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57" r:id="rId4"/>
    <p:sldId id="260" r:id="rId5"/>
    <p:sldId id="267" r:id="rId6"/>
    <p:sldId id="268" r:id="rId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77" y="2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AFC76F-0328-4FF0-A674-71DB17FB5A8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124A1148-73C4-497A-B707-61720BA573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A3126486-673C-432B-8815-C9B6C2678B71}"/>
              </a:ext>
            </a:extLst>
          </p:cNvPr>
          <p:cNvSpPr>
            <a:spLocks noGrp="1"/>
          </p:cNvSpPr>
          <p:nvPr>
            <p:ph type="dt" sz="half" idx="10"/>
          </p:nvPr>
        </p:nvSpPr>
        <p:spPr/>
        <p:txBody>
          <a:bodyPr/>
          <a:lstStyle/>
          <a:p>
            <a:fld id="{9118940F-06B5-4B89-AF03-2A59D6A02F6C}" type="datetimeFigureOut">
              <a:rPr kumimoji="1" lang="ja-JP" altLang="en-US" smtClean="0"/>
              <a:t>2021/4/28</a:t>
            </a:fld>
            <a:endParaRPr kumimoji="1" lang="ja-JP" altLang="en-US"/>
          </a:p>
        </p:txBody>
      </p:sp>
      <p:sp>
        <p:nvSpPr>
          <p:cNvPr id="5" name="フッター プレースホルダー 4">
            <a:extLst>
              <a:ext uri="{FF2B5EF4-FFF2-40B4-BE49-F238E27FC236}">
                <a16:creationId xmlns:a16="http://schemas.microsoft.com/office/drawing/2014/main" id="{E2EEBF99-7024-4E43-945A-2A14911A252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84EA5AF-D24B-41A0-9B75-5972FA70A007}"/>
              </a:ext>
            </a:extLst>
          </p:cNvPr>
          <p:cNvSpPr>
            <a:spLocks noGrp="1"/>
          </p:cNvSpPr>
          <p:nvPr>
            <p:ph type="sldNum" sz="quarter" idx="12"/>
          </p:nvPr>
        </p:nvSpPr>
        <p:spPr/>
        <p:txBody>
          <a:bodyPr/>
          <a:lstStyle/>
          <a:p>
            <a:fld id="{6EA99EFB-9AEF-4E62-8DF8-34B2C6962FD1}" type="slidenum">
              <a:rPr kumimoji="1" lang="ja-JP" altLang="en-US" smtClean="0"/>
              <a:t>‹#›</a:t>
            </a:fld>
            <a:endParaRPr kumimoji="1" lang="ja-JP" altLang="en-US"/>
          </a:p>
        </p:txBody>
      </p:sp>
    </p:spTree>
    <p:extLst>
      <p:ext uri="{BB962C8B-B14F-4D97-AF65-F5344CB8AC3E}">
        <p14:creationId xmlns:p14="http://schemas.microsoft.com/office/powerpoint/2010/main" val="3346689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39CEB0-CE46-4C8B-90F3-70CF6E932355}"/>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48EC958-106F-40BC-A80E-96B504E3EC6D}"/>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44D43E4-129C-4B96-BC35-757CF3099149}"/>
              </a:ext>
            </a:extLst>
          </p:cNvPr>
          <p:cNvSpPr>
            <a:spLocks noGrp="1"/>
          </p:cNvSpPr>
          <p:nvPr>
            <p:ph type="dt" sz="half" idx="10"/>
          </p:nvPr>
        </p:nvSpPr>
        <p:spPr/>
        <p:txBody>
          <a:bodyPr/>
          <a:lstStyle/>
          <a:p>
            <a:fld id="{9118940F-06B5-4B89-AF03-2A59D6A02F6C}" type="datetimeFigureOut">
              <a:rPr kumimoji="1" lang="ja-JP" altLang="en-US" smtClean="0"/>
              <a:t>2021/4/28</a:t>
            </a:fld>
            <a:endParaRPr kumimoji="1" lang="ja-JP" altLang="en-US"/>
          </a:p>
        </p:txBody>
      </p:sp>
      <p:sp>
        <p:nvSpPr>
          <p:cNvPr id="5" name="フッター プレースホルダー 4">
            <a:extLst>
              <a:ext uri="{FF2B5EF4-FFF2-40B4-BE49-F238E27FC236}">
                <a16:creationId xmlns:a16="http://schemas.microsoft.com/office/drawing/2014/main" id="{BA928EBA-1824-4459-9475-896D03FB4EB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12B2279-D81A-4A63-A1DD-45123387FE54}"/>
              </a:ext>
            </a:extLst>
          </p:cNvPr>
          <p:cNvSpPr>
            <a:spLocks noGrp="1"/>
          </p:cNvSpPr>
          <p:nvPr>
            <p:ph type="sldNum" sz="quarter" idx="12"/>
          </p:nvPr>
        </p:nvSpPr>
        <p:spPr/>
        <p:txBody>
          <a:bodyPr/>
          <a:lstStyle/>
          <a:p>
            <a:fld id="{6EA99EFB-9AEF-4E62-8DF8-34B2C6962FD1}" type="slidenum">
              <a:rPr kumimoji="1" lang="ja-JP" altLang="en-US" smtClean="0"/>
              <a:t>‹#›</a:t>
            </a:fld>
            <a:endParaRPr kumimoji="1" lang="ja-JP" altLang="en-US"/>
          </a:p>
        </p:txBody>
      </p:sp>
    </p:spTree>
    <p:extLst>
      <p:ext uri="{BB962C8B-B14F-4D97-AF65-F5344CB8AC3E}">
        <p14:creationId xmlns:p14="http://schemas.microsoft.com/office/powerpoint/2010/main" val="1090836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D3691B86-DA99-4355-93AB-E01A182E8CE5}"/>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784F5E3-6CAB-46B0-B75A-7315F4375D08}"/>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68F8669-D37C-4096-AC84-B7C0F052116C}"/>
              </a:ext>
            </a:extLst>
          </p:cNvPr>
          <p:cNvSpPr>
            <a:spLocks noGrp="1"/>
          </p:cNvSpPr>
          <p:nvPr>
            <p:ph type="dt" sz="half" idx="10"/>
          </p:nvPr>
        </p:nvSpPr>
        <p:spPr/>
        <p:txBody>
          <a:bodyPr/>
          <a:lstStyle/>
          <a:p>
            <a:fld id="{9118940F-06B5-4B89-AF03-2A59D6A02F6C}" type="datetimeFigureOut">
              <a:rPr kumimoji="1" lang="ja-JP" altLang="en-US" smtClean="0"/>
              <a:t>2021/4/28</a:t>
            </a:fld>
            <a:endParaRPr kumimoji="1" lang="ja-JP" altLang="en-US"/>
          </a:p>
        </p:txBody>
      </p:sp>
      <p:sp>
        <p:nvSpPr>
          <p:cNvPr id="5" name="フッター プレースホルダー 4">
            <a:extLst>
              <a:ext uri="{FF2B5EF4-FFF2-40B4-BE49-F238E27FC236}">
                <a16:creationId xmlns:a16="http://schemas.microsoft.com/office/drawing/2014/main" id="{8ADD0D26-3CE1-4916-A48C-906191979F7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9617B93-AF98-4649-86AE-B537374B75A4}"/>
              </a:ext>
            </a:extLst>
          </p:cNvPr>
          <p:cNvSpPr>
            <a:spLocks noGrp="1"/>
          </p:cNvSpPr>
          <p:nvPr>
            <p:ph type="sldNum" sz="quarter" idx="12"/>
          </p:nvPr>
        </p:nvSpPr>
        <p:spPr/>
        <p:txBody>
          <a:bodyPr/>
          <a:lstStyle/>
          <a:p>
            <a:fld id="{6EA99EFB-9AEF-4E62-8DF8-34B2C6962FD1}" type="slidenum">
              <a:rPr kumimoji="1" lang="ja-JP" altLang="en-US" smtClean="0"/>
              <a:t>‹#›</a:t>
            </a:fld>
            <a:endParaRPr kumimoji="1" lang="ja-JP" altLang="en-US"/>
          </a:p>
        </p:txBody>
      </p:sp>
    </p:spTree>
    <p:extLst>
      <p:ext uri="{BB962C8B-B14F-4D97-AF65-F5344CB8AC3E}">
        <p14:creationId xmlns:p14="http://schemas.microsoft.com/office/powerpoint/2010/main" val="1163785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F5C3DF-FA0D-402B-9985-E4330FA5539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84B756A-050C-40E1-A86C-DD04C4E529D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3D98ABE-BB8A-4387-BE43-005E48CD0BF3}"/>
              </a:ext>
            </a:extLst>
          </p:cNvPr>
          <p:cNvSpPr>
            <a:spLocks noGrp="1"/>
          </p:cNvSpPr>
          <p:nvPr>
            <p:ph type="dt" sz="half" idx="10"/>
          </p:nvPr>
        </p:nvSpPr>
        <p:spPr/>
        <p:txBody>
          <a:bodyPr/>
          <a:lstStyle/>
          <a:p>
            <a:fld id="{9118940F-06B5-4B89-AF03-2A59D6A02F6C}" type="datetimeFigureOut">
              <a:rPr kumimoji="1" lang="ja-JP" altLang="en-US" smtClean="0"/>
              <a:t>2021/4/28</a:t>
            </a:fld>
            <a:endParaRPr kumimoji="1" lang="ja-JP" altLang="en-US"/>
          </a:p>
        </p:txBody>
      </p:sp>
      <p:sp>
        <p:nvSpPr>
          <p:cNvPr id="5" name="フッター プレースホルダー 4">
            <a:extLst>
              <a:ext uri="{FF2B5EF4-FFF2-40B4-BE49-F238E27FC236}">
                <a16:creationId xmlns:a16="http://schemas.microsoft.com/office/drawing/2014/main" id="{BEAF8FDA-6B62-43CB-B512-3A8F4D2941D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0D42863-0D1B-4AF1-9B2D-388F8440D797}"/>
              </a:ext>
            </a:extLst>
          </p:cNvPr>
          <p:cNvSpPr>
            <a:spLocks noGrp="1"/>
          </p:cNvSpPr>
          <p:nvPr>
            <p:ph type="sldNum" sz="quarter" idx="12"/>
          </p:nvPr>
        </p:nvSpPr>
        <p:spPr/>
        <p:txBody>
          <a:bodyPr/>
          <a:lstStyle/>
          <a:p>
            <a:fld id="{6EA99EFB-9AEF-4E62-8DF8-34B2C6962FD1}" type="slidenum">
              <a:rPr kumimoji="1" lang="ja-JP" altLang="en-US" smtClean="0"/>
              <a:t>‹#›</a:t>
            </a:fld>
            <a:endParaRPr kumimoji="1" lang="ja-JP" altLang="en-US"/>
          </a:p>
        </p:txBody>
      </p:sp>
    </p:spTree>
    <p:extLst>
      <p:ext uri="{BB962C8B-B14F-4D97-AF65-F5344CB8AC3E}">
        <p14:creationId xmlns:p14="http://schemas.microsoft.com/office/powerpoint/2010/main" val="925344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E2984D-89DC-408E-A429-F5D2D2AA3985}"/>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C6B23F5-0819-4E6F-9A05-3154ABFB89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7823CCB6-5A2A-4F80-874A-5AB05229DE91}"/>
              </a:ext>
            </a:extLst>
          </p:cNvPr>
          <p:cNvSpPr>
            <a:spLocks noGrp="1"/>
          </p:cNvSpPr>
          <p:nvPr>
            <p:ph type="dt" sz="half" idx="10"/>
          </p:nvPr>
        </p:nvSpPr>
        <p:spPr/>
        <p:txBody>
          <a:bodyPr/>
          <a:lstStyle/>
          <a:p>
            <a:fld id="{9118940F-06B5-4B89-AF03-2A59D6A02F6C}" type="datetimeFigureOut">
              <a:rPr kumimoji="1" lang="ja-JP" altLang="en-US" smtClean="0"/>
              <a:t>2021/4/28</a:t>
            </a:fld>
            <a:endParaRPr kumimoji="1" lang="ja-JP" altLang="en-US"/>
          </a:p>
        </p:txBody>
      </p:sp>
      <p:sp>
        <p:nvSpPr>
          <p:cNvPr id="5" name="フッター プレースホルダー 4">
            <a:extLst>
              <a:ext uri="{FF2B5EF4-FFF2-40B4-BE49-F238E27FC236}">
                <a16:creationId xmlns:a16="http://schemas.microsoft.com/office/drawing/2014/main" id="{5130B056-E819-466B-8C43-3003F44ED07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86AD715-5990-42BF-9F67-15653B3FB2C6}"/>
              </a:ext>
            </a:extLst>
          </p:cNvPr>
          <p:cNvSpPr>
            <a:spLocks noGrp="1"/>
          </p:cNvSpPr>
          <p:nvPr>
            <p:ph type="sldNum" sz="quarter" idx="12"/>
          </p:nvPr>
        </p:nvSpPr>
        <p:spPr/>
        <p:txBody>
          <a:bodyPr/>
          <a:lstStyle/>
          <a:p>
            <a:fld id="{6EA99EFB-9AEF-4E62-8DF8-34B2C6962FD1}" type="slidenum">
              <a:rPr kumimoji="1" lang="ja-JP" altLang="en-US" smtClean="0"/>
              <a:t>‹#›</a:t>
            </a:fld>
            <a:endParaRPr kumimoji="1" lang="ja-JP" altLang="en-US"/>
          </a:p>
        </p:txBody>
      </p:sp>
    </p:spTree>
    <p:extLst>
      <p:ext uri="{BB962C8B-B14F-4D97-AF65-F5344CB8AC3E}">
        <p14:creationId xmlns:p14="http://schemas.microsoft.com/office/powerpoint/2010/main" val="461830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888C69-13B8-418A-BD90-2734F5A4F2E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E9E6B87-85DC-40E2-ACE2-26ED76F5A50D}"/>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B3E5E320-BDCA-4B5B-BDE7-781CD54155D9}"/>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CB21143C-E830-4CD8-BF32-BD7892BB46B4}"/>
              </a:ext>
            </a:extLst>
          </p:cNvPr>
          <p:cNvSpPr>
            <a:spLocks noGrp="1"/>
          </p:cNvSpPr>
          <p:nvPr>
            <p:ph type="dt" sz="half" idx="10"/>
          </p:nvPr>
        </p:nvSpPr>
        <p:spPr/>
        <p:txBody>
          <a:bodyPr/>
          <a:lstStyle/>
          <a:p>
            <a:fld id="{9118940F-06B5-4B89-AF03-2A59D6A02F6C}" type="datetimeFigureOut">
              <a:rPr kumimoji="1" lang="ja-JP" altLang="en-US" smtClean="0"/>
              <a:t>2021/4/28</a:t>
            </a:fld>
            <a:endParaRPr kumimoji="1" lang="ja-JP" altLang="en-US"/>
          </a:p>
        </p:txBody>
      </p:sp>
      <p:sp>
        <p:nvSpPr>
          <p:cNvPr id="6" name="フッター プレースホルダー 5">
            <a:extLst>
              <a:ext uri="{FF2B5EF4-FFF2-40B4-BE49-F238E27FC236}">
                <a16:creationId xmlns:a16="http://schemas.microsoft.com/office/drawing/2014/main" id="{433582B0-FA97-44FA-B8A7-6812ADC3E51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A09A0E1-8197-4397-92A3-1CEC81CD1F25}"/>
              </a:ext>
            </a:extLst>
          </p:cNvPr>
          <p:cNvSpPr>
            <a:spLocks noGrp="1"/>
          </p:cNvSpPr>
          <p:nvPr>
            <p:ph type="sldNum" sz="quarter" idx="12"/>
          </p:nvPr>
        </p:nvSpPr>
        <p:spPr/>
        <p:txBody>
          <a:bodyPr/>
          <a:lstStyle/>
          <a:p>
            <a:fld id="{6EA99EFB-9AEF-4E62-8DF8-34B2C6962FD1}" type="slidenum">
              <a:rPr kumimoji="1" lang="ja-JP" altLang="en-US" smtClean="0"/>
              <a:t>‹#›</a:t>
            </a:fld>
            <a:endParaRPr kumimoji="1" lang="ja-JP" altLang="en-US"/>
          </a:p>
        </p:txBody>
      </p:sp>
    </p:spTree>
    <p:extLst>
      <p:ext uri="{BB962C8B-B14F-4D97-AF65-F5344CB8AC3E}">
        <p14:creationId xmlns:p14="http://schemas.microsoft.com/office/powerpoint/2010/main" val="3049184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5C1125-BBD1-40D0-809D-9ED9F98113D6}"/>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A2C4D09-EC99-4DA5-8A4A-0AA550A4E0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214483D6-CC5A-40BA-BB8F-FB2A7B56BEEC}"/>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53580CBE-A0D1-44F5-A477-042EBFE0DD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761520E8-7AE1-4A98-BBB8-93098E5FA71D}"/>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D53D4EE5-FDE5-4344-9853-8D3F946F51AE}"/>
              </a:ext>
            </a:extLst>
          </p:cNvPr>
          <p:cNvSpPr>
            <a:spLocks noGrp="1"/>
          </p:cNvSpPr>
          <p:nvPr>
            <p:ph type="dt" sz="half" idx="10"/>
          </p:nvPr>
        </p:nvSpPr>
        <p:spPr/>
        <p:txBody>
          <a:bodyPr/>
          <a:lstStyle/>
          <a:p>
            <a:fld id="{9118940F-06B5-4B89-AF03-2A59D6A02F6C}" type="datetimeFigureOut">
              <a:rPr kumimoji="1" lang="ja-JP" altLang="en-US" smtClean="0"/>
              <a:t>2021/4/28</a:t>
            </a:fld>
            <a:endParaRPr kumimoji="1" lang="ja-JP" altLang="en-US"/>
          </a:p>
        </p:txBody>
      </p:sp>
      <p:sp>
        <p:nvSpPr>
          <p:cNvPr id="8" name="フッター プレースホルダー 7">
            <a:extLst>
              <a:ext uri="{FF2B5EF4-FFF2-40B4-BE49-F238E27FC236}">
                <a16:creationId xmlns:a16="http://schemas.microsoft.com/office/drawing/2014/main" id="{34BA3B47-265D-4A1A-AAA8-2A57C69B0672}"/>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C81D2CBF-59EB-4C3C-A47D-076DBB09C4EC}"/>
              </a:ext>
            </a:extLst>
          </p:cNvPr>
          <p:cNvSpPr>
            <a:spLocks noGrp="1"/>
          </p:cNvSpPr>
          <p:nvPr>
            <p:ph type="sldNum" sz="quarter" idx="12"/>
          </p:nvPr>
        </p:nvSpPr>
        <p:spPr/>
        <p:txBody>
          <a:bodyPr/>
          <a:lstStyle/>
          <a:p>
            <a:fld id="{6EA99EFB-9AEF-4E62-8DF8-34B2C6962FD1}" type="slidenum">
              <a:rPr kumimoji="1" lang="ja-JP" altLang="en-US" smtClean="0"/>
              <a:t>‹#›</a:t>
            </a:fld>
            <a:endParaRPr kumimoji="1" lang="ja-JP" altLang="en-US"/>
          </a:p>
        </p:txBody>
      </p:sp>
    </p:spTree>
    <p:extLst>
      <p:ext uri="{BB962C8B-B14F-4D97-AF65-F5344CB8AC3E}">
        <p14:creationId xmlns:p14="http://schemas.microsoft.com/office/powerpoint/2010/main" val="1620153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D66933-67BA-498D-B770-35C82FB3217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090BF09E-DA6B-4D11-884D-ECA5ABC8F3A3}"/>
              </a:ext>
            </a:extLst>
          </p:cNvPr>
          <p:cNvSpPr>
            <a:spLocks noGrp="1"/>
          </p:cNvSpPr>
          <p:nvPr>
            <p:ph type="dt" sz="half" idx="10"/>
          </p:nvPr>
        </p:nvSpPr>
        <p:spPr/>
        <p:txBody>
          <a:bodyPr/>
          <a:lstStyle/>
          <a:p>
            <a:fld id="{9118940F-06B5-4B89-AF03-2A59D6A02F6C}" type="datetimeFigureOut">
              <a:rPr kumimoji="1" lang="ja-JP" altLang="en-US" smtClean="0"/>
              <a:t>2021/4/28</a:t>
            </a:fld>
            <a:endParaRPr kumimoji="1" lang="ja-JP" altLang="en-US"/>
          </a:p>
        </p:txBody>
      </p:sp>
      <p:sp>
        <p:nvSpPr>
          <p:cNvPr id="4" name="フッター プレースホルダー 3">
            <a:extLst>
              <a:ext uri="{FF2B5EF4-FFF2-40B4-BE49-F238E27FC236}">
                <a16:creationId xmlns:a16="http://schemas.microsoft.com/office/drawing/2014/main" id="{91EC0C0A-5D31-42E2-A3F2-2D164261D856}"/>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A07C61A9-A8C0-412B-90E8-874D947FD9BF}"/>
              </a:ext>
            </a:extLst>
          </p:cNvPr>
          <p:cNvSpPr>
            <a:spLocks noGrp="1"/>
          </p:cNvSpPr>
          <p:nvPr>
            <p:ph type="sldNum" sz="quarter" idx="12"/>
          </p:nvPr>
        </p:nvSpPr>
        <p:spPr/>
        <p:txBody>
          <a:bodyPr/>
          <a:lstStyle/>
          <a:p>
            <a:fld id="{6EA99EFB-9AEF-4E62-8DF8-34B2C6962FD1}" type="slidenum">
              <a:rPr kumimoji="1" lang="ja-JP" altLang="en-US" smtClean="0"/>
              <a:t>‹#›</a:t>
            </a:fld>
            <a:endParaRPr kumimoji="1" lang="ja-JP" altLang="en-US"/>
          </a:p>
        </p:txBody>
      </p:sp>
    </p:spTree>
    <p:extLst>
      <p:ext uri="{BB962C8B-B14F-4D97-AF65-F5344CB8AC3E}">
        <p14:creationId xmlns:p14="http://schemas.microsoft.com/office/powerpoint/2010/main" val="2457148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17BCD41-600D-4753-925B-04AADDA3C3CC}"/>
              </a:ext>
            </a:extLst>
          </p:cNvPr>
          <p:cNvSpPr>
            <a:spLocks noGrp="1"/>
          </p:cNvSpPr>
          <p:nvPr>
            <p:ph type="dt" sz="half" idx="10"/>
          </p:nvPr>
        </p:nvSpPr>
        <p:spPr/>
        <p:txBody>
          <a:bodyPr/>
          <a:lstStyle/>
          <a:p>
            <a:fld id="{9118940F-06B5-4B89-AF03-2A59D6A02F6C}" type="datetimeFigureOut">
              <a:rPr kumimoji="1" lang="ja-JP" altLang="en-US" smtClean="0"/>
              <a:t>2021/4/28</a:t>
            </a:fld>
            <a:endParaRPr kumimoji="1" lang="ja-JP" altLang="en-US"/>
          </a:p>
        </p:txBody>
      </p:sp>
      <p:sp>
        <p:nvSpPr>
          <p:cNvPr id="3" name="フッター プレースホルダー 2">
            <a:extLst>
              <a:ext uri="{FF2B5EF4-FFF2-40B4-BE49-F238E27FC236}">
                <a16:creationId xmlns:a16="http://schemas.microsoft.com/office/drawing/2014/main" id="{C8CD5F23-804B-4F8F-B594-04B1B26D412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D4E4FB3-137B-4141-B7BC-F2708BB2FFF8}"/>
              </a:ext>
            </a:extLst>
          </p:cNvPr>
          <p:cNvSpPr>
            <a:spLocks noGrp="1"/>
          </p:cNvSpPr>
          <p:nvPr>
            <p:ph type="sldNum" sz="quarter" idx="12"/>
          </p:nvPr>
        </p:nvSpPr>
        <p:spPr/>
        <p:txBody>
          <a:bodyPr/>
          <a:lstStyle/>
          <a:p>
            <a:fld id="{6EA99EFB-9AEF-4E62-8DF8-34B2C6962FD1}" type="slidenum">
              <a:rPr kumimoji="1" lang="ja-JP" altLang="en-US" smtClean="0"/>
              <a:t>‹#›</a:t>
            </a:fld>
            <a:endParaRPr kumimoji="1" lang="ja-JP" altLang="en-US"/>
          </a:p>
        </p:txBody>
      </p:sp>
    </p:spTree>
    <p:extLst>
      <p:ext uri="{BB962C8B-B14F-4D97-AF65-F5344CB8AC3E}">
        <p14:creationId xmlns:p14="http://schemas.microsoft.com/office/powerpoint/2010/main" val="593244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B6FDC4-E838-4FBD-8043-EF79133276E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A2BC576-4EB5-482B-90ED-A20CA33FAA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83E0CD7-A42C-4F64-A97A-5483FE1A48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37BE383-52D1-42C9-BF9B-BEF93DB860DE}"/>
              </a:ext>
            </a:extLst>
          </p:cNvPr>
          <p:cNvSpPr>
            <a:spLocks noGrp="1"/>
          </p:cNvSpPr>
          <p:nvPr>
            <p:ph type="dt" sz="half" idx="10"/>
          </p:nvPr>
        </p:nvSpPr>
        <p:spPr/>
        <p:txBody>
          <a:bodyPr/>
          <a:lstStyle/>
          <a:p>
            <a:fld id="{9118940F-06B5-4B89-AF03-2A59D6A02F6C}" type="datetimeFigureOut">
              <a:rPr kumimoji="1" lang="ja-JP" altLang="en-US" smtClean="0"/>
              <a:t>2021/4/28</a:t>
            </a:fld>
            <a:endParaRPr kumimoji="1" lang="ja-JP" altLang="en-US"/>
          </a:p>
        </p:txBody>
      </p:sp>
      <p:sp>
        <p:nvSpPr>
          <p:cNvPr id="6" name="フッター プレースホルダー 5">
            <a:extLst>
              <a:ext uri="{FF2B5EF4-FFF2-40B4-BE49-F238E27FC236}">
                <a16:creationId xmlns:a16="http://schemas.microsoft.com/office/drawing/2014/main" id="{24EC4368-B1FA-4181-9C52-446BCEAEE67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69331DA-C619-4E29-984C-E49DE0C64450}"/>
              </a:ext>
            </a:extLst>
          </p:cNvPr>
          <p:cNvSpPr>
            <a:spLocks noGrp="1"/>
          </p:cNvSpPr>
          <p:nvPr>
            <p:ph type="sldNum" sz="quarter" idx="12"/>
          </p:nvPr>
        </p:nvSpPr>
        <p:spPr/>
        <p:txBody>
          <a:bodyPr/>
          <a:lstStyle/>
          <a:p>
            <a:fld id="{6EA99EFB-9AEF-4E62-8DF8-34B2C6962FD1}" type="slidenum">
              <a:rPr kumimoji="1" lang="ja-JP" altLang="en-US" smtClean="0"/>
              <a:t>‹#›</a:t>
            </a:fld>
            <a:endParaRPr kumimoji="1" lang="ja-JP" altLang="en-US"/>
          </a:p>
        </p:txBody>
      </p:sp>
    </p:spTree>
    <p:extLst>
      <p:ext uri="{BB962C8B-B14F-4D97-AF65-F5344CB8AC3E}">
        <p14:creationId xmlns:p14="http://schemas.microsoft.com/office/powerpoint/2010/main" val="2734097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9D2C20-EAF1-44E5-8DEC-28DEEA86F39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9A4E5F3F-624C-4BDF-9FD9-EFDEE4913B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8B939D06-0AB7-4466-AC0E-CA26125EDB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9A57D22-D26D-4C71-806D-87C5CBDE9F7A}"/>
              </a:ext>
            </a:extLst>
          </p:cNvPr>
          <p:cNvSpPr>
            <a:spLocks noGrp="1"/>
          </p:cNvSpPr>
          <p:nvPr>
            <p:ph type="dt" sz="half" idx="10"/>
          </p:nvPr>
        </p:nvSpPr>
        <p:spPr/>
        <p:txBody>
          <a:bodyPr/>
          <a:lstStyle/>
          <a:p>
            <a:fld id="{9118940F-06B5-4B89-AF03-2A59D6A02F6C}" type="datetimeFigureOut">
              <a:rPr kumimoji="1" lang="ja-JP" altLang="en-US" smtClean="0"/>
              <a:t>2021/4/28</a:t>
            </a:fld>
            <a:endParaRPr kumimoji="1" lang="ja-JP" altLang="en-US"/>
          </a:p>
        </p:txBody>
      </p:sp>
      <p:sp>
        <p:nvSpPr>
          <p:cNvPr id="6" name="フッター プレースホルダー 5">
            <a:extLst>
              <a:ext uri="{FF2B5EF4-FFF2-40B4-BE49-F238E27FC236}">
                <a16:creationId xmlns:a16="http://schemas.microsoft.com/office/drawing/2014/main" id="{6925EB39-574A-4BC7-B108-8A7914CB95D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2AAD6BA-F736-4A6D-B27B-45BA846A5D85}"/>
              </a:ext>
            </a:extLst>
          </p:cNvPr>
          <p:cNvSpPr>
            <a:spLocks noGrp="1"/>
          </p:cNvSpPr>
          <p:nvPr>
            <p:ph type="sldNum" sz="quarter" idx="12"/>
          </p:nvPr>
        </p:nvSpPr>
        <p:spPr/>
        <p:txBody>
          <a:bodyPr/>
          <a:lstStyle/>
          <a:p>
            <a:fld id="{6EA99EFB-9AEF-4E62-8DF8-34B2C6962FD1}" type="slidenum">
              <a:rPr kumimoji="1" lang="ja-JP" altLang="en-US" smtClean="0"/>
              <a:t>‹#›</a:t>
            </a:fld>
            <a:endParaRPr kumimoji="1" lang="ja-JP" altLang="en-US"/>
          </a:p>
        </p:txBody>
      </p:sp>
    </p:spTree>
    <p:extLst>
      <p:ext uri="{BB962C8B-B14F-4D97-AF65-F5344CB8AC3E}">
        <p14:creationId xmlns:p14="http://schemas.microsoft.com/office/powerpoint/2010/main" val="3277137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58904DAA-296A-42C5-863E-4973675C9F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86E7756-5D73-4C62-835C-81F71C3C64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5E20F82-0BA9-4CC1-A810-5087899FFB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18940F-06B5-4B89-AF03-2A59D6A02F6C}" type="datetimeFigureOut">
              <a:rPr kumimoji="1" lang="ja-JP" altLang="en-US" smtClean="0"/>
              <a:t>2021/4/28</a:t>
            </a:fld>
            <a:endParaRPr kumimoji="1" lang="ja-JP" altLang="en-US"/>
          </a:p>
        </p:txBody>
      </p:sp>
      <p:sp>
        <p:nvSpPr>
          <p:cNvPr id="5" name="フッター プレースホルダー 4">
            <a:extLst>
              <a:ext uri="{FF2B5EF4-FFF2-40B4-BE49-F238E27FC236}">
                <a16:creationId xmlns:a16="http://schemas.microsoft.com/office/drawing/2014/main" id="{9964C01A-92C9-46CD-9D04-F94162DB67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AC014497-E917-44C3-879C-14329A19C5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A99EFB-9AEF-4E62-8DF8-34B2C6962FD1}" type="slidenum">
              <a:rPr kumimoji="1" lang="ja-JP" altLang="en-US" smtClean="0"/>
              <a:t>‹#›</a:t>
            </a:fld>
            <a:endParaRPr kumimoji="1" lang="ja-JP" altLang="en-US"/>
          </a:p>
        </p:txBody>
      </p:sp>
    </p:spTree>
    <p:extLst>
      <p:ext uri="{BB962C8B-B14F-4D97-AF65-F5344CB8AC3E}">
        <p14:creationId xmlns:p14="http://schemas.microsoft.com/office/powerpoint/2010/main" val="3906481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5757A04F-90DF-4609-B37C-37B5D4C3E6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2772" y="541539"/>
            <a:ext cx="3434727" cy="3504492"/>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a:extLst>
              <a:ext uri="{FF2B5EF4-FFF2-40B4-BE49-F238E27FC236}">
                <a16:creationId xmlns:a16="http://schemas.microsoft.com/office/drawing/2014/main" id="{33406237-EE88-41EA-9A7C-4011A3A014D8}"/>
              </a:ext>
            </a:extLst>
          </p:cNvPr>
          <p:cNvSpPr txBox="1"/>
          <p:nvPr/>
        </p:nvSpPr>
        <p:spPr>
          <a:xfrm>
            <a:off x="3915052" y="85612"/>
            <a:ext cx="8249385" cy="4770537"/>
          </a:xfrm>
          <a:prstGeom prst="rect">
            <a:avLst/>
          </a:prstGeom>
          <a:noFill/>
        </p:spPr>
        <p:txBody>
          <a:bodyPr wrap="square">
            <a:spAutoFit/>
          </a:bodyPr>
          <a:lstStyle/>
          <a:p>
            <a:r>
              <a:rPr lang="en-US" altLang="ja-JP" sz="2400" b="1" dirty="0" err="1">
                <a:latin typeface="メイリオ" panose="020B0604030504040204" pitchFamily="50" charset="-128"/>
                <a:ea typeface="メイリオ" panose="020B0604030504040204" pitchFamily="50" charset="-128"/>
                <a:cs typeface="ZWAdobeF" pitchFamily="2" charset="0"/>
              </a:rPr>
              <a:t>micawber</a:t>
            </a:r>
            <a:r>
              <a:rPr lang="en-US" altLang="ja-JP" sz="2400" b="1" dirty="0">
                <a:latin typeface="メイリオ" panose="020B0604030504040204" pitchFamily="50" charset="-128"/>
                <a:ea typeface="メイリオ" panose="020B0604030504040204" pitchFamily="50" charset="-128"/>
                <a:cs typeface="ZWAdobeF" pitchFamily="2" charset="0"/>
              </a:rPr>
              <a:t> </a:t>
            </a:r>
            <a:r>
              <a:rPr lang="ja-JP" altLang="en-US" sz="2400" b="1" dirty="0">
                <a:latin typeface="メイリオ" panose="020B0604030504040204" pitchFamily="50" charset="-128"/>
                <a:ea typeface="メイリオ" panose="020B0604030504040204" pitchFamily="50" charset="-128"/>
                <a:cs typeface="ZWAdobeF" pitchFamily="2" charset="0"/>
              </a:rPr>
              <a:t>クリップ式チューナー　</a:t>
            </a:r>
            <a:r>
              <a:rPr lang="en-US" altLang="ja-JP" sz="2400" b="1" dirty="0">
                <a:latin typeface="メイリオ" panose="020B0604030504040204" pitchFamily="50" charset="-128"/>
                <a:ea typeface="メイリオ" panose="020B0604030504040204" pitchFamily="50" charset="-128"/>
                <a:cs typeface="ZWAdobeF" pitchFamily="2" charset="0"/>
              </a:rPr>
              <a:t>MW-2058</a:t>
            </a:r>
          </a:p>
          <a:p>
            <a:r>
              <a:rPr lang="ja-JP" altLang="en-US" sz="1400" b="1" dirty="0">
                <a:latin typeface="メイリオ" panose="020B0604030504040204" pitchFamily="50" charset="-128"/>
                <a:ea typeface="メイリオ" panose="020B0604030504040204" pitchFamily="50" charset="-128"/>
                <a:cs typeface="ZWAdobeF" pitchFamily="2" charset="0"/>
              </a:rPr>
              <a:t> </a:t>
            </a:r>
            <a:r>
              <a:rPr lang="en-US" altLang="ja-JP" sz="1400" b="1" dirty="0">
                <a:latin typeface="メイリオ" panose="020B0604030504040204" pitchFamily="50" charset="-128"/>
                <a:ea typeface="メイリオ" panose="020B0604030504040204" pitchFamily="50" charset="-128"/>
                <a:cs typeface="ZWAdobeF" pitchFamily="2" charset="0"/>
              </a:rPr>
              <a:t>[ </a:t>
            </a:r>
            <a:r>
              <a:rPr lang="ja-JP" altLang="en-US" sz="1400" b="1" dirty="0">
                <a:latin typeface="メイリオ" panose="020B0604030504040204" pitchFamily="50" charset="-128"/>
                <a:ea typeface="メイリオ" panose="020B0604030504040204" pitchFamily="50" charset="-128"/>
                <a:cs typeface="ZWAdobeF" pitchFamily="2" charset="0"/>
              </a:rPr>
              <a:t>有名ギタリスト推薦 </a:t>
            </a:r>
            <a:r>
              <a:rPr lang="en-US" altLang="ja-JP" sz="1400" b="1" dirty="0">
                <a:latin typeface="メイリオ" panose="020B0604030504040204" pitchFamily="50" charset="-128"/>
                <a:ea typeface="メイリオ" panose="020B0604030504040204" pitchFamily="50" charset="-128"/>
                <a:cs typeface="ZWAdobeF" pitchFamily="2" charset="0"/>
              </a:rPr>
              <a:t>] </a:t>
            </a:r>
            <a:r>
              <a:rPr lang="ja-JP" altLang="en-US" sz="1400" b="1" dirty="0">
                <a:latin typeface="メイリオ" panose="020B0604030504040204" pitchFamily="50" charset="-128"/>
                <a:ea typeface="メイリオ" panose="020B0604030504040204" pitchFamily="50" charset="-128"/>
                <a:cs typeface="ZWAdobeF" pitchFamily="2" charset="0"/>
              </a:rPr>
              <a:t>ギター</a:t>
            </a:r>
            <a:r>
              <a:rPr lang="en-US" altLang="ja-JP" sz="1400" b="1" dirty="0">
                <a:latin typeface="メイリオ" panose="020B0604030504040204" pitchFamily="50" charset="-128"/>
                <a:ea typeface="メイリオ" panose="020B0604030504040204" pitchFamily="50" charset="-128"/>
                <a:cs typeface="ZWAdobeF" pitchFamily="2" charset="0"/>
              </a:rPr>
              <a:t>/</a:t>
            </a:r>
            <a:r>
              <a:rPr lang="ja-JP" altLang="en-US" sz="1400" b="1" dirty="0">
                <a:latin typeface="メイリオ" panose="020B0604030504040204" pitchFamily="50" charset="-128"/>
                <a:ea typeface="メイリオ" panose="020B0604030504040204" pitchFamily="50" charset="-128"/>
                <a:cs typeface="ZWAdobeF" pitchFamily="2" charset="0"/>
              </a:rPr>
              <a:t>ベース</a:t>
            </a:r>
            <a:r>
              <a:rPr lang="en-US" altLang="ja-JP" sz="1400" b="1" dirty="0">
                <a:latin typeface="メイリオ" panose="020B0604030504040204" pitchFamily="50" charset="-128"/>
                <a:ea typeface="メイリオ" panose="020B0604030504040204" pitchFamily="50" charset="-128"/>
                <a:cs typeface="ZWAdobeF" pitchFamily="2" charset="0"/>
              </a:rPr>
              <a:t>/</a:t>
            </a:r>
            <a:r>
              <a:rPr lang="ja-JP" altLang="en-US" sz="1400" b="1" dirty="0">
                <a:latin typeface="メイリオ" panose="020B0604030504040204" pitchFamily="50" charset="-128"/>
                <a:ea typeface="メイリオ" panose="020B0604030504040204" pitchFamily="50" charset="-128"/>
                <a:cs typeface="ZWAdobeF" pitchFamily="2" charset="0"/>
              </a:rPr>
              <a:t>ウクレレ</a:t>
            </a:r>
            <a:r>
              <a:rPr lang="en-US" altLang="ja-JP" sz="1400" b="1" dirty="0">
                <a:latin typeface="メイリオ" panose="020B0604030504040204" pitchFamily="50" charset="-128"/>
                <a:ea typeface="メイリオ" panose="020B0604030504040204" pitchFamily="50" charset="-128"/>
                <a:cs typeface="ZWAdobeF" pitchFamily="2" charset="0"/>
              </a:rPr>
              <a:t>/</a:t>
            </a:r>
            <a:r>
              <a:rPr lang="ja-JP" altLang="en-US" sz="1400" b="1" dirty="0">
                <a:latin typeface="メイリオ" panose="020B0604030504040204" pitchFamily="50" charset="-128"/>
                <a:ea typeface="メイリオ" panose="020B0604030504040204" pitchFamily="50" charset="-128"/>
                <a:cs typeface="ZWAdobeF" pitchFamily="2" charset="0"/>
              </a:rPr>
              <a:t>ヴァイオリン</a:t>
            </a:r>
            <a:r>
              <a:rPr lang="en-US" altLang="ja-JP" sz="1400" b="1" dirty="0">
                <a:latin typeface="メイリオ" panose="020B0604030504040204" pitchFamily="50" charset="-128"/>
                <a:ea typeface="メイリオ" panose="020B0604030504040204" pitchFamily="50" charset="-128"/>
                <a:cs typeface="ZWAdobeF" pitchFamily="2" charset="0"/>
              </a:rPr>
              <a:t>/</a:t>
            </a:r>
            <a:r>
              <a:rPr lang="ja-JP" altLang="en-US" sz="1400" b="1" dirty="0">
                <a:latin typeface="メイリオ" panose="020B0604030504040204" pitchFamily="50" charset="-128"/>
                <a:ea typeface="メイリオ" panose="020B0604030504040204" pitchFamily="50" charset="-128"/>
                <a:cs typeface="ZWAdobeF" pitchFamily="2" charset="0"/>
              </a:rPr>
              <a:t>クロマティック 自由自在 ワイドディスプレイ </a:t>
            </a:r>
            <a:endParaRPr lang="en-US" altLang="ja-JP" sz="1400" b="1" dirty="0">
              <a:latin typeface="メイリオ" panose="020B0604030504040204" pitchFamily="50" charset="-128"/>
              <a:ea typeface="メイリオ" panose="020B0604030504040204" pitchFamily="50" charset="-128"/>
              <a:cs typeface="ZWAdobeF" pitchFamily="2" charset="0"/>
            </a:endParaRPr>
          </a:p>
          <a:p>
            <a:r>
              <a:rPr lang="ja-JP" altLang="en-US" sz="1400" b="1" dirty="0">
                <a:latin typeface="メイリオ" panose="020B0604030504040204" pitchFamily="50" charset="-128"/>
                <a:ea typeface="メイリオ" panose="020B0604030504040204" pitchFamily="50" charset="-128"/>
                <a:cs typeface="ZWAdobeF" pitchFamily="2" charset="0"/>
              </a:rPr>
              <a:t>日本語取扱説明書 長期保証 豊田勇造 高田亮介</a:t>
            </a:r>
          </a:p>
          <a:p>
            <a:endParaRPr lang="ja-JP" altLang="en-US" sz="1400" b="1" dirty="0">
              <a:latin typeface="メイリオ" panose="020B0604030504040204" pitchFamily="50" charset="-128"/>
              <a:ea typeface="メイリオ" panose="020B0604030504040204" pitchFamily="50" charset="-128"/>
              <a:cs typeface="ZWAdobeF" pitchFamily="2" charset="0"/>
            </a:endParaRPr>
          </a:p>
          <a:p>
            <a:r>
              <a:rPr lang="en-US" altLang="ja-JP" sz="1400" b="1" dirty="0">
                <a:latin typeface="メイリオ" panose="020B0604030504040204" pitchFamily="50" charset="-128"/>
                <a:ea typeface="メイリオ" panose="020B0604030504040204" pitchFamily="50" charset="-128"/>
                <a:cs typeface="ZWAdobeF" pitchFamily="2" charset="0"/>
              </a:rPr>
              <a:t>【 </a:t>
            </a:r>
            <a:r>
              <a:rPr lang="ja-JP" altLang="en-US" sz="1400" b="1" dirty="0">
                <a:latin typeface="メイリオ" panose="020B0604030504040204" pitchFamily="50" charset="-128"/>
                <a:ea typeface="メイリオ" panose="020B0604030504040204" pitchFamily="50" charset="-128"/>
                <a:cs typeface="ZWAdobeF" pitchFamily="2" charset="0"/>
              </a:rPr>
              <a:t>シンプルかつワイドな画面で視認性が向上 </a:t>
            </a:r>
            <a:r>
              <a:rPr lang="en-US" altLang="ja-JP" sz="1400" b="1" dirty="0">
                <a:latin typeface="メイリオ" panose="020B0604030504040204" pitchFamily="50" charset="-128"/>
                <a:ea typeface="メイリオ" panose="020B0604030504040204" pitchFamily="50" charset="-128"/>
                <a:cs typeface="ZWAdobeF" pitchFamily="2" charset="0"/>
              </a:rPr>
              <a:t>】</a:t>
            </a:r>
            <a:r>
              <a:rPr lang="ja-JP" altLang="en-US" sz="1400" b="1" dirty="0">
                <a:latin typeface="メイリオ" panose="020B0604030504040204" pitchFamily="50" charset="-128"/>
                <a:ea typeface="メイリオ" panose="020B0604030504040204" pitchFamily="50" charset="-128"/>
                <a:cs typeface="ZWAdobeF" pitchFamily="2" charset="0"/>
              </a:rPr>
              <a:t>音程が合うと表示画面がオレンジ → グリーンに変わることにより、ディスプレイを凝視せずとも チューニング 具合を確認することができます。また ワイドディスプレイ の採用により視認性が大幅に向上。プレーヤーは瞬時に的確な チューニング をすることが可能。さらに</a:t>
            </a:r>
            <a:r>
              <a:rPr lang="en-US" altLang="ja-JP" sz="1400" b="1" dirty="0">
                <a:latin typeface="メイリオ" panose="020B0604030504040204" pitchFamily="50" charset="-128"/>
                <a:ea typeface="メイリオ" panose="020B0604030504040204" pitchFamily="50" charset="-128"/>
                <a:cs typeface="ZWAdobeF" pitchFamily="2" charset="0"/>
              </a:rPr>
              <a:t>MW-2058</a:t>
            </a:r>
            <a:r>
              <a:rPr lang="ja-JP" altLang="en-US" sz="1400" b="1" dirty="0">
                <a:latin typeface="メイリオ" panose="020B0604030504040204" pitchFamily="50" charset="-128"/>
                <a:ea typeface="メイリオ" panose="020B0604030504040204" pitchFamily="50" charset="-128"/>
                <a:cs typeface="ZWAdobeF" pitchFamily="2" charset="0"/>
              </a:rPr>
              <a:t>には日本語取扱説明書 も付属。初心者の方でも安心してお使いいただけます。 </a:t>
            </a:r>
            <a:r>
              <a:rPr lang="en-US" altLang="ja-JP" sz="1400" b="1" dirty="0">
                <a:latin typeface="メイリオ" panose="020B0604030504040204" pitchFamily="50" charset="-128"/>
                <a:ea typeface="メイリオ" panose="020B0604030504040204" pitchFamily="50" charset="-128"/>
                <a:cs typeface="ZWAdobeF" pitchFamily="2" charset="0"/>
              </a:rPr>
              <a:t>1970</a:t>
            </a:r>
            <a:r>
              <a:rPr lang="ja-JP" altLang="en-US" sz="1400" b="1" dirty="0">
                <a:latin typeface="メイリオ" panose="020B0604030504040204" pitchFamily="50" charset="-128"/>
                <a:ea typeface="メイリオ" panose="020B0604030504040204" pitchFamily="50" charset="-128"/>
                <a:cs typeface="ZWAdobeF" pitchFamily="2" charset="0"/>
              </a:rPr>
              <a:t>年代より日本のフォーク</a:t>
            </a:r>
            <a:r>
              <a:rPr lang="en-US" altLang="ja-JP" sz="1400" b="1" dirty="0">
                <a:latin typeface="メイリオ" panose="020B0604030504040204" pitchFamily="50" charset="-128"/>
                <a:ea typeface="メイリオ" panose="020B0604030504040204" pitchFamily="50" charset="-128"/>
                <a:cs typeface="ZWAdobeF" pitchFamily="2" charset="0"/>
              </a:rPr>
              <a:t>/</a:t>
            </a:r>
            <a:r>
              <a:rPr lang="ja-JP" altLang="en-US" sz="1400" b="1" dirty="0">
                <a:latin typeface="メイリオ" panose="020B0604030504040204" pitchFamily="50" charset="-128"/>
                <a:ea typeface="メイリオ" panose="020B0604030504040204" pitchFamily="50" charset="-128"/>
                <a:cs typeface="ZWAdobeF" pitchFamily="2" charset="0"/>
              </a:rPr>
              <a:t>ブルースシーンを牽引してきたシンガーソングライター、豊田勇造氏も </a:t>
            </a:r>
            <a:r>
              <a:rPr lang="en-US" altLang="ja-JP" sz="1400" b="1" dirty="0" err="1">
                <a:latin typeface="メイリオ" panose="020B0604030504040204" pitchFamily="50" charset="-128"/>
                <a:ea typeface="メイリオ" panose="020B0604030504040204" pitchFamily="50" charset="-128"/>
                <a:cs typeface="ZWAdobeF" pitchFamily="2" charset="0"/>
              </a:rPr>
              <a:t>micawber</a:t>
            </a:r>
            <a:r>
              <a:rPr lang="en-US" altLang="ja-JP" sz="1400" b="1" dirty="0">
                <a:latin typeface="メイリオ" panose="020B0604030504040204" pitchFamily="50" charset="-128"/>
                <a:ea typeface="メイリオ" panose="020B0604030504040204" pitchFamily="50" charset="-128"/>
                <a:cs typeface="ZWAdobeF" pitchFamily="2" charset="0"/>
              </a:rPr>
              <a:t> MW-2058</a:t>
            </a:r>
            <a:r>
              <a:rPr lang="ja-JP" altLang="en-US" sz="1400" b="1" dirty="0">
                <a:latin typeface="メイリオ" panose="020B0604030504040204" pitchFamily="50" charset="-128"/>
                <a:ea typeface="メイリオ" panose="020B0604030504040204" pitchFamily="50" charset="-128"/>
                <a:cs typeface="ZWAdobeF" pitchFamily="2" charset="0"/>
              </a:rPr>
              <a:t>を愛用。視認性の良さと精巧なチューニング性能に魅せられ、現在も必ず </a:t>
            </a:r>
            <a:r>
              <a:rPr lang="en-US" altLang="ja-JP" sz="1400" b="1" dirty="0" err="1">
                <a:latin typeface="メイリオ" panose="020B0604030504040204" pitchFamily="50" charset="-128"/>
                <a:ea typeface="メイリオ" panose="020B0604030504040204" pitchFamily="50" charset="-128"/>
                <a:cs typeface="ZWAdobeF" pitchFamily="2" charset="0"/>
              </a:rPr>
              <a:t>micawber</a:t>
            </a:r>
            <a:r>
              <a:rPr lang="en-US" altLang="ja-JP" sz="1400" b="1" dirty="0">
                <a:latin typeface="メイリオ" panose="020B0604030504040204" pitchFamily="50" charset="-128"/>
                <a:ea typeface="メイリオ" panose="020B0604030504040204" pitchFamily="50" charset="-128"/>
                <a:cs typeface="ZWAdobeF" pitchFamily="2" charset="0"/>
              </a:rPr>
              <a:t> MW-2058 </a:t>
            </a:r>
            <a:r>
              <a:rPr lang="ja-JP" altLang="en-US" sz="1400" b="1" dirty="0">
                <a:latin typeface="メイリオ" panose="020B0604030504040204" pitchFamily="50" charset="-128"/>
                <a:ea typeface="メイリオ" panose="020B0604030504040204" pitchFamily="50" charset="-128"/>
                <a:cs typeface="ZWAdobeF" pitchFamily="2" charset="0"/>
              </a:rPr>
              <a:t>をポケットに忍ばせ全国ライブツアーを廻っている。「これほど使いやすいチューナーは今までになかった」と、この上なく絶賛。さらに世界各国で活躍するスウィングジャズバンド「</a:t>
            </a:r>
            <a:r>
              <a:rPr lang="en-US" altLang="ja-JP" sz="1400" b="1" dirty="0">
                <a:latin typeface="メイリオ" panose="020B0604030504040204" pitchFamily="50" charset="-128"/>
                <a:ea typeface="メイリオ" panose="020B0604030504040204" pitchFamily="50" charset="-128"/>
                <a:cs typeface="ZWAdobeF" pitchFamily="2" charset="0"/>
              </a:rPr>
              <a:t>Clap Stomp </a:t>
            </a:r>
            <a:r>
              <a:rPr lang="en-US" altLang="ja-JP" sz="1400" b="1" dirty="0" err="1">
                <a:latin typeface="メイリオ" panose="020B0604030504040204" pitchFamily="50" charset="-128"/>
                <a:ea typeface="メイリオ" panose="020B0604030504040204" pitchFamily="50" charset="-128"/>
                <a:cs typeface="ZWAdobeF" pitchFamily="2" charset="0"/>
              </a:rPr>
              <a:t>Swingin</a:t>
            </a:r>
            <a:r>
              <a:rPr lang="en-US" altLang="ja-JP" sz="1400" b="1" dirty="0">
                <a:latin typeface="メイリオ" panose="020B0604030504040204" pitchFamily="50" charset="-128"/>
                <a:ea typeface="メイリオ" panose="020B0604030504040204" pitchFamily="50" charset="-128"/>
                <a:cs typeface="ZWAdobeF" pitchFamily="2" charset="0"/>
              </a:rPr>
              <a:t>’</a:t>
            </a:r>
            <a:r>
              <a:rPr lang="ja-JP" altLang="en-US" sz="1400" b="1" dirty="0">
                <a:latin typeface="メイリオ" panose="020B0604030504040204" pitchFamily="50" charset="-128"/>
                <a:ea typeface="メイリオ" panose="020B0604030504040204" pitchFamily="50" charset="-128"/>
                <a:cs typeface="ZWAdobeF" pitchFamily="2" charset="0"/>
              </a:rPr>
              <a:t>」のギタリスト高田亮介氏も</a:t>
            </a:r>
            <a:r>
              <a:rPr lang="en-US" altLang="ja-JP" sz="1400" b="1" dirty="0" err="1">
                <a:latin typeface="メイリオ" panose="020B0604030504040204" pitchFamily="50" charset="-128"/>
                <a:ea typeface="メイリオ" panose="020B0604030504040204" pitchFamily="50" charset="-128"/>
                <a:cs typeface="ZWAdobeF" pitchFamily="2" charset="0"/>
              </a:rPr>
              <a:t>micawber</a:t>
            </a:r>
            <a:r>
              <a:rPr lang="en-US" altLang="ja-JP" sz="1400" b="1" dirty="0">
                <a:latin typeface="メイリオ" panose="020B0604030504040204" pitchFamily="50" charset="-128"/>
                <a:ea typeface="メイリオ" panose="020B0604030504040204" pitchFamily="50" charset="-128"/>
                <a:cs typeface="ZWAdobeF" pitchFamily="2" charset="0"/>
              </a:rPr>
              <a:t> MW-2058</a:t>
            </a:r>
            <a:r>
              <a:rPr lang="ja-JP" altLang="en-US" sz="1400" b="1" dirty="0">
                <a:latin typeface="メイリオ" panose="020B0604030504040204" pitchFamily="50" charset="-128"/>
                <a:ea typeface="メイリオ" panose="020B0604030504040204" pitchFamily="50" charset="-128"/>
                <a:cs typeface="ZWAdobeF" pitchFamily="2" charset="0"/>
              </a:rPr>
              <a:t>を愛用。 国内でのライブはおろか世界各国のステージでも</a:t>
            </a:r>
            <a:r>
              <a:rPr lang="en-US" altLang="ja-JP" sz="1400" b="1" dirty="0">
                <a:latin typeface="メイリオ" panose="020B0604030504040204" pitchFamily="50" charset="-128"/>
                <a:ea typeface="メイリオ" panose="020B0604030504040204" pitchFamily="50" charset="-128"/>
                <a:cs typeface="ZWAdobeF" pitchFamily="2" charset="0"/>
              </a:rPr>
              <a:t>MW-2058</a:t>
            </a:r>
            <a:r>
              <a:rPr lang="ja-JP" altLang="en-US" sz="1400" b="1" dirty="0">
                <a:latin typeface="メイリオ" panose="020B0604030504040204" pitchFamily="50" charset="-128"/>
                <a:ea typeface="メイリオ" panose="020B0604030504040204" pitchFamily="50" charset="-128"/>
                <a:cs typeface="ZWAdobeF" pitchFamily="2" charset="0"/>
              </a:rPr>
              <a:t>は”確かな音“をみなさまへお届けしています。</a:t>
            </a:r>
          </a:p>
          <a:p>
            <a:r>
              <a:rPr lang="en-US" altLang="ja-JP" sz="1400" b="1" dirty="0">
                <a:latin typeface="メイリオ" panose="020B0604030504040204" pitchFamily="50" charset="-128"/>
                <a:ea typeface="メイリオ" panose="020B0604030504040204" pitchFamily="50" charset="-128"/>
                <a:cs typeface="ZWAdobeF" pitchFamily="2" charset="0"/>
              </a:rPr>
              <a:t>【 </a:t>
            </a:r>
            <a:r>
              <a:rPr lang="ja-JP" altLang="en-US" sz="1400" b="1" dirty="0">
                <a:latin typeface="メイリオ" panose="020B0604030504040204" pitchFamily="50" charset="-128"/>
                <a:ea typeface="メイリオ" panose="020B0604030504040204" pitchFamily="50" charset="-128"/>
                <a:cs typeface="ZWAdobeF" pitchFamily="2" charset="0"/>
              </a:rPr>
              <a:t>可動部分が多くどんなアングルにも対応 </a:t>
            </a:r>
            <a:r>
              <a:rPr lang="en-US" altLang="ja-JP" sz="1400" b="1" dirty="0">
                <a:latin typeface="メイリオ" panose="020B0604030504040204" pitchFamily="50" charset="-128"/>
                <a:ea typeface="メイリオ" panose="020B0604030504040204" pitchFamily="50" charset="-128"/>
                <a:cs typeface="ZWAdobeF" pitchFamily="2" charset="0"/>
              </a:rPr>
              <a:t>】 </a:t>
            </a:r>
            <a:r>
              <a:rPr lang="ja-JP" altLang="en-US" sz="1400" b="1" dirty="0">
                <a:latin typeface="メイリオ" panose="020B0604030504040204" pitchFamily="50" charset="-128"/>
                <a:ea typeface="メイリオ" panose="020B0604030504040204" pitchFamily="50" charset="-128"/>
                <a:cs typeface="ZWAdobeF" pitchFamily="2" charset="0"/>
              </a:rPr>
              <a:t>回転・左右・ 前後と、アングルが自由自在です。このように可動部分が多いことも</a:t>
            </a:r>
            <a:r>
              <a:rPr lang="en-US" altLang="ja-JP" sz="1400" b="1" dirty="0">
                <a:latin typeface="メイリオ" panose="020B0604030504040204" pitchFamily="50" charset="-128"/>
                <a:ea typeface="メイリオ" panose="020B0604030504040204" pitchFamily="50" charset="-128"/>
                <a:cs typeface="ZWAdobeF" pitchFamily="2" charset="0"/>
              </a:rPr>
              <a:t>MW-2058</a:t>
            </a:r>
            <a:r>
              <a:rPr lang="ja-JP" altLang="en-US" sz="1400" b="1" dirty="0">
                <a:latin typeface="メイリオ" panose="020B0604030504040204" pitchFamily="50" charset="-128"/>
                <a:ea typeface="メイリオ" panose="020B0604030504040204" pitchFamily="50" charset="-128"/>
                <a:cs typeface="ZWAdobeF" pitchFamily="2" charset="0"/>
              </a:rPr>
              <a:t>の人気のひとつ。他社製 クリップチューナー では左右と前後にしか可動しないものが多く、プレーヤーにとって適切な角度での取付けが困難でしたが、自由自在に可動する</a:t>
            </a:r>
            <a:r>
              <a:rPr lang="en-US" altLang="ja-JP" sz="1400" b="1" dirty="0">
                <a:latin typeface="メイリオ" panose="020B0604030504040204" pitchFamily="50" charset="-128"/>
                <a:ea typeface="メイリオ" panose="020B0604030504040204" pitchFamily="50" charset="-128"/>
                <a:cs typeface="ZWAdobeF" pitchFamily="2" charset="0"/>
              </a:rPr>
              <a:t>MW-2058</a:t>
            </a:r>
            <a:r>
              <a:rPr lang="ja-JP" altLang="en-US" sz="1400" b="1" dirty="0">
                <a:latin typeface="メイリオ" panose="020B0604030504040204" pitchFamily="50" charset="-128"/>
                <a:ea typeface="メイリオ" panose="020B0604030504040204" pitchFamily="50" charset="-128"/>
                <a:cs typeface="ZWAdobeF" pitchFamily="2" charset="0"/>
              </a:rPr>
              <a:t>であれば最適な位置での取り付けが簡単。プレーヤーにとって常に違和感のないアングルでのチューニングが実現します。</a:t>
            </a:r>
          </a:p>
        </p:txBody>
      </p:sp>
      <p:sp>
        <p:nvSpPr>
          <p:cNvPr id="6" name="テキスト ボックス 5">
            <a:extLst>
              <a:ext uri="{FF2B5EF4-FFF2-40B4-BE49-F238E27FC236}">
                <a16:creationId xmlns:a16="http://schemas.microsoft.com/office/drawing/2014/main" id="{80AE7FB0-7543-4668-BCE1-64E5854CE379}"/>
              </a:ext>
            </a:extLst>
          </p:cNvPr>
          <p:cNvSpPr txBox="1"/>
          <p:nvPr/>
        </p:nvSpPr>
        <p:spPr>
          <a:xfrm>
            <a:off x="470517" y="4874965"/>
            <a:ext cx="11585359" cy="1938992"/>
          </a:xfrm>
          <a:prstGeom prst="rect">
            <a:avLst/>
          </a:prstGeom>
          <a:noFill/>
        </p:spPr>
        <p:txBody>
          <a:bodyPr wrap="square">
            <a:spAutoFit/>
          </a:bodyPr>
          <a:lstStyle/>
          <a:p>
            <a:r>
              <a:rPr lang="en-US" altLang="ja-JP" sz="1200" b="1" dirty="0">
                <a:latin typeface="メイリオ" panose="020B0604030504040204" pitchFamily="50" charset="-128"/>
                <a:ea typeface="メイリオ" panose="020B0604030504040204" pitchFamily="50" charset="-128"/>
                <a:cs typeface="ZWAdobeF" pitchFamily="2" charset="0"/>
              </a:rPr>
              <a:t>【 </a:t>
            </a:r>
            <a:r>
              <a:rPr lang="ja-JP" altLang="en-US" sz="1200" b="1" dirty="0">
                <a:latin typeface="メイリオ" panose="020B0604030504040204" pitchFamily="50" charset="-128"/>
                <a:ea typeface="メイリオ" panose="020B0604030504040204" pitchFamily="50" charset="-128"/>
                <a:cs typeface="ZWAdobeF" pitchFamily="2" charset="0"/>
              </a:rPr>
              <a:t>簡単操作で扱いやすい </a:t>
            </a:r>
            <a:r>
              <a:rPr lang="en-US" altLang="ja-JP" sz="1200" b="1" dirty="0">
                <a:latin typeface="メイリオ" panose="020B0604030504040204" pitchFamily="50" charset="-128"/>
                <a:ea typeface="メイリオ" panose="020B0604030504040204" pitchFamily="50" charset="-128"/>
                <a:cs typeface="ZWAdobeF" pitchFamily="2" charset="0"/>
              </a:rPr>
              <a:t>】</a:t>
            </a:r>
            <a:r>
              <a:rPr lang="ja-JP" altLang="en-US" sz="1200" b="1" dirty="0">
                <a:latin typeface="メイリオ" panose="020B0604030504040204" pitchFamily="50" charset="-128"/>
                <a:ea typeface="メイリオ" panose="020B0604030504040204" pitchFamily="50" charset="-128"/>
                <a:cs typeface="ZWAdobeF" pitchFamily="2" charset="0"/>
              </a:rPr>
              <a:t>一般的な弦楽器のヘッド部に クリップ で挟むだけの簡単取付。弦を弾いた際のわずかな鳴動を瞬時に感知し最適な音をプレーヤーに伝えます。オレンジとグリーンの色を判別するだけで簡単にチューニングできますので、プレーヤーはディスプレイをずっと凝視する必要がありません。また</a:t>
            </a:r>
            <a:r>
              <a:rPr lang="en-US" altLang="ja-JP" sz="1200" b="1" dirty="0">
                <a:latin typeface="メイリオ" panose="020B0604030504040204" pitchFamily="50" charset="-128"/>
                <a:ea typeface="メイリオ" panose="020B0604030504040204" pitchFamily="50" charset="-128"/>
                <a:cs typeface="ZWAdobeF" pitchFamily="2" charset="0"/>
              </a:rPr>
              <a:t>MW-2058</a:t>
            </a:r>
            <a:r>
              <a:rPr lang="ja-JP" altLang="en-US" sz="1200" b="1" dirty="0">
                <a:latin typeface="メイリオ" panose="020B0604030504040204" pitchFamily="50" charset="-128"/>
                <a:ea typeface="メイリオ" panose="020B0604030504040204" pitchFamily="50" charset="-128"/>
                <a:cs typeface="ZWAdobeF" pitchFamily="2" charset="0"/>
              </a:rPr>
              <a:t>にはオート</a:t>
            </a:r>
            <a:r>
              <a:rPr lang="en-US" altLang="ja-JP" sz="1200" b="1" dirty="0">
                <a:latin typeface="メイリオ" panose="020B0604030504040204" pitchFamily="50" charset="-128"/>
                <a:ea typeface="メイリオ" panose="020B0604030504040204" pitchFamily="50" charset="-128"/>
                <a:cs typeface="ZWAdobeF" pitchFamily="2" charset="0"/>
              </a:rPr>
              <a:t>OFF</a:t>
            </a:r>
            <a:r>
              <a:rPr lang="ja-JP" altLang="en-US" sz="1200" b="1" dirty="0">
                <a:latin typeface="メイリオ" panose="020B0604030504040204" pitchFamily="50" charset="-128"/>
                <a:ea typeface="メイリオ" panose="020B0604030504040204" pitchFamily="50" charset="-128"/>
                <a:cs typeface="ZWAdobeF" pitchFamily="2" charset="0"/>
              </a:rPr>
              <a:t>機能が搭載されており、</a:t>
            </a:r>
            <a:r>
              <a:rPr lang="en-US" altLang="ja-JP" sz="1200" b="1" dirty="0">
                <a:latin typeface="メイリオ" panose="020B0604030504040204" pitchFamily="50" charset="-128"/>
                <a:ea typeface="メイリオ" panose="020B0604030504040204" pitchFamily="50" charset="-128"/>
                <a:cs typeface="ZWAdobeF" pitchFamily="2" charset="0"/>
              </a:rPr>
              <a:t>5</a:t>
            </a:r>
            <a:r>
              <a:rPr lang="ja-JP" altLang="en-US" sz="1200" b="1" dirty="0">
                <a:latin typeface="メイリオ" panose="020B0604030504040204" pitchFamily="50" charset="-128"/>
                <a:ea typeface="メイリオ" panose="020B0604030504040204" pitchFamily="50" charset="-128"/>
                <a:cs typeface="ZWAdobeF" pitchFamily="2" charset="0"/>
              </a:rPr>
              <a:t>分間連続で使用しない際は電源が自動で</a:t>
            </a:r>
            <a:r>
              <a:rPr lang="en-US" altLang="ja-JP" sz="1200" b="1" dirty="0">
                <a:latin typeface="メイリオ" panose="020B0604030504040204" pitchFamily="50" charset="-128"/>
                <a:ea typeface="メイリオ" panose="020B0604030504040204" pitchFamily="50" charset="-128"/>
                <a:cs typeface="ZWAdobeF" pitchFamily="2" charset="0"/>
              </a:rPr>
              <a:t>OFF</a:t>
            </a:r>
            <a:r>
              <a:rPr lang="ja-JP" altLang="en-US" sz="1200" b="1" dirty="0">
                <a:latin typeface="メイリオ" panose="020B0604030504040204" pitchFamily="50" charset="-128"/>
                <a:ea typeface="メイリオ" panose="020B0604030504040204" pitchFamily="50" charset="-128"/>
                <a:cs typeface="ZWAdobeF" pitchFamily="2" charset="0"/>
              </a:rPr>
              <a:t>となり電池の消耗を防ぎます。さらに「</a:t>
            </a:r>
            <a:r>
              <a:rPr lang="en-US" altLang="ja-JP" sz="1200" b="1" dirty="0">
                <a:latin typeface="メイリオ" panose="020B0604030504040204" pitchFamily="50" charset="-128"/>
                <a:ea typeface="メイリオ" panose="020B0604030504040204" pitchFamily="50" charset="-128"/>
                <a:cs typeface="ZWAdobeF" pitchFamily="2" charset="0"/>
              </a:rPr>
              <a:t>MODE</a:t>
            </a:r>
            <a:r>
              <a:rPr lang="ja-JP" altLang="en-US" sz="1200" b="1" dirty="0">
                <a:latin typeface="メイリオ" panose="020B0604030504040204" pitchFamily="50" charset="-128"/>
                <a:ea typeface="メイリオ" panose="020B0604030504040204" pitchFamily="50" charset="-128"/>
                <a:cs typeface="ZWAdobeF" pitchFamily="2" charset="0"/>
              </a:rPr>
              <a:t>ボタン」ではそれぞれの楽器モードに切替ができ、「</a:t>
            </a:r>
            <a:r>
              <a:rPr lang="en-US" altLang="ja-JP" sz="1200" b="1" dirty="0">
                <a:latin typeface="メイリオ" panose="020B0604030504040204" pitchFamily="50" charset="-128"/>
                <a:ea typeface="メイリオ" panose="020B0604030504040204" pitchFamily="50" charset="-128"/>
                <a:cs typeface="ZWAdobeF" pitchFamily="2" charset="0"/>
              </a:rPr>
              <a:t>A4</a:t>
            </a:r>
            <a:r>
              <a:rPr lang="ja-JP" altLang="en-US" sz="1200" b="1" dirty="0">
                <a:latin typeface="メイリオ" panose="020B0604030504040204" pitchFamily="50" charset="-128"/>
                <a:ea typeface="メイリオ" panose="020B0604030504040204" pitchFamily="50" charset="-128"/>
                <a:cs typeface="ZWAdobeF" pitchFamily="2" charset="0"/>
              </a:rPr>
              <a:t>ボタン」では、</a:t>
            </a:r>
            <a:r>
              <a:rPr lang="en-US" altLang="ja-JP" sz="1200" b="1" dirty="0">
                <a:latin typeface="メイリオ" panose="020B0604030504040204" pitchFamily="50" charset="-128"/>
                <a:ea typeface="メイリオ" panose="020B0604030504040204" pitchFamily="50" charset="-128"/>
                <a:cs typeface="ZWAdobeF" pitchFamily="2" charset="0"/>
              </a:rPr>
              <a:t>A4</a:t>
            </a:r>
            <a:r>
              <a:rPr lang="ja-JP" altLang="en-US" sz="1200" b="1" dirty="0">
                <a:latin typeface="メイリオ" panose="020B0604030504040204" pitchFamily="50" charset="-128"/>
                <a:ea typeface="メイリオ" panose="020B0604030504040204" pitchFamily="50" charset="-128"/>
                <a:cs typeface="ZWAdobeF" pitchFamily="2" charset="0"/>
              </a:rPr>
              <a:t>の周波数を変更することが出来ます。 （測定範囲 </a:t>
            </a:r>
            <a:r>
              <a:rPr lang="en-US" altLang="ja-JP" sz="1200" b="1" dirty="0">
                <a:latin typeface="メイリオ" panose="020B0604030504040204" pitchFamily="50" charset="-128"/>
                <a:ea typeface="メイリオ" panose="020B0604030504040204" pitchFamily="50" charset="-128"/>
                <a:cs typeface="ZWAdobeF" pitchFamily="2" charset="0"/>
              </a:rPr>
              <a:t>A4</a:t>
            </a:r>
            <a:r>
              <a:rPr lang="ja-JP" altLang="en-US" sz="1200" b="1" dirty="0">
                <a:latin typeface="メイリオ" panose="020B0604030504040204" pitchFamily="50" charset="-128"/>
                <a:ea typeface="メイリオ" panose="020B0604030504040204" pitchFamily="50" charset="-128"/>
                <a:cs typeface="ZWAdobeF" pitchFamily="2" charset="0"/>
              </a:rPr>
              <a:t>：</a:t>
            </a:r>
            <a:r>
              <a:rPr lang="en-US" altLang="ja-JP" sz="1200" b="1" dirty="0">
                <a:latin typeface="メイリオ" panose="020B0604030504040204" pitchFamily="50" charset="-128"/>
                <a:ea typeface="メイリオ" panose="020B0604030504040204" pitchFamily="50" charset="-128"/>
                <a:cs typeface="ZWAdobeF" pitchFamily="2" charset="0"/>
              </a:rPr>
              <a:t>410Hz</a:t>
            </a:r>
            <a:r>
              <a:rPr lang="ja-JP" altLang="en-US" sz="1200" b="1" dirty="0">
                <a:latin typeface="メイリオ" panose="020B0604030504040204" pitchFamily="50" charset="-128"/>
                <a:ea typeface="メイリオ" panose="020B0604030504040204" pitchFamily="50" charset="-128"/>
                <a:cs typeface="ZWAdobeF" pitchFamily="2" charset="0"/>
              </a:rPr>
              <a:t>～</a:t>
            </a:r>
            <a:r>
              <a:rPr lang="en-US" altLang="ja-JP" sz="1200" b="1" dirty="0">
                <a:latin typeface="メイリオ" panose="020B0604030504040204" pitchFamily="50" charset="-128"/>
                <a:ea typeface="メイリオ" panose="020B0604030504040204" pitchFamily="50" charset="-128"/>
                <a:cs typeface="ZWAdobeF" pitchFamily="2" charset="0"/>
              </a:rPr>
              <a:t>490Hz</a:t>
            </a:r>
            <a:r>
              <a:rPr lang="ja-JP" altLang="en-US" sz="1200" b="1" dirty="0">
                <a:latin typeface="メイリオ" panose="020B0604030504040204" pitchFamily="50" charset="-128"/>
                <a:ea typeface="メイリオ" panose="020B0604030504040204" pitchFamily="50" charset="-128"/>
                <a:cs typeface="ZWAdobeF" pitchFamily="2" charset="0"/>
              </a:rPr>
              <a:t>）</a:t>
            </a:r>
          </a:p>
          <a:p>
            <a:r>
              <a:rPr lang="en-US" altLang="ja-JP" sz="1200" b="1" dirty="0">
                <a:latin typeface="メイリオ" panose="020B0604030504040204" pitchFamily="50" charset="-128"/>
                <a:ea typeface="メイリオ" panose="020B0604030504040204" pitchFamily="50" charset="-128"/>
                <a:cs typeface="ZWAdobeF" pitchFamily="2" charset="0"/>
              </a:rPr>
              <a:t>【 </a:t>
            </a:r>
            <a:r>
              <a:rPr lang="ja-JP" altLang="en-US" sz="1200" b="1" dirty="0">
                <a:latin typeface="メイリオ" panose="020B0604030504040204" pitchFamily="50" charset="-128"/>
                <a:ea typeface="メイリオ" panose="020B0604030504040204" pitchFamily="50" charset="-128"/>
                <a:cs typeface="ZWAdobeF" pitchFamily="2" charset="0"/>
              </a:rPr>
              <a:t>多彩な弦楽器の チューニングモード に対応 </a:t>
            </a:r>
            <a:r>
              <a:rPr lang="en-US" altLang="ja-JP" sz="1200" b="1" dirty="0">
                <a:latin typeface="メイリオ" panose="020B0604030504040204" pitchFamily="50" charset="-128"/>
                <a:ea typeface="メイリオ" panose="020B0604030504040204" pitchFamily="50" charset="-128"/>
                <a:cs typeface="ZWAdobeF" pitchFamily="2" charset="0"/>
              </a:rPr>
              <a:t>】</a:t>
            </a:r>
            <a:r>
              <a:rPr lang="ja-JP" altLang="en-US" sz="1200" b="1" dirty="0">
                <a:latin typeface="メイリオ" panose="020B0604030504040204" pitchFamily="50" charset="-128"/>
                <a:ea typeface="メイリオ" panose="020B0604030504040204" pitchFamily="50" charset="-128"/>
                <a:cs typeface="ZWAdobeF" pitchFamily="2" charset="0"/>
              </a:rPr>
              <a:t>あらゆる楽器の チューニング に精通するクロマティック・モードはもちろんのこと ギター </a:t>
            </a:r>
            <a:r>
              <a:rPr lang="en-US" altLang="ja-JP" sz="1200" b="1" dirty="0">
                <a:latin typeface="メイリオ" panose="020B0604030504040204" pitchFamily="50" charset="-128"/>
                <a:ea typeface="メイリオ" panose="020B0604030504040204" pitchFamily="50" charset="-128"/>
                <a:cs typeface="ZWAdobeF" pitchFamily="2" charset="0"/>
              </a:rPr>
              <a:t>/ </a:t>
            </a:r>
            <a:r>
              <a:rPr lang="ja-JP" altLang="en-US" sz="1200" b="1" dirty="0">
                <a:latin typeface="メイリオ" panose="020B0604030504040204" pitchFamily="50" charset="-128"/>
                <a:ea typeface="メイリオ" panose="020B0604030504040204" pitchFamily="50" charset="-128"/>
                <a:cs typeface="ZWAdobeF" pitchFamily="2" charset="0"/>
              </a:rPr>
              <a:t>ベース </a:t>
            </a:r>
            <a:r>
              <a:rPr lang="en-US" altLang="ja-JP" sz="1200" b="1" dirty="0">
                <a:latin typeface="メイリオ" panose="020B0604030504040204" pitchFamily="50" charset="-128"/>
                <a:ea typeface="メイリオ" panose="020B0604030504040204" pitchFamily="50" charset="-128"/>
                <a:cs typeface="ZWAdobeF" pitchFamily="2" charset="0"/>
              </a:rPr>
              <a:t>/ </a:t>
            </a:r>
            <a:r>
              <a:rPr lang="ja-JP" altLang="en-US" sz="1200" b="1" dirty="0">
                <a:latin typeface="メイリオ" panose="020B0604030504040204" pitchFamily="50" charset="-128"/>
                <a:ea typeface="メイリオ" panose="020B0604030504040204" pitchFamily="50" charset="-128"/>
                <a:cs typeface="ZWAdobeF" pitchFamily="2" charset="0"/>
              </a:rPr>
              <a:t>ウクレレ </a:t>
            </a:r>
            <a:r>
              <a:rPr lang="en-US" altLang="ja-JP" sz="1200" b="1" dirty="0">
                <a:latin typeface="メイリオ" panose="020B0604030504040204" pitchFamily="50" charset="-128"/>
                <a:ea typeface="メイリオ" panose="020B0604030504040204" pitchFamily="50" charset="-128"/>
                <a:cs typeface="ZWAdobeF" pitchFamily="2" charset="0"/>
              </a:rPr>
              <a:t>/ </a:t>
            </a:r>
            <a:r>
              <a:rPr lang="ja-JP" altLang="en-US" sz="1200" b="1" dirty="0">
                <a:latin typeface="メイリオ" panose="020B0604030504040204" pitchFamily="50" charset="-128"/>
                <a:ea typeface="メイリオ" panose="020B0604030504040204" pitchFamily="50" charset="-128"/>
                <a:cs typeface="ZWAdobeF" pitchFamily="2" charset="0"/>
              </a:rPr>
              <a:t>ヴァイオリンといった代表的な弦楽器に対応。本体側面のモードボタンを押すだけでそれぞれの楽器専用モードに切り替えが可能です。どの楽器であろうと</a:t>
            </a:r>
            <a:r>
              <a:rPr lang="en-US" altLang="ja-JP" sz="1200" b="1" dirty="0">
                <a:latin typeface="メイリオ" panose="020B0604030504040204" pitchFamily="50" charset="-128"/>
                <a:ea typeface="メイリオ" panose="020B0604030504040204" pitchFamily="50" charset="-128"/>
                <a:cs typeface="ZWAdobeF" pitchFamily="2" charset="0"/>
              </a:rPr>
              <a:t>MW-2058</a:t>
            </a:r>
            <a:r>
              <a:rPr lang="ja-JP" altLang="en-US" sz="1200" b="1" dirty="0">
                <a:latin typeface="メイリオ" panose="020B0604030504040204" pitchFamily="50" charset="-128"/>
                <a:ea typeface="メイリオ" panose="020B0604030504040204" pitchFamily="50" charset="-128"/>
                <a:cs typeface="ZWAdobeF" pitchFamily="2" charset="0"/>
              </a:rPr>
              <a:t>の優れたチューニング性能はステージ上でもまったくストレスを感じることなく音合わせが出来ます。</a:t>
            </a:r>
          </a:p>
          <a:p>
            <a:r>
              <a:rPr lang="en-US" altLang="ja-JP" sz="1200" b="1" dirty="0">
                <a:latin typeface="メイリオ" panose="020B0604030504040204" pitchFamily="50" charset="-128"/>
                <a:ea typeface="メイリオ" panose="020B0604030504040204" pitchFamily="50" charset="-128"/>
                <a:cs typeface="ZWAdobeF" pitchFamily="2" charset="0"/>
              </a:rPr>
              <a:t>【 2</a:t>
            </a:r>
            <a:r>
              <a:rPr lang="ja-JP" altLang="en-US" sz="1200" b="1" dirty="0">
                <a:latin typeface="メイリオ" panose="020B0604030504040204" pitchFamily="50" charset="-128"/>
                <a:ea typeface="メイリオ" panose="020B0604030504040204" pitchFamily="50" charset="-128"/>
                <a:cs typeface="ZWAdobeF" pitchFamily="2" charset="0"/>
              </a:rPr>
              <a:t>色表示のチューナーだから音を判断しやすい </a:t>
            </a:r>
            <a:r>
              <a:rPr lang="en-US" altLang="ja-JP" sz="1200" b="1" dirty="0">
                <a:latin typeface="メイリオ" panose="020B0604030504040204" pitchFamily="50" charset="-128"/>
                <a:ea typeface="メイリオ" panose="020B0604030504040204" pitchFamily="50" charset="-128"/>
                <a:cs typeface="ZWAdobeF" pitchFamily="2" charset="0"/>
              </a:rPr>
              <a:t>】</a:t>
            </a:r>
            <a:r>
              <a:rPr lang="ja-JP" altLang="en-US" sz="1200" b="1" dirty="0">
                <a:latin typeface="メイリオ" panose="020B0604030504040204" pitchFamily="50" charset="-128"/>
                <a:ea typeface="メイリオ" panose="020B0604030504040204" pitchFamily="50" charset="-128"/>
                <a:cs typeface="ZWAdobeF" pitchFamily="2" charset="0"/>
              </a:rPr>
              <a:t>オレンジとグリーンの</a:t>
            </a:r>
            <a:r>
              <a:rPr lang="en-US" altLang="ja-JP" sz="1200" b="1" dirty="0">
                <a:latin typeface="メイリオ" panose="020B0604030504040204" pitchFamily="50" charset="-128"/>
                <a:ea typeface="メイリオ" panose="020B0604030504040204" pitchFamily="50" charset="-128"/>
                <a:cs typeface="ZWAdobeF" pitchFamily="2" charset="0"/>
              </a:rPr>
              <a:t>2</a:t>
            </a:r>
            <a:r>
              <a:rPr lang="ja-JP" altLang="en-US" sz="1200" b="1" dirty="0">
                <a:latin typeface="メイリオ" panose="020B0604030504040204" pitchFamily="50" charset="-128"/>
                <a:ea typeface="メイリオ" panose="020B0604030504040204" pitchFamily="50" charset="-128"/>
                <a:cs typeface="ZWAdobeF" pitchFamily="2" charset="0"/>
              </a:rPr>
              <a:t>色表示である</a:t>
            </a:r>
            <a:r>
              <a:rPr lang="en-US" altLang="ja-JP" sz="1200" b="1" dirty="0">
                <a:latin typeface="メイリオ" panose="020B0604030504040204" pitchFamily="50" charset="-128"/>
                <a:ea typeface="メイリオ" panose="020B0604030504040204" pitchFamily="50" charset="-128"/>
                <a:cs typeface="ZWAdobeF" pitchFamily="2" charset="0"/>
              </a:rPr>
              <a:t>MW-2058</a:t>
            </a:r>
            <a:r>
              <a:rPr lang="ja-JP" altLang="en-US" sz="1200" b="1" dirty="0">
                <a:latin typeface="メイリオ" panose="020B0604030504040204" pitchFamily="50" charset="-128"/>
                <a:ea typeface="メイリオ" panose="020B0604030504040204" pitchFamily="50" charset="-128"/>
                <a:cs typeface="ZWAdobeF" pitchFamily="2" charset="0"/>
              </a:rPr>
              <a:t>は、他社製の チューナー と比較しても、その優れた視認性は一目瞭然。とくに他社製の カラー表示の チューナー と比較しても</a:t>
            </a:r>
            <a:r>
              <a:rPr lang="en-US" altLang="ja-JP" sz="1200" b="1" dirty="0">
                <a:latin typeface="メイリオ" panose="020B0604030504040204" pitchFamily="50" charset="-128"/>
                <a:ea typeface="メイリオ" panose="020B0604030504040204" pitchFamily="50" charset="-128"/>
                <a:cs typeface="ZWAdobeF" pitchFamily="2" charset="0"/>
              </a:rPr>
              <a:t>MW-2058</a:t>
            </a:r>
            <a:r>
              <a:rPr lang="ja-JP" altLang="en-US" sz="1200" b="1" dirty="0">
                <a:latin typeface="メイリオ" panose="020B0604030504040204" pitchFamily="50" charset="-128"/>
                <a:ea typeface="メイリオ" panose="020B0604030504040204" pitchFamily="50" charset="-128"/>
                <a:cs typeface="ZWAdobeF" pitchFamily="2" charset="0"/>
              </a:rPr>
              <a:t>は「たった２つだけの色」を判別して音を合わすことができますのでとてもシンプルでわかりやすく、ギター初心者 さんやウクレレ初心者さん、バンド活動を楽しむ中高年層の方にも、シンプルで視認性の高い</a:t>
            </a:r>
            <a:r>
              <a:rPr lang="en-US" altLang="ja-JP" sz="1200" b="1" dirty="0">
                <a:latin typeface="メイリオ" panose="020B0604030504040204" pitchFamily="50" charset="-128"/>
                <a:ea typeface="メイリオ" panose="020B0604030504040204" pitchFamily="50" charset="-128"/>
                <a:cs typeface="ZWAdobeF" pitchFamily="2" charset="0"/>
              </a:rPr>
              <a:t>MW-2058</a:t>
            </a:r>
            <a:r>
              <a:rPr lang="ja-JP" altLang="en-US" sz="1200" b="1" dirty="0">
                <a:latin typeface="メイリオ" panose="020B0604030504040204" pitchFamily="50" charset="-128"/>
                <a:ea typeface="メイリオ" panose="020B0604030504040204" pitchFamily="50" charset="-128"/>
                <a:cs typeface="ZWAdobeF" pitchFamily="2" charset="0"/>
              </a:rPr>
              <a:t>はおススメのアイテムです。</a:t>
            </a:r>
          </a:p>
        </p:txBody>
      </p:sp>
    </p:spTree>
    <p:extLst>
      <p:ext uri="{BB962C8B-B14F-4D97-AF65-F5344CB8AC3E}">
        <p14:creationId xmlns:p14="http://schemas.microsoft.com/office/powerpoint/2010/main" val="2512590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DDC7CE16-B559-4466-8157-9DB810398E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3312" y="506027"/>
            <a:ext cx="3484668" cy="5311843"/>
          </a:xfrm>
          <a:prstGeom prst="rect">
            <a:avLst/>
          </a:prstGeom>
          <a:noFill/>
          <a:extLst>
            <a:ext uri="{909E8E84-426E-40DD-AFC4-6F175D3DCCD1}">
              <a14:hiddenFill xmlns:a14="http://schemas.microsoft.com/office/drawing/2010/main">
                <a:solidFill>
                  <a:srgbClr val="FFFFFF"/>
                </a:solidFill>
              </a14:hiddenFill>
            </a:ext>
          </a:extLst>
        </p:spPr>
      </p:pic>
      <p:sp>
        <p:nvSpPr>
          <p:cNvPr id="6" name="テキスト ボックス 5">
            <a:extLst>
              <a:ext uri="{FF2B5EF4-FFF2-40B4-BE49-F238E27FC236}">
                <a16:creationId xmlns:a16="http://schemas.microsoft.com/office/drawing/2014/main" id="{7EA9F0E2-1A02-4930-8562-6DE5C149286D}"/>
              </a:ext>
            </a:extLst>
          </p:cNvPr>
          <p:cNvSpPr txBox="1"/>
          <p:nvPr/>
        </p:nvSpPr>
        <p:spPr>
          <a:xfrm>
            <a:off x="3897630" y="169311"/>
            <a:ext cx="7942965" cy="6647974"/>
          </a:xfrm>
          <a:prstGeom prst="rect">
            <a:avLst/>
          </a:prstGeom>
          <a:noFill/>
        </p:spPr>
        <p:txBody>
          <a:bodyPr wrap="square">
            <a:spAutoFit/>
          </a:bodyPr>
          <a:lstStyle/>
          <a:p>
            <a:r>
              <a:rPr lang="en-US" altLang="ja-JP" sz="2400" b="1" dirty="0">
                <a:latin typeface="メイリオ" panose="020B0604030504040204" pitchFamily="50" charset="-128"/>
                <a:ea typeface="メイリオ" panose="020B0604030504040204" pitchFamily="50" charset="-128"/>
              </a:rPr>
              <a:t>MARTISAN </a:t>
            </a:r>
            <a:r>
              <a:rPr lang="ja-JP" altLang="en-US" sz="2400" b="1" dirty="0">
                <a:latin typeface="メイリオ" panose="020B0604030504040204" pitchFamily="50" charset="-128"/>
                <a:ea typeface="メイリオ" panose="020B0604030504040204" pitchFamily="50" charset="-128"/>
              </a:rPr>
              <a:t>クリップ式チューナー カラーディスプレイ</a:t>
            </a:r>
            <a:endParaRPr lang="en-US" altLang="ja-JP" sz="2400" b="1" dirty="0">
              <a:latin typeface="メイリオ" panose="020B0604030504040204" pitchFamily="50" charset="-128"/>
              <a:ea typeface="メイリオ" panose="020B0604030504040204" pitchFamily="50" charset="-128"/>
            </a:endParaRPr>
          </a:p>
          <a:p>
            <a:r>
              <a:rPr lang="ja-JP" altLang="en-US" sz="2400" b="1" dirty="0">
                <a:latin typeface="メイリオ" panose="020B0604030504040204" pitchFamily="50" charset="-128"/>
                <a:ea typeface="メイリオ" panose="020B0604030504040204" pitchFamily="50" charset="-128"/>
              </a:rPr>
              <a:t> ギター</a:t>
            </a:r>
            <a:r>
              <a:rPr lang="en-US" altLang="ja-JP" sz="2400" b="1" dirty="0">
                <a:latin typeface="メイリオ" panose="020B0604030504040204" pitchFamily="50" charset="-128"/>
                <a:ea typeface="メイリオ" panose="020B0604030504040204" pitchFamily="50" charset="-128"/>
              </a:rPr>
              <a:t>/</a:t>
            </a:r>
            <a:r>
              <a:rPr lang="ja-JP" altLang="en-US" sz="2400" b="1" dirty="0">
                <a:latin typeface="メイリオ" panose="020B0604030504040204" pitchFamily="50" charset="-128"/>
                <a:ea typeface="メイリオ" panose="020B0604030504040204" pitchFamily="50" charset="-128"/>
              </a:rPr>
              <a:t>ベース</a:t>
            </a:r>
            <a:r>
              <a:rPr lang="en-US" altLang="ja-JP" sz="2400" b="1" dirty="0">
                <a:latin typeface="メイリオ" panose="020B0604030504040204" pitchFamily="50" charset="-128"/>
                <a:ea typeface="メイリオ" panose="020B0604030504040204" pitchFamily="50" charset="-128"/>
              </a:rPr>
              <a:t>/</a:t>
            </a:r>
            <a:r>
              <a:rPr lang="ja-JP" altLang="en-US" sz="2400" b="1" dirty="0">
                <a:latin typeface="メイリオ" panose="020B0604030504040204" pitchFamily="50" charset="-128"/>
                <a:ea typeface="メイリオ" panose="020B0604030504040204" pitchFamily="50" charset="-128"/>
              </a:rPr>
              <a:t>ウクレレ用 </a:t>
            </a:r>
            <a:r>
              <a:rPr lang="en-US" altLang="ja-JP" sz="2400" b="1" dirty="0">
                <a:latin typeface="メイリオ" panose="020B0604030504040204" pitchFamily="50" charset="-128"/>
                <a:ea typeface="メイリオ" panose="020B0604030504040204" pitchFamily="50" charset="-128"/>
              </a:rPr>
              <a:t>NCT-20</a:t>
            </a:r>
            <a:endParaRPr lang="ja-JP" altLang="en-US" sz="2400" b="1" dirty="0">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価格</a:t>
            </a:r>
            <a:r>
              <a:rPr lang="en-US" altLang="ja-JP" b="1" dirty="0">
                <a:latin typeface="メイリオ" panose="020B0604030504040204" pitchFamily="50" charset="-128"/>
                <a:ea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rPr>
              <a:t>￥</a:t>
            </a:r>
            <a:r>
              <a:rPr lang="en-US" altLang="ja-JP" b="1" dirty="0">
                <a:latin typeface="メイリオ" panose="020B0604030504040204" pitchFamily="50" charset="-128"/>
                <a:ea typeface="メイリオ" panose="020B0604030504040204" pitchFamily="50" charset="-128"/>
              </a:rPr>
              <a:t>780</a:t>
            </a:r>
          </a:p>
          <a:p>
            <a:r>
              <a:rPr lang="ja-JP" altLang="en-US" b="1" dirty="0">
                <a:latin typeface="メイリオ" panose="020B0604030504040204" pitchFamily="50" charset="-128"/>
                <a:ea typeface="メイリオ" panose="020B0604030504040204" pitchFamily="50" charset="-128"/>
              </a:rPr>
              <a:t>ブランド</a:t>
            </a:r>
            <a:r>
              <a:rPr lang="en-US" altLang="ja-JP" b="1" dirty="0">
                <a:latin typeface="メイリオ" panose="020B0604030504040204" pitchFamily="50" charset="-128"/>
                <a:ea typeface="メイリオ" panose="020B0604030504040204" pitchFamily="50" charset="-128"/>
              </a:rPr>
              <a:t>: YOTTO</a:t>
            </a:r>
            <a:endParaRPr lang="ja-JP" altLang="en-US" b="1" dirty="0">
              <a:latin typeface="メイリオ" panose="020B0604030504040204" pitchFamily="50" charset="-128"/>
              <a:ea typeface="メイリオ" panose="020B0604030504040204" pitchFamily="50" charset="-128"/>
            </a:endParaRPr>
          </a:p>
          <a:p>
            <a:r>
              <a:rPr lang="en-US" altLang="ja-JP" b="1" dirty="0">
                <a:latin typeface="メイリオ" panose="020B0604030504040204" pitchFamily="50" charset="-128"/>
                <a:ea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rPr>
              <a:t>シンプルで機能的なデザイン</a:t>
            </a:r>
            <a:r>
              <a:rPr lang="en-US" altLang="ja-JP" b="1" dirty="0">
                <a:latin typeface="メイリオ" panose="020B0604030504040204" pitchFamily="50" charset="-128"/>
                <a:ea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rPr>
              <a:t>音程が合うと表示がオレンジから緑に変わって、わかりやすいです。ディスプレイ部は左右に</a:t>
            </a:r>
            <a:r>
              <a:rPr lang="en-US" altLang="ja-JP" b="1" dirty="0">
                <a:latin typeface="メイリオ" panose="020B0604030504040204" pitchFamily="50" charset="-128"/>
                <a:ea typeface="メイリオ" panose="020B0604030504040204" pitchFamily="50" charset="-128"/>
              </a:rPr>
              <a:t>360</a:t>
            </a:r>
            <a:r>
              <a:rPr lang="ja-JP" altLang="en-US" b="1" dirty="0">
                <a:latin typeface="メイリオ" panose="020B0604030504040204" pitchFamily="50" charset="-128"/>
                <a:ea typeface="メイリオ" panose="020B0604030504040204" pitchFamily="50" charset="-128"/>
              </a:rPr>
              <a:t>度、前後に</a:t>
            </a:r>
            <a:r>
              <a:rPr lang="en-US" altLang="ja-JP" b="1" dirty="0">
                <a:latin typeface="メイリオ" panose="020B0604030504040204" pitchFamily="50" charset="-128"/>
                <a:ea typeface="メイリオ" panose="020B0604030504040204" pitchFamily="50" charset="-128"/>
              </a:rPr>
              <a:t>135</a:t>
            </a:r>
            <a:r>
              <a:rPr lang="ja-JP" altLang="en-US" b="1" dirty="0">
                <a:latin typeface="メイリオ" panose="020B0604030504040204" pitchFamily="50" charset="-128"/>
                <a:ea typeface="メイリオ" panose="020B0604030504040204" pitchFamily="50" charset="-128"/>
              </a:rPr>
              <a:t>度の角度調整が可能なため、ギターなどの楽器に取り付けた際にもプレイヤーにとってベストな角度に微調整が可能。</a:t>
            </a:r>
          </a:p>
          <a:p>
            <a:r>
              <a:rPr lang="en-US" altLang="ja-JP" b="1" dirty="0">
                <a:latin typeface="メイリオ" panose="020B0604030504040204" pitchFamily="50" charset="-128"/>
                <a:ea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rPr>
              <a:t>取り扱いが簡単</a:t>
            </a:r>
            <a:r>
              <a:rPr lang="en-US" altLang="ja-JP" b="1" dirty="0">
                <a:latin typeface="メイリオ" panose="020B0604030504040204" pitchFamily="50" charset="-128"/>
                <a:ea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rPr>
              <a:t>楽器のヘッド部などに取り付けることにより、楽器の鳴動を感知して正確な音程をお手軽に測定します。メーターの表示を見ながら、「</a:t>
            </a:r>
            <a:r>
              <a:rPr lang="en-US" altLang="ja-JP" b="1" dirty="0">
                <a:latin typeface="メイリオ" panose="020B0604030504040204" pitchFamily="50" charset="-128"/>
                <a:ea typeface="メイリオ" panose="020B0604030504040204" pitchFamily="50" charset="-128"/>
              </a:rPr>
              <a:t>MODE</a:t>
            </a:r>
            <a:r>
              <a:rPr lang="ja-JP" altLang="en-US" b="1" dirty="0">
                <a:latin typeface="メイリオ" panose="020B0604030504040204" pitchFamily="50" charset="-128"/>
                <a:ea typeface="メイリオ" panose="020B0604030504040204" pitchFamily="50" charset="-128"/>
              </a:rPr>
              <a:t>」「</a:t>
            </a:r>
            <a:r>
              <a:rPr lang="en-US" altLang="ja-JP" b="1" dirty="0">
                <a:latin typeface="メイリオ" panose="020B0604030504040204" pitchFamily="50" charset="-128"/>
                <a:ea typeface="メイリオ" panose="020B0604030504040204" pitchFamily="50" charset="-128"/>
              </a:rPr>
              <a:t>A4</a:t>
            </a:r>
            <a:r>
              <a:rPr lang="ja-JP" altLang="en-US" b="1" dirty="0">
                <a:latin typeface="メイリオ" panose="020B0604030504040204" pitchFamily="50" charset="-128"/>
                <a:ea typeface="メイリオ" panose="020B0604030504040204" pitchFamily="50" charset="-128"/>
              </a:rPr>
              <a:t>」二つのボタンを通じて、モードの切替、</a:t>
            </a:r>
            <a:r>
              <a:rPr lang="en-US" altLang="ja-JP" b="1" dirty="0">
                <a:latin typeface="メイリオ" panose="020B0604030504040204" pitchFamily="50" charset="-128"/>
                <a:ea typeface="メイリオ" panose="020B0604030504040204" pitchFamily="50" charset="-128"/>
              </a:rPr>
              <a:t>A4</a:t>
            </a:r>
            <a:r>
              <a:rPr lang="ja-JP" altLang="en-US" b="1" dirty="0">
                <a:latin typeface="メイリオ" panose="020B0604030504040204" pitchFamily="50" charset="-128"/>
                <a:ea typeface="メイリオ" panose="020B0604030504040204" pitchFamily="50" charset="-128"/>
              </a:rPr>
              <a:t>の周波数やテンポの調節を簡単にできます。 （測定範囲：</a:t>
            </a:r>
            <a:r>
              <a:rPr lang="en-US" altLang="ja-JP" b="1" dirty="0">
                <a:latin typeface="メイリオ" panose="020B0604030504040204" pitchFamily="50" charset="-128"/>
                <a:ea typeface="メイリオ" panose="020B0604030504040204" pitchFamily="50" charset="-128"/>
              </a:rPr>
              <a:t>A4=430~450Hz</a:t>
            </a:r>
            <a:r>
              <a:rPr lang="ja-JP" altLang="en-US" b="1" dirty="0">
                <a:latin typeface="メイリオ" panose="020B0604030504040204" pitchFamily="50" charset="-128"/>
                <a:ea typeface="メイリオ" panose="020B0604030504040204" pitchFamily="50" charset="-128"/>
              </a:rPr>
              <a:t>）</a:t>
            </a:r>
          </a:p>
          <a:p>
            <a:r>
              <a:rPr lang="en-US" altLang="ja-JP" b="1" dirty="0">
                <a:latin typeface="メイリオ" panose="020B0604030504040204" pitchFamily="50" charset="-128"/>
                <a:ea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rPr>
              <a:t>対応チューニングー</a:t>
            </a:r>
            <a:r>
              <a:rPr lang="en-US" altLang="ja-JP" b="1" dirty="0">
                <a:latin typeface="メイリオ" panose="020B0604030504040204" pitchFamily="50" charset="-128"/>
                <a:ea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rPr>
              <a:t>多くの楽器に対応可能なクロマティック・モードに加え、ギター、ベース、ウクレレ、バイオリン、それぞれ専用の測定モードに切り替え可能、高精度、高感度でスピーディーなチューニングを実現します。（</a:t>
            </a:r>
            <a:r>
              <a:rPr lang="en-US" altLang="ja-JP" b="1" dirty="0">
                <a:latin typeface="メイリオ" panose="020B0604030504040204" pitchFamily="50" charset="-128"/>
                <a:ea typeface="メイリオ" panose="020B0604030504040204" pitchFamily="50" charset="-128"/>
              </a:rPr>
              <a:t>C-</a:t>
            </a:r>
            <a:r>
              <a:rPr lang="ja-JP" altLang="en-US" b="1" dirty="0">
                <a:latin typeface="メイリオ" panose="020B0604030504040204" pitchFamily="50" charset="-128"/>
                <a:ea typeface="メイリオ" panose="020B0604030504040204" pitchFamily="50" charset="-128"/>
              </a:rPr>
              <a:t>クロマチックモード、</a:t>
            </a:r>
            <a:r>
              <a:rPr lang="en-US" altLang="ja-JP" b="1" dirty="0">
                <a:latin typeface="メイリオ" panose="020B0604030504040204" pitchFamily="50" charset="-128"/>
                <a:ea typeface="メイリオ" panose="020B0604030504040204" pitchFamily="50" charset="-128"/>
              </a:rPr>
              <a:t>G-</a:t>
            </a:r>
            <a:r>
              <a:rPr lang="ja-JP" altLang="en-US" b="1" dirty="0">
                <a:latin typeface="メイリオ" panose="020B0604030504040204" pitchFamily="50" charset="-128"/>
                <a:ea typeface="メイリオ" panose="020B0604030504040204" pitchFamily="50" charset="-128"/>
              </a:rPr>
              <a:t>ギターモード、</a:t>
            </a:r>
            <a:r>
              <a:rPr lang="en-US" altLang="ja-JP" b="1" dirty="0">
                <a:latin typeface="メイリオ" panose="020B0604030504040204" pitchFamily="50" charset="-128"/>
                <a:ea typeface="メイリオ" panose="020B0604030504040204" pitchFamily="50" charset="-128"/>
              </a:rPr>
              <a:t>B-</a:t>
            </a:r>
            <a:r>
              <a:rPr lang="ja-JP" altLang="en-US" b="1" dirty="0">
                <a:latin typeface="メイリオ" panose="020B0604030504040204" pitchFamily="50" charset="-128"/>
                <a:ea typeface="メイリオ" panose="020B0604030504040204" pitchFamily="50" charset="-128"/>
              </a:rPr>
              <a:t>ベースモード、</a:t>
            </a:r>
            <a:r>
              <a:rPr lang="en-US" altLang="ja-JP" b="1" dirty="0">
                <a:latin typeface="メイリオ" panose="020B0604030504040204" pitchFamily="50" charset="-128"/>
                <a:ea typeface="メイリオ" panose="020B0604030504040204" pitchFamily="50" charset="-128"/>
              </a:rPr>
              <a:t>V-</a:t>
            </a:r>
            <a:r>
              <a:rPr lang="ja-JP" altLang="en-US" b="1" dirty="0">
                <a:latin typeface="メイリオ" panose="020B0604030504040204" pitchFamily="50" charset="-128"/>
                <a:ea typeface="メイリオ" panose="020B0604030504040204" pitchFamily="50" charset="-128"/>
              </a:rPr>
              <a:t>バイオリンモード、</a:t>
            </a:r>
            <a:r>
              <a:rPr lang="en-US" altLang="ja-JP" b="1" dirty="0">
                <a:latin typeface="メイリオ" panose="020B0604030504040204" pitchFamily="50" charset="-128"/>
                <a:ea typeface="メイリオ" panose="020B0604030504040204" pitchFamily="50" charset="-128"/>
              </a:rPr>
              <a:t>U-</a:t>
            </a:r>
            <a:r>
              <a:rPr lang="ja-JP" altLang="en-US" b="1" dirty="0">
                <a:latin typeface="メイリオ" panose="020B0604030504040204" pitchFamily="50" charset="-128"/>
                <a:ea typeface="メイリオ" panose="020B0604030504040204" pitchFamily="50" charset="-128"/>
              </a:rPr>
              <a:t>ウクレレモード）</a:t>
            </a:r>
          </a:p>
          <a:p>
            <a:r>
              <a:rPr lang="en-US" altLang="ja-JP" b="1" dirty="0">
                <a:latin typeface="メイリオ" panose="020B0604030504040204" pitchFamily="50" charset="-128"/>
                <a:ea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rPr>
              <a:t>見やすいカラーディスプレイ</a:t>
            </a:r>
            <a:r>
              <a:rPr lang="en-US" altLang="ja-JP" b="1" dirty="0">
                <a:latin typeface="メイリオ" panose="020B0604030504040204" pitchFamily="50" charset="-128"/>
                <a:ea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rPr>
              <a:t>明るく大きなカラーディスプレイにより、プレイヤーが目視しやすい、自然なポジションでのチューニングができ、暗い場所でのチューニングにも最適。</a:t>
            </a:r>
          </a:p>
          <a:p>
            <a:r>
              <a:rPr lang="en-US" altLang="ja-JP" b="1" dirty="0">
                <a:latin typeface="メイリオ" panose="020B0604030504040204" pitchFamily="50" charset="-128"/>
                <a:ea typeface="メイリオ" panose="020B0604030504040204" pitchFamily="50" charset="-128"/>
              </a:rPr>
              <a:t>【CR2032</a:t>
            </a:r>
            <a:r>
              <a:rPr lang="ja-JP" altLang="en-US" b="1" dirty="0">
                <a:latin typeface="メイリオ" panose="020B0604030504040204" pitchFamily="50" charset="-128"/>
                <a:ea typeface="メイリオ" panose="020B0604030504040204" pitchFamily="50" charset="-128"/>
              </a:rPr>
              <a:t>リチウム電池付き</a:t>
            </a:r>
            <a:r>
              <a:rPr lang="en-US" altLang="ja-JP" b="1" dirty="0">
                <a:latin typeface="メイリオ" panose="020B0604030504040204" pitchFamily="50" charset="-128"/>
                <a:ea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rPr>
              <a:t>電池寿命約</a:t>
            </a:r>
            <a:r>
              <a:rPr lang="en-US" altLang="ja-JP" b="1" dirty="0">
                <a:latin typeface="メイリオ" panose="020B0604030504040204" pitchFamily="50" charset="-128"/>
                <a:ea typeface="メイリオ" panose="020B0604030504040204" pitchFamily="50" charset="-128"/>
              </a:rPr>
              <a:t>20</a:t>
            </a:r>
            <a:r>
              <a:rPr lang="ja-JP" altLang="en-US" b="1" dirty="0">
                <a:latin typeface="メイリオ" panose="020B0604030504040204" pitchFamily="50" charset="-128"/>
                <a:ea typeface="メイリオ" panose="020B0604030504040204" pitchFamily="50" charset="-128"/>
              </a:rPr>
              <a:t>時間。オート・パワー・オフ機能も搭載、電池の消耗を防止するため、</a:t>
            </a:r>
            <a:r>
              <a:rPr lang="en-US" altLang="ja-JP" b="1" dirty="0">
                <a:latin typeface="メイリオ" panose="020B0604030504040204" pitchFamily="50" charset="-128"/>
                <a:ea typeface="メイリオ" panose="020B0604030504040204" pitchFamily="50" charset="-128"/>
              </a:rPr>
              <a:t>5</a:t>
            </a:r>
            <a:r>
              <a:rPr lang="ja-JP" altLang="en-US" b="1" dirty="0">
                <a:latin typeface="メイリオ" panose="020B0604030504040204" pitchFamily="50" charset="-128"/>
                <a:ea typeface="メイリオ" panose="020B0604030504040204" pitchFamily="50" charset="-128"/>
              </a:rPr>
              <a:t>分間に操作がないと自動的にオフになります。</a:t>
            </a:r>
          </a:p>
        </p:txBody>
      </p:sp>
    </p:spTree>
    <p:extLst>
      <p:ext uri="{BB962C8B-B14F-4D97-AF65-F5344CB8AC3E}">
        <p14:creationId xmlns:p14="http://schemas.microsoft.com/office/powerpoint/2010/main" val="1757805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a:extLst>
              <a:ext uri="{FF2B5EF4-FFF2-40B4-BE49-F238E27FC236}">
                <a16:creationId xmlns:a16="http://schemas.microsoft.com/office/drawing/2014/main" id="{7BD2637D-3ED0-49E1-9952-ADCB5DBDE2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394" y="683146"/>
            <a:ext cx="3879542" cy="5592133"/>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a:extLst>
              <a:ext uri="{FF2B5EF4-FFF2-40B4-BE49-F238E27FC236}">
                <a16:creationId xmlns:a16="http://schemas.microsoft.com/office/drawing/2014/main" id="{0270A577-302E-4419-B1E8-9F09A5D5B98C}"/>
              </a:ext>
            </a:extLst>
          </p:cNvPr>
          <p:cNvSpPr txBox="1"/>
          <p:nvPr/>
        </p:nvSpPr>
        <p:spPr>
          <a:xfrm>
            <a:off x="5234940" y="605925"/>
            <a:ext cx="6957059" cy="3877985"/>
          </a:xfrm>
          <a:prstGeom prst="rect">
            <a:avLst/>
          </a:prstGeom>
          <a:noFill/>
        </p:spPr>
        <p:txBody>
          <a:bodyPr wrap="square">
            <a:spAutoFit/>
          </a:bodyPr>
          <a:lstStyle/>
          <a:p>
            <a:r>
              <a:rPr lang="en-US" altLang="ja-JP" sz="2400" b="1" dirty="0">
                <a:latin typeface="メイリオ" panose="020B0604030504040204" pitchFamily="50" charset="-128"/>
                <a:ea typeface="メイリオ" panose="020B0604030504040204" pitchFamily="50" charset="-128"/>
              </a:rPr>
              <a:t>KORG(</a:t>
            </a:r>
            <a:r>
              <a:rPr lang="ja-JP" altLang="en-US" sz="2400" b="1" dirty="0">
                <a:latin typeface="メイリオ" panose="020B0604030504040204" pitchFamily="50" charset="-128"/>
                <a:ea typeface="メイリオ" panose="020B0604030504040204" pitchFamily="50" charset="-128"/>
              </a:rPr>
              <a:t>コルグ</a:t>
            </a:r>
            <a:r>
              <a:rPr lang="en-US" altLang="ja-JP" sz="2400" b="1" dirty="0">
                <a:latin typeface="メイリオ" panose="020B0604030504040204" pitchFamily="50" charset="-128"/>
                <a:ea typeface="メイリオ" panose="020B0604030504040204" pitchFamily="50" charset="-128"/>
              </a:rPr>
              <a:t>) </a:t>
            </a:r>
            <a:r>
              <a:rPr lang="ja-JP" altLang="en-US" sz="2400" b="1" dirty="0">
                <a:latin typeface="メイリオ" panose="020B0604030504040204" pitchFamily="50" charset="-128"/>
                <a:ea typeface="メイリオ" panose="020B0604030504040204" pitchFamily="50" charset="-128"/>
              </a:rPr>
              <a:t>ギター</a:t>
            </a:r>
            <a:r>
              <a:rPr lang="en-US" altLang="ja-JP" sz="2400" b="1" dirty="0">
                <a:latin typeface="メイリオ" panose="020B0604030504040204" pitchFamily="50" charset="-128"/>
                <a:ea typeface="メイリオ" panose="020B0604030504040204" pitchFamily="50" charset="-128"/>
              </a:rPr>
              <a:t>/</a:t>
            </a:r>
            <a:r>
              <a:rPr lang="ja-JP" altLang="en-US" sz="2400" b="1" dirty="0">
                <a:latin typeface="メイリオ" panose="020B0604030504040204" pitchFamily="50" charset="-128"/>
                <a:ea typeface="メイリオ" panose="020B0604030504040204" pitchFamily="50" charset="-128"/>
              </a:rPr>
              <a:t>ベース用 クリップチューナー </a:t>
            </a:r>
            <a:r>
              <a:rPr lang="en-US" altLang="ja-JP" sz="2400" b="1" dirty="0" err="1">
                <a:latin typeface="メイリオ" panose="020B0604030504040204" pitchFamily="50" charset="-128"/>
                <a:ea typeface="メイリオ" panose="020B0604030504040204" pitchFamily="50" charset="-128"/>
              </a:rPr>
              <a:t>PitchCrow</a:t>
            </a:r>
            <a:r>
              <a:rPr lang="en-US" altLang="ja-JP" sz="2400" b="1" dirty="0">
                <a:latin typeface="メイリオ" panose="020B0604030504040204" pitchFamily="50" charset="-128"/>
                <a:ea typeface="メイリオ" panose="020B0604030504040204" pitchFamily="50" charset="-128"/>
              </a:rPr>
              <a:t>-G AW-4G BK </a:t>
            </a:r>
            <a:r>
              <a:rPr lang="ja-JP" altLang="en-US" sz="2400" b="1" dirty="0">
                <a:latin typeface="メイリオ" panose="020B0604030504040204" pitchFamily="50" charset="-128"/>
                <a:ea typeface="メイリオ" panose="020B0604030504040204" pitchFamily="50" charset="-128"/>
              </a:rPr>
              <a:t>ブラック</a:t>
            </a:r>
            <a:r>
              <a:rPr lang="ja-JP" altLang="en-US" b="1" dirty="0">
                <a:latin typeface="メイリオ" panose="020B0604030504040204" pitchFamily="50" charset="-128"/>
                <a:ea typeface="メイリオ" panose="020B0604030504040204" pitchFamily="50" charset="-128"/>
              </a:rPr>
              <a:t> </a:t>
            </a:r>
            <a:endParaRPr lang="en-US" altLang="ja-JP" b="1" dirty="0">
              <a:latin typeface="メイリオ" panose="020B0604030504040204" pitchFamily="50" charset="-128"/>
              <a:ea typeface="メイリオ" panose="020B0604030504040204" pitchFamily="50" charset="-128"/>
            </a:endParaRPr>
          </a:p>
          <a:p>
            <a:endParaRPr lang="en-US" altLang="ja-JP" b="1" dirty="0">
              <a:latin typeface="メイリオ" panose="020B0604030504040204" pitchFamily="50" charset="-128"/>
              <a:ea typeface="メイリオ" panose="020B0604030504040204" pitchFamily="50" charset="-128"/>
            </a:endParaRPr>
          </a:p>
          <a:p>
            <a:r>
              <a:rPr lang="en-US" altLang="ja-JP" b="1" dirty="0">
                <a:latin typeface="メイリオ" panose="020B0604030504040204" pitchFamily="50" charset="-128"/>
                <a:ea typeface="メイリオ" panose="020B0604030504040204" pitchFamily="50" charset="-128"/>
              </a:rPr>
              <a:t>±0.1</a:t>
            </a:r>
            <a:r>
              <a:rPr lang="ja-JP" altLang="en-US" b="1" dirty="0">
                <a:latin typeface="メイリオ" panose="020B0604030504040204" pitchFamily="50" charset="-128"/>
                <a:ea typeface="メイリオ" panose="020B0604030504040204" pitchFamily="50" charset="-128"/>
              </a:rPr>
              <a:t>セントの高精度 カラー表示 </a:t>
            </a:r>
            <a:r>
              <a:rPr lang="en-US" altLang="ja-JP" b="1" dirty="0">
                <a:latin typeface="メイリオ" panose="020B0604030504040204" pitchFamily="50" charset="-128"/>
                <a:ea typeface="メイリオ" panose="020B0604030504040204" pitchFamily="50" charset="-128"/>
              </a:rPr>
              <a:t>24</a:t>
            </a:r>
            <a:r>
              <a:rPr lang="ja-JP" altLang="en-US" b="1" dirty="0">
                <a:latin typeface="メイリオ" panose="020B0604030504040204" pitchFamily="50" charset="-128"/>
                <a:ea typeface="メイリオ" panose="020B0604030504040204" pitchFamily="50" charset="-128"/>
              </a:rPr>
              <a:t>時間連続稼働 コンパクト ブラック</a:t>
            </a:r>
            <a:r>
              <a:rPr lang="en-US" altLang="ja-JP" b="1" dirty="0">
                <a:latin typeface="メイリオ" panose="020B0604030504040204" pitchFamily="50" charset="-128"/>
                <a:ea typeface="メイリオ" panose="020B0604030504040204" pitchFamily="50" charset="-128"/>
              </a:rPr>
              <a:t>AW-4G-BK</a:t>
            </a:r>
          </a:p>
          <a:p>
            <a:r>
              <a:rPr lang="ja-JP" altLang="en-US" b="1" dirty="0">
                <a:latin typeface="メイリオ" panose="020B0604030504040204" pitchFamily="50" charset="-128"/>
                <a:ea typeface="メイリオ" panose="020B0604030504040204" pitchFamily="50" charset="-128"/>
              </a:rPr>
              <a:t>価格</a:t>
            </a:r>
            <a:r>
              <a:rPr lang="en-US" altLang="ja-JP" b="1" dirty="0">
                <a:latin typeface="メイリオ" panose="020B0604030504040204" pitchFamily="50" charset="-128"/>
                <a:ea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rPr>
              <a:t>￥</a:t>
            </a:r>
            <a:r>
              <a:rPr lang="en-US" altLang="ja-JP" b="1" dirty="0">
                <a:latin typeface="メイリオ" panose="020B0604030504040204" pitchFamily="50" charset="-128"/>
                <a:ea typeface="メイリオ" panose="020B0604030504040204" pitchFamily="50" charset="-128"/>
              </a:rPr>
              <a:t>1,650</a:t>
            </a:r>
            <a:endParaRPr lang="ja-JP" altLang="en-US" b="1" dirty="0">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色</a:t>
            </a:r>
            <a:r>
              <a:rPr lang="en-US" altLang="ja-JP" b="1" dirty="0">
                <a:latin typeface="メイリオ" panose="020B0604030504040204" pitchFamily="50" charset="-128"/>
                <a:ea typeface="メイリオ" panose="020B0604030504040204" pitchFamily="50" charset="-128"/>
              </a:rPr>
              <a:t>: </a:t>
            </a:r>
            <a:r>
              <a:rPr lang="ja-JP" altLang="en-US" b="1" dirty="0">
                <a:latin typeface="メイリオ" panose="020B0604030504040204" pitchFamily="50" charset="-128"/>
                <a:ea typeface="メイリオ" panose="020B0604030504040204" pitchFamily="50" charset="-128"/>
              </a:rPr>
              <a:t>ブラック</a:t>
            </a:r>
          </a:p>
          <a:p>
            <a:endParaRPr lang="en-US" altLang="ja-JP" b="1" dirty="0">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高い視認性を誇る、鮮やかなフルカラー</a:t>
            </a:r>
            <a:r>
              <a:rPr lang="en-US" altLang="ja-JP" b="1" dirty="0">
                <a:latin typeface="メイリオ" panose="020B0604030504040204" pitchFamily="50" charset="-128"/>
                <a:ea typeface="メイリオ" panose="020B0604030504040204" pitchFamily="50" charset="-128"/>
              </a:rPr>
              <a:t>LCD</a:t>
            </a:r>
            <a:r>
              <a:rPr lang="ja-JP" altLang="en-US" b="1" dirty="0">
                <a:latin typeface="メイリオ" panose="020B0604030504040204" pitchFamily="50" charset="-128"/>
                <a:ea typeface="メイリオ" panose="020B0604030504040204" pitchFamily="50" charset="-128"/>
              </a:rPr>
              <a:t>。</a:t>
            </a:r>
          </a:p>
          <a:p>
            <a:r>
              <a:rPr lang="ja-JP" altLang="en-US" b="1" dirty="0">
                <a:latin typeface="メイリオ" panose="020B0604030504040204" pitchFamily="50" charset="-128"/>
                <a:ea typeface="メイリオ" panose="020B0604030504040204" pitchFamily="50" charset="-128"/>
              </a:rPr>
              <a:t>ギター／ベース専用のモードを搭載、フラット／カポ設定も可能。</a:t>
            </a:r>
          </a:p>
          <a:p>
            <a:r>
              <a:rPr lang="ja-JP" altLang="en-US" b="1" dirty="0">
                <a:latin typeface="メイリオ" panose="020B0604030504040204" pitchFamily="50" charset="-128"/>
                <a:ea typeface="メイリオ" panose="020B0604030504040204" pitchFamily="50" charset="-128"/>
              </a:rPr>
              <a:t>よりコンパクトで、軽量に。ムダ一つない効率設計。</a:t>
            </a:r>
          </a:p>
          <a:p>
            <a:r>
              <a:rPr lang="en-US" altLang="ja-JP" b="1" dirty="0">
                <a:latin typeface="メイリオ" panose="020B0604030504040204" pitchFamily="50" charset="-128"/>
                <a:ea typeface="メイリオ" panose="020B0604030504040204" pitchFamily="50" charset="-128"/>
              </a:rPr>
              <a:t>±0.1</a:t>
            </a:r>
            <a:r>
              <a:rPr lang="ja-JP" altLang="en-US" b="1" dirty="0">
                <a:latin typeface="メイリオ" panose="020B0604030504040204" pitchFamily="50" charset="-128"/>
                <a:ea typeface="メイリオ" panose="020B0604030504040204" pitchFamily="50" charset="-128"/>
              </a:rPr>
              <a:t>セントまで追い込める、超高精度チューニングも可能。</a:t>
            </a:r>
          </a:p>
          <a:p>
            <a:r>
              <a:rPr lang="ja-JP" altLang="en-US" b="1" dirty="0">
                <a:latin typeface="メイリオ" panose="020B0604030504040204" pitchFamily="50" charset="-128"/>
                <a:ea typeface="メイリオ" panose="020B0604030504040204" pitchFamily="50" charset="-128"/>
              </a:rPr>
              <a:t>ビギナーに最適な、</a:t>
            </a:r>
            <a:r>
              <a:rPr lang="en-US" altLang="ja-JP" b="1" dirty="0">
                <a:latin typeface="メイリオ" panose="020B0604030504040204" pitchFamily="50" charset="-128"/>
                <a:ea typeface="メイリオ" panose="020B0604030504040204" pitchFamily="50" charset="-128"/>
              </a:rPr>
              <a:t>1</a:t>
            </a:r>
            <a:r>
              <a:rPr lang="ja-JP" altLang="en-US" b="1" dirty="0">
                <a:latin typeface="メイリオ" panose="020B0604030504040204" pitchFamily="50" charset="-128"/>
                <a:ea typeface="メイリオ" panose="020B0604030504040204" pitchFamily="50" charset="-128"/>
              </a:rPr>
              <a:t>弦巻き過ぎ警告機能。</a:t>
            </a:r>
          </a:p>
        </p:txBody>
      </p:sp>
    </p:spTree>
    <p:extLst>
      <p:ext uri="{BB962C8B-B14F-4D97-AF65-F5344CB8AC3E}">
        <p14:creationId xmlns:p14="http://schemas.microsoft.com/office/powerpoint/2010/main" val="1171107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a:extLst>
              <a:ext uri="{FF2B5EF4-FFF2-40B4-BE49-F238E27FC236}">
                <a16:creationId xmlns:a16="http://schemas.microsoft.com/office/drawing/2014/main" id="{1E33B3F8-6BC0-42BC-A15A-D21EC40BBE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5107" y="578840"/>
            <a:ext cx="4057095" cy="5746443"/>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a:extLst>
              <a:ext uri="{FF2B5EF4-FFF2-40B4-BE49-F238E27FC236}">
                <a16:creationId xmlns:a16="http://schemas.microsoft.com/office/drawing/2014/main" id="{B7AABE6C-3221-42B0-AAB0-0776EAB64957}"/>
              </a:ext>
            </a:extLst>
          </p:cNvPr>
          <p:cNvSpPr txBox="1"/>
          <p:nvPr/>
        </p:nvSpPr>
        <p:spPr>
          <a:xfrm>
            <a:off x="4788310" y="286327"/>
            <a:ext cx="7240933" cy="5632311"/>
          </a:xfrm>
          <a:prstGeom prst="rect">
            <a:avLst/>
          </a:prstGeom>
          <a:noFill/>
        </p:spPr>
        <p:txBody>
          <a:bodyPr wrap="square">
            <a:spAutoFit/>
          </a:bodyPr>
          <a:lstStyle/>
          <a:p>
            <a:r>
              <a:rPr lang="en-US" altLang="ja-JP" sz="2400" b="1" dirty="0">
                <a:latin typeface="メイリオ" panose="020B0604030504040204" pitchFamily="50" charset="-128"/>
                <a:ea typeface="メイリオ" panose="020B0604030504040204" pitchFamily="50" charset="-128"/>
              </a:rPr>
              <a:t>KORG </a:t>
            </a:r>
            <a:r>
              <a:rPr lang="ja-JP" altLang="en-US" sz="2400" b="1" dirty="0">
                <a:latin typeface="メイリオ" panose="020B0604030504040204" pitchFamily="50" charset="-128"/>
                <a:ea typeface="メイリオ" panose="020B0604030504040204" pitchFamily="50" charset="-128"/>
              </a:rPr>
              <a:t>クリップ型 ウクレレチューナー </a:t>
            </a:r>
            <a:r>
              <a:rPr lang="en-US" altLang="ja-JP" sz="2400" b="1" dirty="0" err="1">
                <a:latin typeface="メイリオ" panose="020B0604030504040204" pitchFamily="50" charset="-128"/>
                <a:ea typeface="メイリオ" panose="020B0604030504040204" pitchFamily="50" charset="-128"/>
              </a:rPr>
              <a:t>Headtune</a:t>
            </a:r>
            <a:r>
              <a:rPr lang="en-US" altLang="ja-JP" sz="2400" b="1" dirty="0">
                <a:latin typeface="メイリオ" panose="020B0604030504040204" pitchFamily="50" charset="-128"/>
                <a:ea typeface="メイリオ" panose="020B0604030504040204" pitchFamily="50" charset="-128"/>
              </a:rPr>
              <a:t> HT-U1 </a:t>
            </a:r>
          </a:p>
          <a:p>
            <a:endParaRPr lang="en-US" altLang="ja-JP" sz="2400" b="1" dirty="0">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ヘッドチューン ウクレレのヘッド型 チューニング </a:t>
            </a:r>
            <a:endParaRPr lang="en-US" altLang="ja-JP" b="1" dirty="0">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一目でわかる </a:t>
            </a:r>
            <a:r>
              <a:rPr lang="en-US" altLang="ja-JP" b="1" dirty="0" err="1">
                <a:latin typeface="メイリオ" panose="020B0604030504040204" pitchFamily="50" charset="-128"/>
                <a:ea typeface="メイリオ" panose="020B0604030504040204" pitchFamily="50" charset="-128"/>
              </a:rPr>
              <a:t>LowG</a:t>
            </a:r>
            <a:r>
              <a:rPr lang="ja-JP" altLang="en-US" b="1" dirty="0">
                <a:latin typeface="メイリオ" panose="020B0604030504040204" pitchFamily="50" charset="-128"/>
                <a:ea typeface="メイリオ" panose="020B0604030504040204" pitchFamily="50" charset="-128"/>
              </a:rPr>
              <a:t>にも対応 </a:t>
            </a:r>
            <a:r>
              <a:rPr lang="en-US" altLang="ja-JP" b="1" dirty="0">
                <a:latin typeface="メイリオ" panose="020B0604030504040204" pitchFamily="50" charset="-128"/>
                <a:ea typeface="メイリオ" panose="020B0604030504040204" pitchFamily="50" charset="-128"/>
              </a:rPr>
              <a:t>35</a:t>
            </a:r>
            <a:r>
              <a:rPr lang="ja-JP" altLang="en-US" b="1" dirty="0">
                <a:latin typeface="メイリオ" panose="020B0604030504040204" pitchFamily="50" charset="-128"/>
                <a:ea typeface="メイリオ" panose="020B0604030504040204" pitchFamily="50" charset="-128"/>
              </a:rPr>
              <a:t>時間連続稼働</a:t>
            </a:r>
          </a:p>
          <a:p>
            <a:r>
              <a:rPr lang="ja-JP" altLang="en-US" b="1" dirty="0">
                <a:latin typeface="メイリオ" panose="020B0604030504040204" pitchFamily="50" charset="-128"/>
                <a:ea typeface="メイリオ" panose="020B0604030504040204" pitchFamily="50" charset="-128"/>
              </a:rPr>
              <a:t>価格</a:t>
            </a:r>
            <a:r>
              <a:rPr lang="en-US" altLang="ja-JP" b="1" dirty="0">
                <a:latin typeface="メイリオ" panose="020B0604030504040204" pitchFamily="50" charset="-128"/>
                <a:ea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rPr>
              <a:t> ￥</a:t>
            </a:r>
            <a:r>
              <a:rPr lang="en-US" altLang="ja-JP" b="1" dirty="0">
                <a:latin typeface="メイリオ" panose="020B0604030504040204" pitchFamily="50" charset="-128"/>
                <a:ea typeface="メイリオ" panose="020B0604030504040204" pitchFamily="50" charset="-128"/>
              </a:rPr>
              <a:t>1,253</a:t>
            </a:r>
            <a:endParaRPr lang="ja-JP" altLang="en-US" b="1" dirty="0">
              <a:latin typeface="メイリオ" panose="020B0604030504040204" pitchFamily="50" charset="-128"/>
              <a:ea typeface="メイリオ" panose="020B0604030504040204" pitchFamily="50" charset="-128"/>
            </a:endParaRPr>
          </a:p>
          <a:p>
            <a:endParaRPr lang="ja-JP" altLang="en-US" b="1" dirty="0">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ボディは非常にコンパクトで軽量なため、ケースのポケットに入れてもかさばらず、持ち運びにも便利です。</a:t>
            </a:r>
          </a:p>
          <a:p>
            <a:r>
              <a:rPr lang="ja-JP" altLang="en-US" b="1" dirty="0">
                <a:latin typeface="メイリオ" panose="020B0604030504040204" pitchFamily="50" charset="-128"/>
                <a:ea typeface="メイリオ" panose="020B0604030504040204" pitchFamily="50" charset="-128"/>
              </a:rPr>
              <a:t>メーター表示部は、最大</a:t>
            </a:r>
            <a:r>
              <a:rPr lang="en-US" altLang="ja-JP" b="1" dirty="0">
                <a:latin typeface="メイリオ" panose="020B0604030504040204" pitchFamily="50" charset="-128"/>
                <a:ea typeface="メイリオ" panose="020B0604030504040204" pitchFamily="50" charset="-128"/>
              </a:rPr>
              <a:t>120</a:t>
            </a:r>
            <a:r>
              <a:rPr lang="ja-JP" altLang="en-US" b="1" dirty="0">
                <a:latin typeface="メイリオ" panose="020B0604030504040204" pitchFamily="50" charset="-128"/>
                <a:ea typeface="メイリオ" panose="020B0604030504040204" pitchFamily="50" charset="-128"/>
              </a:rPr>
              <a:t>度まで角度調節できます。</a:t>
            </a:r>
          </a:p>
          <a:p>
            <a:r>
              <a:rPr lang="ja-JP" altLang="en-US" b="1" dirty="0">
                <a:latin typeface="メイリオ" panose="020B0604030504040204" pitchFamily="50" charset="-128"/>
                <a:ea typeface="メイリオ" panose="020B0604030504040204" pitchFamily="50" charset="-128"/>
              </a:rPr>
              <a:t>高コントラスト・高視野角の弦表示</a:t>
            </a:r>
            <a:r>
              <a:rPr lang="en-US" altLang="ja-JP" b="1" dirty="0">
                <a:latin typeface="メイリオ" panose="020B0604030504040204" pitchFamily="50" charset="-128"/>
                <a:ea typeface="メイリオ" panose="020B0604030504040204" pitchFamily="50" charset="-128"/>
              </a:rPr>
              <a:t>LED</a:t>
            </a:r>
            <a:r>
              <a:rPr lang="ja-JP" altLang="en-US" b="1" dirty="0">
                <a:latin typeface="メイリオ" panose="020B0604030504040204" pitchFamily="50" charset="-128"/>
                <a:ea typeface="メイリオ" panose="020B0604030504040204" pitchFamily="50" charset="-128"/>
              </a:rPr>
              <a:t>と</a:t>
            </a:r>
            <a:r>
              <a:rPr lang="en-US" altLang="ja-JP" b="1" dirty="0">
                <a:latin typeface="メイリオ" panose="020B0604030504040204" pitchFamily="50" charset="-128"/>
                <a:ea typeface="メイリオ" panose="020B0604030504040204" pitchFamily="50" charset="-128"/>
              </a:rPr>
              <a:t>LED</a:t>
            </a:r>
            <a:r>
              <a:rPr lang="ja-JP" altLang="en-US" b="1" dirty="0">
                <a:latin typeface="メイリオ" panose="020B0604030504040204" pitchFamily="50" charset="-128"/>
                <a:ea typeface="メイリオ" panose="020B0604030504040204" pitchFamily="50" charset="-128"/>
              </a:rPr>
              <a:t>メーターにより、プレイヤーが目視しやすい、自然なポジションでのチューニングができ、暗い場所でも視認性抜群です。</a:t>
            </a:r>
          </a:p>
          <a:p>
            <a:r>
              <a:rPr lang="ja-JP" altLang="en-US" b="1" dirty="0">
                <a:latin typeface="メイリオ" panose="020B0604030504040204" pitchFamily="50" charset="-128"/>
                <a:ea typeface="メイリオ" panose="020B0604030504040204" pitchFamily="50" charset="-128"/>
              </a:rPr>
              <a:t>高い安定性を持つクリップを採用、ウクレレのヘッドにしっかりとホールドします。</a:t>
            </a:r>
          </a:p>
          <a:p>
            <a:r>
              <a:rPr lang="ja-JP" altLang="en-US" b="1" dirty="0">
                <a:latin typeface="メイリオ" panose="020B0604030504040204" pitchFamily="50" charset="-128"/>
                <a:ea typeface="メイリオ" panose="020B0604030504040204" pitchFamily="50" charset="-128"/>
              </a:rPr>
              <a:t>汎用なコイン型電池</a:t>
            </a:r>
            <a:r>
              <a:rPr lang="en-US" altLang="ja-JP" b="1" dirty="0">
                <a:latin typeface="メイリオ" panose="020B0604030504040204" pitchFamily="50" charset="-128"/>
                <a:ea typeface="メイリオ" panose="020B0604030504040204" pitchFamily="50" charset="-128"/>
              </a:rPr>
              <a:t>(CR2032)</a:t>
            </a:r>
            <a:r>
              <a:rPr lang="ja-JP" altLang="en-US" b="1" dirty="0">
                <a:latin typeface="メイリオ" panose="020B0604030504040204" pitchFamily="50" charset="-128"/>
                <a:ea typeface="メイリオ" panose="020B0604030504040204" pitchFamily="50" charset="-128"/>
              </a:rPr>
              <a:t>を採用し、約</a:t>
            </a:r>
            <a:r>
              <a:rPr lang="en-US" altLang="ja-JP" b="1" dirty="0">
                <a:latin typeface="メイリオ" panose="020B0604030504040204" pitchFamily="50" charset="-128"/>
                <a:ea typeface="メイリオ" panose="020B0604030504040204" pitchFamily="50" charset="-128"/>
              </a:rPr>
              <a:t>35</a:t>
            </a:r>
            <a:r>
              <a:rPr lang="ja-JP" altLang="en-US" b="1" dirty="0">
                <a:latin typeface="メイリオ" panose="020B0604030504040204" pitchFamily="50" charset="-128"/>
                <a:ea typeface="メイリオ" panose="020B0604030504040204" pitchFamily="50" charset="-128"/>
              </a:rPr>
              <a:t>時間もの長時間動作が行えます。また約</a:t>
            </a:r>
            <a:r>
              <a:rPr lang="en-US" altLang="ja-JP" b="1" dirty="0">
                <a:latin typeface="メイリオ" panose="020B0604030504040204" pitchFamily="50" charset="-128"/>
                <a:ea typeface="メイリオ" panose="020B0604030504040204" pitchFamily="50" charset="-128"/>
              </a:rPr>
              <a:t>10</a:t>
            </a:r>
            <a:r>
              <a:rPr lang="ja-JP" altLang="en-US" b="1" dirty="0">
                <a:latin typeface="メイリオ" panose="020B0604030504040204" pitchFamily="50" charset="-128"/>
                <a:ea typeface="メイリオ" panose="020B0604030504040204" pitchFamily="50" charset="-128"/>
              </a:rPr>
              <a:t>分間、音を認識しなかった時は、自動的に電源が切れる「オート・パワー・オフ機能」を搭載しており、電池の無駄な消費を抑えます。</a:t>
            </a:r>
          </a:p>
        </p:txBody>
      </p:sp>
    </p:spTree>
    <p:extLst>
      <p:ext uri="{BB962C8B-B14F-4D97-AF65-F5344CB8AC3E}">
        <p14:creationId xmlns:p14="http://schemas.microsoft.com/office/powerpoint/2010/main" val="241973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A6B230C3-7E47-4A71-9AF9-1542C10CD3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373" y="372933"/>
            <a:ext cx="3867434" cy="257709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6EC76BAC-72CF-4ED0-B047-FC98DEE702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89919" y="181740"/>
            <a:ext cx="4138934" cy="290545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5D6F3A93-6A88-4273-B90A-ED4199706EB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9325" y="3486021"/>
            <a:ext cx="3677104" cy="305629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3ECF70E6-767F-417B-A8BB-5A3BDDB983F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641965" y="372933"/>
            <a:ext cx="2090284" cy="3019066"/>
          </a:xfrm>
          <a:prstGeom prst="rect">
            <a:avLst/>
          </a:prstGeom>
          <a:noFill/>
          <a:extLst>
            <a:ext uri="{909E8E84-426E-40DD-AFC4-6F175D3DCCD1}">
              <a14:hiddenFill xmlns:a14="http://schemas.microsoft.com/office/drawing/2010/main">
                <a:solidFill>
                  <a:srgbClr val="FFFFFF"/>
                </a:solidFill>
              </a14:hiddenFill>
            </a:ext>
          </a:extLst>
        </p:spPr>
      </p:pic>
      <p:sp>
        <p:nvSpPr>
          <p:cNvPr id="9" name="テキスト ボックス 8">
            <a:extLst>
              <a:ext uri="{FF2B5EF4-FFF2-40B4-BE49-F238E27FC236}">
                <a16:creationId xmlns:a16="http://schemas.microsoft.com/office/drawing/2014/main" id="{46EAE43C-45D5-461F-BE32-D7E1D375BF37}"/>
              </a:ext>
            </a:extLst>
          </p:cNvPr>
          <p:cNvSpPr txBox="1"/>
          <p:nvPr/>
        </p:nvSpPr>
        <p:spPr>
          <a:xfrm>
            <a:off x="4989919" y="3770802"/>
            <a:ext cx="7105820" cy="2554545"/>
          </a:xfrm>
          <a:prstGeom prst="rect">
            <a:avLst/>
          </a:prstGeom>
          <a:noFill/>
        </p:spPr>
        <p:txBody>
          <a:bodyPr wrap="square">
            <a:spAutoFit/>
          </a:bodyPr>
          <a:lstStyle/>
          <a:p>
            <a:r>
              <a:rPr lang="en-US" altLang="ja-JP" sz="2000" b="1" dirty="0">
                <a:latin typeface="メイリオ" panose="020B0604030504040204" pitchFamily="50" charset="-128"/>
                <a:ea typeface="メイリオ" panose="020B0604030504040204" pitchFamily="50" charset="-128"/>
              </a:rPr>
              <a:t>KORG </a:t>
            </a:r>
            <a:r>
              <a:rPr lang="ja-JP" altLang="en-US" sz="2000" b="1" dirty="0">
                <a:latin typeface="メイリオ" panose="020B0604030504040204" pitchFamily="50" charset="-128"/>
                <a:ea typeface="メイリオ" panose="020B0604030504040204" pitchFamily="50" charset="-128"/>
              </a:rPr>
              <a:t>クロマチックチューナー </a:t>
            </a:r>
            <a:r>
              <a:rPr lang="en-US" altLang="ja-JP" sz="2000" b="1" dirty="0">
                <a:latin typeface="メイリオ" panose="020B0604030504040204" pitchFamily="50" charset="-128"/>
                <a:ea typeface="メイリオ" panose="020B0604030504040204" pitchFamily="50" charset="-128"/>
              </a:rPr>
              <a:t>CA-40</a:t>
            </a:r>
          </a:p>
          <a:p>
            <a:r>
              <a:rPr lang="ja-JP" altLang="en-US" sz="2000" b="1" dirty="0">
                <a:latin typeface="メイリオ" panose="020B0604030504040204" pitchFamily="50" charset="-128"/>
                <a:ea typeface="メイリオ" panose="020B0604030504040204" pitchFamily="50" charset="-128"/>
              </a:rPr>
              <a:t>￥</a:t>
            </a:r>
            <a:r>
              <a:rPr lang="en-US" altLang="ja-JP" sz="2000" b="1" dirty="0">
                <a:latin typeface="メイリオ" panose="020B0604030504040204" pitchFamily="50" charset="-128"/>
                <a:ea typeface="メイリオ" panose="020B0604030504040204" pitchFamily="50" charset="-128"/>
              </a:rPr>
              <a:t>1,660</a:t>
            </a:r>
            <a:endParaRPr lang="ja-JP" altLang="en-US" sz="2000" b="1" dirty="0">
              <a:latin typeface="メイリオ" panose="020B0604030504040204" pitchFamily="50" charset="-128"/>
              <a:ea typeface="メイリオ" panose="020B0604030504040204" pitchFamily="50" charset="-128"/>
            </a:endParaRPr>
          </a:p>
          <a:p>
            <a:endParaRPr lang="en-US" altLang="ja-JP" sz="2000" b="1" dirty="0">
              <a:latin typeface="メイリオ" panose="020B0604030504040204" pitchFamily="50" charset="-128"/>
              <a:ea typeface="メイリオ" panose="020B0604030504040204" pitchFamily="50" charset="-128"/>
            </a:endParaRPr>
          </a:p>
          <a:p>
            <a:r>
              <a:rPr lang="ja-JP" altLang="en-US" sz="2000" b="1" dirty="0">
                <a:latin typeface="メイリオ" panose="020B0604030504040204" pitchFamily="50" charset="-128"/>
                <a:ea typeface="メイリオ" panose="020B0604030504040204" pitchFamily="50" charset="-128"/>
              </a:rPr>
              <a:t>大きく高精度な</a:t>
            </a:r>
            <a:r>
              <a:rPr lang="en-US" altLang="ja-JP" sz="2000" b="1" dirty="0">
                <a:latin typeface="メイリオ" panose="020B0604030504040204" pitchFamily="50" charset="-128"/>
                <a:ea typeface="メイリオ" panose="020B0604030504040204" pitchFamily="50" charset="-128"/>
              </a:rPr>
              <a:t>LCD</a:t>
            </a:r>
            <a:r>
              <a:rPr lang="ja-JP" altLang="en-US" sz="2000" b="1" dirty="0">
                <a:latin typeface="メイリオ" panose="020B0604030504040204" pitchFamily="50" charset="-128"/>
                <a:ea typeface="メイリオ" panose="020B0604030504040204" pitchFamily="50" charset="-128"/>
              </a:rPr>
              <a:t>メーターを採用</a:t>
            </a:r>
          </a:p>
          <a:p>
            <a:r>
              <a:rPr lang="ja-JP" altLang="en-US" sz="2000" b="1" dirty="0">
                <a:latin typeface="メイリオ" panose="020B0604030504040204" pitchFamily="50" charset="-128"/>
                <a:ea typeface="メイリオ" panose="020B0604030504040204" pitchFamily="50" charset="-128"/>
              </a:rPr>
              <a:t>本体スピーカーからの基準音発信機能搭載</a:t>
            </a:r>
            <a:r>
              <a:rPr lang="en-US" altLang="ja-JP" sz="2000" b="1" dirty="0">
                <a:latin typeface="メイリオ" panose="020B0604030504040204" pitchFamily="50" charset="-128"/>
                <a:ea typeface="メイリオ" panose="020B0604030504040204" pitchFamily="50" charset="-128"/>
              </a:rPr>
              <a:t>(</a:t>
            </a:r>
            <a:r>
              <a:rPr lang="ja-JP" altLang="en-US" sz="2000" b="1" dirty="0">
                <a:latin typeface="メイリオ" panose="020B0604030504040204" pitchFamily="50" charset="-128"/>
                <a:ea typeface="メイリオ" panose="020B0604030504040204" pitchFamily="50" charset="-128"/>
              </a:rPr>
              <a:t>サウンドアウト</a:t>
            </a:r>
            <a:r>
              <a:rPr lang="en-US" altLang="ja-JP" sz="2000" b="1" dirty="0">
                <a:latin typeface="メイリオ" panose="020B0604030504040204" pitchFamily="50" charset="-128"/>
                <a:ea typeface="メイリオ" panose="020B0604030504040204" pitchFamily="50" charset="-128"/>
              </a:rPr>
              <a:t>)</a:t>
            </a:r>
          </a:p>
          <a:p>
            <a:r>
              <a:rPr lang="ja-JP" altLang="en-US" sz="2000" b="1" dirty="0">
                <a:latin typeface="メイリオ" panose="020B0604030504040204" pitchFamily="50" charset="-128"/>
                <a:ea typeface="メイリオ" panose="020B0604030504040204" pitchFamily="50" charset="-128"/>
              </a:rPr>
              <a:t>キャリブレーション機能搭載</a:t>
            </a:r>
          </a:p>
          <a:p>
            <a:r>
              <a:rPr lang="ja-JP" altLang="en-US" sz="2000" b="1" dirty="0">
                <a:latin typeface="メイリオ" panose="020B0604030504040204" pitchFamily="50" charset="-128"/>
                <a:ea typeface="メイリオ" panose="020B0604030504040204" pitchFamily="50" charset="-128"/>
              </a:rPr>
              <a:t>オート・パワー・オフ機能搭載</a:t>
            </a:r>
          </a:p>
          <a:p>
            <a:r>
              <a:rPr lang="ja-JP" altLang="en-US" sz="2000" b="1" dirty="0">
                <a:latin typeface="メイリオ" panose="020B0604030504040204" pitchFamily="50" charset="-128"/>
                <a:ea typeface="メイリオ" panose="020B0604030504040204" pitchFamily="50" charset="-128"/>
              </a:rPr>
              <a:t>約</a:t>
            </a:r>
            <a:r>
              <a:rPr lang="en-US" altLang="ja-JP" sz="2000" b="1" dirty="0">
                <a:latin typeface="メイリオ" panose="020B0604030504040204" pitchFamily="50" charset="-128"/>
                <a:ea typeface="メイリオ" panose="020B0604030504040204" pitchFamily="50" charset="-128"/>
              </a:rPr>
              <a:t>85</a:t>
            </a:r>
            <a:r>
              <a:rPr lang="ja-JP" altLang="en-US" sz="2000" b="1" dirty="0">
                <a:latin typeface="メイリオ" panose="020B0604030504040204" pitchFamily="50" charset="-128"/>
                <a:ea typeface="メイリオ" panose="020B0604030504040204" pitchFamily="50" charset="-128"/>
              </a:rPr>
              <a:t>時間連続使用可能</a:t>
            </a:r>
          </a:p>
        </p:txBody>
      </p:sp>
    </p:spTree>
    <p:extLst>
      <p:ext uri="{BB962C8B-B14F-4D97-AF65-F5344CB8AC3E}">
        <p14:creationId xmlns:p14="http://schemas.microsoft.com/office/powerpoint/2010/main" val="1893298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5DB36EC6-60F6-4F88-AD09-9F700AF052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1982" y="541539"/>
            <a:ext cx="2291837" cy="23383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a:extLst>
              <a:ext uri="{FF2B5EF4-FFF2-40B4-BE49-F238E27FC236}">
                <a16:creationId xmlns:a16="http://schemas.microsoft.com/office/drawing/2014/main" id="{A3768C17-04E5-47F0-A4E1-647976A899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9649" y="391727"/>
            <a:ext cx="1632305" cy="24882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a:extLst>
              <a:ext uri="{FF2B5EF4-FFF2-40B4-BE49-F238E27FC236}">
                <a16:creationId xmlns:a16="http://schemas.microsoft.com/office/drawing/2014/main" id="{2E6A7B0E-36FE-414E-9F2C-EE010DBB1D6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45963" y="399500"/>
            <a:ext cx="1720796" cy="248042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a:extLst>
              <a:ext uri="{FF2B5EF4-FFF2-40B4-BE49-F238E27FC236}">
                <a16:creationId xmlns:a16="http://schemas.microsoft.com/office/drawing/2014/main" id="{36651448-8597-4275-9047-B9AA03AECE9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57769" y="305523"/>
            <a:ext cx="1751227" cy="248042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a:extLst>
              <a:ext uri="{FF2B5EF4-FFF2-40B4-BE49-F238E27FC236}">
                <a16:creationId xmlns:a16="http://schemas.microsoft.com/office/drawing/2014/main" id="{0967DC60-E5AB-4EFB-989A-AB51000FB2D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0890" y="4000112"/>
            <a:ext cx="2737607" cy="1824227"/>
          </a:xfrm>
          <a:prstGeom prst="rect">
            <a:avLst/>
          </a:prstGeom>
          <a:noFill/>
          <a:extLst>
            <a:ext uri="{909E8E84-426E-40DD-AFC4-6F175D3DCCD1}">
              <a14:hiddenFill xmlns:a14="http://schemas.microsoft.com/office/drawing/2010/main">
                <a:solidFill>
                  <a:srgbClr val="FFFFFF"/>
                </a:solidFill>
              </a14:hiddenFill>
            </a:ext>
          </a:extLst>
        </p:spPr>
      </p:pic>
      <p:sp>
        <p:nvSpPr>
          <p:cNvPr id="10" name="テキスト ボックス 9">
            <a:extLst>
              <a:ext uri="{FF2B5EF4-FFF2-40B4-BE49-F238E27FC236}">
                <a16:creationId xmlns:a16="http://schemas.microsoft.com/office/drawing/2014/main" id="{9339D8B9-FBE5-4850-95E8-F7F1779B4C3C}"/>
              </a:ext>
            </a:extLst>
          </p:cNvPr>
          <p:cNvSpPr txBox="1"/>
          <p:nvPr/>
        </p:nvSpPr>
        <p:spPr>
          <a:xfrm>
            <a:off x="693597" y="2879927"/>
            <a:ext cx="2620225" cy="923330"/>
          </a:xfrm>
          <a:prstGeom prst="rect">
            <a:avLst/>
          </a:prstGeom>
          <a:noFill/>
        </p:spPr>
        <p:txBody>
          <a:bodyPr wrap="square">
            <a:spAutoFit/>
          </a:bodyPr>
          <a:lstStyle/>
          <a:p>
            <a:r>
              <a:rPr lang="en-US" altLang="ja-JP" sz="1800" b="1" dirty="0" err="1">
                <a:latin typeface="メイリオ" panose="020B0604030504040204" pitchFamily="50" charset="-128"/>
                <a:ea typeface="メイリオ" panose="020B0604030504040204" pitchFamily="50" charset="-128"/>
              </a:rPr>
              <a:t>micawber</a:t>
            </a:r>
            <a:r>
              <a:rPr lang="en-US" altLang="ja-JP" sz="1800" b="1" dirty="0">
                <a:latin typeface="メイリオ" panose="020B0604030504040204" pitchFamily="50" charset="-128"/>
                <a:ea typeface="メイリオ" panose="020B0604030504040204" pitchFamily="50" charset="-128"/>
              </a:rPr>
              <a:t> </a:t>
            </a:r>
          </a:p>
          <a:p>
            <a:r>
              <a:rPr lang="ja-JP" altLang="en-US" sz="1800" b="1" dirty="0">
                <a:latin typeface="メイリオ" panose="020B0604030504040204" pitchFamily="50" charset="-128"/>
                <a:ea typeface="メイリオ" panose="020B0604030504040204" pitchFamily="50" charset="-128"/>
              </a:rPr>
              <a:t>クリップ式チューナー　</a:t>
            </a:r>
            <a:r>
              <a:rPr lang="en-US" altLang="ja-JP" sz="1800" b="1" dirty="0">
                <a:latin typeface="メイリオ" panose="020B0604030504040204" pitchFamily="50" charset="-128"/>
                <a:ea typeface="メイリオ" panose="020B0604030504040204" pitchFamily="50" charset="-128"/>
              </a:rPr>
              <a:t>MW-2058</a:t>
            </a:r>
          </a:p>
        </p:txBody>
      </p:sp>
      <p:sp>
        <p:nvSpPr>
          <p:cNvPr id="12" name="テキスト ボックス 11">
            <a:extLst>
              <a:ext uri="{FF2B5EF4-FFF2-40B4-BE49-F238E27FC236}">
                <a16:creationId xmlns:a16="http://schemas.microsoft.com/office/drawing/2014/main" id="{2327BB65-852A-4F84-9452-FFE93E6DAA56}"/>
              </a:ext>
            </a:extLst>
          </p:cNvPr>
          <p:cNvSpPr txBox="1"/>
          <p:nvPr/>
        </p:nvSpPr>
        <p:spPr>
          <a:xfrm>
            <a:off x="3474364" y="2893076"/>
            <a:ext cx="3056274" cy="1477328"/>
          </a:xfrm>
          <a:prstGeom prst="rect">
            <a:avLst/>
          </a:prstGeom>
          <a:noFill/>
        </p:spPr>
        <p:txBody>
          <a:bodyPr wrap="square">
            <a:spAutoFit/>
          </a:bodyPr>
          <a:lstStyle/>
          <a:p>
            <a:r>
              <a:rPr lang="en-US" altLang="ja-JP" sz="1800" b="1" dirty="0">
                <a:latin typeface="メイリオ" panose="020B0604030504040204" pitchFamily="50" charset="-128"/>
                <a:ea typeface="メイリオ" panose="020B0604030504040204" pitchFamily="50" charset="-128"/>
              </a:rPr>
              <a:t>MARTISAN </a:t>
            </a:r>
          </a:p>
          <a:p>
            <a:r>
              <a:rPr lang="ja-JP" altLang="en-US" sz="1800" b="1" dirty="0">
                <a:latin typeface="メイリオ" panose="020B0604030504040204" pitchFamily="50" charset="-128"/>
                <a:ea typeface="メイリオ" panose="020B0604030504040204" pitchFamily="50" charset="-128"/>
              </a:rPr>
              <a:t>クリップ式チューナー </a:t>
            </a:r>
            <a:endParaRPr lang="en-US" altLang="ja-JP" sz="1800" b="1" dirty="0">
              <a:latin typeface="メイリオ" panose="020B0604030504040204" pitchFamily="50" charset="-128"/>
              <a:ea typeface="メイリオ" panose="020B0604030504040204" pitchFamily="50" charset="-128"/>
            </a:endParaRPr>
          </a:p>
          <a:p>
            <a:r>
              <a:rPr lang="ja-JP" altLang="en-US" sz="1800" b="1" dirty="0">
                <a:latin typeface="メイリオ" panose="020B0604030504040204" pitchFamily="50" charset="-128"/>
                <a:ea typeface="メイリオ" panose="020B0604030504040204" pitchFamily="50" charset="-128"/>
              </a:rPr>
              <a:t>カラーディスプレイ</a:t>
            </a:r>
            <a:endParaRPr lang="en-US" altLang="ja-JP" sz="1800" b="1" dirty="0">
              <a:latin typeface="メイリオ" panose="020B0604030504040204" pitchFamily="50" charset="-128"/>
              <a:ea typeface="メイリオ" panose="020B0604030504040204" pitchFamily="50" charset="-128"/>
            </a:endParaRPr>
          </a:p>
          <a:p>
            <a:r>
              <a:rPr lang="ja-JP" altLang="en-US" sz="1800" b="1" dirty="0">
                <a:latin typeface="メイリオ" panose="020B0604030504040204" pitchFamily="50" charset="-128"/>
                <a:ea typeface="メイリオ" panose="020B0604030504040204" pitchFamily="50" charset="-128"/>
              </a:rPr>
              <a:t>ギター</a:t>
            </a:r>
            <a:r>
              <a:rPr lang="en-US" altLang="ja-JP" sz="1800" b="1" dirty="0">
                <a:latin typeface="メイリオ" panose="020B0604030504040204" pitchFamily="50" charset="-128"/>
                <a:ea typeface="メイリオ" panose="020B0604030504040204" pitchFamily="50" charset="-128"/>
              </a:rPr>
              <a:t>/</a:t>
            </a:r>
            <a:r>
              <a:rPr lang="ja-JP" altLang="en-US" sz="1800" b="1" dirty="0">
                <a:latin typeface="メイリオ" panose="020B0604030504040204" pitchFamily="50" charset="-128"/>
                <a:ea typeface="メイリオ" panose="020B0604030504040204" pitchFamily="50" charset="-128"/>
              </a:rPr>
              <a:t>ベース</a:t>
            </a:r>
            <a:r>
              <a:rPr lang="en-US" altLang="ja-JP" sz="1800" b="1" dirty="0">
                <a:latin typeface="メイリオ" panose="020B0604030504040204" pitchFamily="50" charset="-128"/>
                <a:ea typeface="メイリオ" panose="020B0604030504040204" pitchFamily="50" charset="-128"/>
              </a:rPr>
              <a:t>/</a:t>
            </a:r>
            <a:r>
              <a:rPr lang="ja-JP" altLang="en-US" sz="1800" b="1" dirty="0">
                <a:latin typeface="メイリオ" panose="020B0604030504040204" pitchFamily="50" charset="-128"/>
                <a:ea typeface="メイリオ" panose="020B0604030504040204" pitchFamily="50" charset="-128"/>
              </a:rPr>
              <a:t>ウクレレ用</a:t>
            </a:r>
            <a:endParaRPr lang="en-US" altLang="ja-JP" sz="1800" b="1" dirty="0">
              <a:latin typeface="メイリオ" panose="020B0604030504040204" pitchFamily="50" charset="-128"/>
              <a:ea typeface="メイリオ" panose="020B0604030504040204" pitchFamily="50" charset="-128"/>
            </a:endParaRPr>
          </a:p>
          <a:p>
            <a:r>
              <a:rPr lang="ja-JP" altLang="en-US" sz="1800" b="1" dirty="0">
                <a:latin typeface="メイリオ" panose="020B0604030504040204" pitchFamily="50" charset="-128"/>
                <a:ea typeface="メイリオ" panose="020B0604030504040204" pitchFamily="50" charset="-128"/>
              </a:rPr>
              <a:t> </a:t>
            </a:r>
            <a:r>
              <a:rPr lang="en-US" altLang="ja-JP" sz="1800" b="1" dirty="0">
                <a:latin typeface="メイリオ" panose="020B0604030504040204" pitchFamily="50" charset="-128"/>
                <a:ea typeface="メイリオ" panose="020B0604030504040204" pitchFamily="50" charset="-128"/>
              </a:rPr>
              <a:t>NCT-20</a:t>
            </a:r>
            <a:endParaRPr lang="ja-JP" altLang="en-US" sz="1800" b="1" dirty="0">
              <a:latin typeface="メイリオ" panose="020B0604030504040204" pitchFamily="50" charset="-128"/>
              <a:ea typeface="メイリオ" panose="020B0604030504040204" pitchFamily="50" charset="-128"/>
            </a:endParaRPr>
          </a:p>
        </p:txBody>
      </p:sp>
      <p:sp>
        <p:nvSpPr>
          <p:cNvPr id="14" name="テキスト ボックス 13">
            <a:extLst>
              <a:ext uri="{FF2B5EF4-FFF2-40B4-BE49-F238E27FC236}">
                <a16:creationId xmlns:a16="http://schemas.microsoft.com/office/drawing/2014/main" id="{93F3A448-CEB1-4513-84BD-0E975F8927CA}"/>
              </a:ext>
            </a:extLst>
          </p:cNvPr>
          <p:cNvSpPr txBox="1"/>
          <p:nvPr/>
        </p:nvSpPr>
        <p:spPr>
          <a:xfrm>
            <a:off x="6645963" y="3005398"/>
            <a:ext cx="2347542" cy="1477328"/>
          </a:xfrm>
          <a:prstGeom prst="rect">
            <a:avLst/>
          </a:prstGeom>
          <a:noFill/>
        </p:spPr>
        <p:txBody>
          <a:bodyPr wrap="square">
            <a:spAutoFit/>
          </a:bodyPr>
          <a:lstStyle/>
          <a:p>
            <a:r>
              <a:rPr lang="en-US" altLang="ja-JP" sz="1800" b="1" dirty="0">
                <a:latin typeface="メイリオ" panose="020B0604030504040204" pitchFamily="50" charset="-128"/>
                <a:ea typeface="メイリオ" panose="020B0604030504040204" pitchFamily="50" charset="-128"/>
              </a:rPr>
              <a:t>KORG(</a:t>
            </a:r>
            <a:r>
              <a:rPr lang="ja-JP" altLang="en-US" sz="1800" b="1" dirty="0">
                <a:latin typeface="メイリオ" panose="020B0604030504040204" pitchFamily="50" charset="-128"/>
                <a:ea typeface="メイリオ" panose="020B0604030504040204" pitchFamily="50" charset="-128"/>
              </a:rPr>
              <a:t>コルグ</a:t>
            </a:r>
            <a:r>
              <a:rPr lang="en-US" altLang="ja-JP" sz="1800" b="1" dirty="0">
                <a:latin typeface="メイリオ" panose="020B0604030504040204" pitchFamily="50" charset="-128"/>
                <a:ea typeface="メイリオ" panose="020B0604030504040204" pitchFamily="50" charset="-128"/>
              </a:rPr>
              <a:t>) </a:t>
            </a:r>
          </a:p>
          <a:p>
            <a:r>
              <a:rPr lang="ja-JP" altLang="en-US" sz="1800" b="1" dirty="0">
                <a:latin typeface="メイリオ" panose="020B0604030504040204" pitchFamily="50" charset="-128"/>
                <a:ea typeface="メイリオ" panose="020B0604030504040204" pitchFamily="50" charset="-128"/>
              </a:rPr>
              <a:t>ギター</a:t>
            </a:r>
            <a:r>
              <a:rPr lang="en-US" altLang="ja-JP" sz="1800" b="1" dirty="0">
                <a:latin typeface="メイリオ" panose="020B0604030504040204" pitchFamily="50" charset="-128"/>
                <a:ea typeface="メイリオ" panose="020B0604030504040204" pitchFamily="50" charset="-128"/>
              </a:rPr>
              <a:t>/</a:t>
            </a:r>
            <a:r>
              <a:rPr lang="ja-JP" altLang="en-US" sz="1800" b="1" dirty="0">
                <a:latin typeface="メイリオ" panose="020B0604030504040204" pitchFamily="50" charset="-128"/>
                <a:ea typeface="メイリオ" panose="020B0604030504040204" pitchFamily="50" charset="-128"/>
              </a:rPr>
              <a:t>ベース用 </a:t>
            </a:r>
            <a:endParaRPr lang="en-US" altLang="ja-JP" sz="1800" b="1" dirty="0">
              <a:latin typeface="メイリオ" panose="020B0604030504040204" pitchFamily="50" charset="-128"/>
              <a:ea typeface="メイリオ" panose="020B0604030504040204" pitchFamily="50" charset="-128"/>
            </a:endParaRPr>
          </a:p>
          <a:p>
            <a:r>
              <a:rPr lang="ja-JP" altLang="en-US" sz="1800" b="1" dirty="0">
                <a:latin typeface="メイリオ" panose="020B0604030504040204" pitchFamily="50" charset="-128"/>
                <a:ea typeface="メイリオ" panose="020B0604030504040204" pitchFamily="50" charset="-128"/>
              </a:rPr>
              <a:t>クリップチューナー </a:t>
            </a:r>
            <a:endParaRPr lang="en-US" altLang="ja-JP" sz="1800" b="1" dirty="0">
              <a:latin typeface="メイリオ" panose="020B0604030504040204" pitchFamily="50" charset="-128"/>
              <a:ea typeface="メイリオ" panose="020B0604030504040204" pitchFamily="50" charset="-128"/>
            </a:endParaRPr>
          </a:p>
          <a:p>
            <a:r>
              <a:rPr lang="en-US" altLang="ja-JP" sz="1800" b="1" dirty="0" err="1">
                <a:latin typeface="メイリオ" panose="020B0604030504040204" pitchFamily="50" charset="-128"/>
                <a:ea typeface="メイリオ" panose="020B0604030504040204" pitchFamily="50" charset="-128"/>
              </a:rPr>
              <a:t>PitchCrow</a:t>
            </a:r>
            <a:r>
              <a:rPr lang="en-US" altLang="ja-JP" sz="1800" b="1" dirty="0">
                <a:latin typeface="メイリオ" panose="020B0604030504040204" pitchFamily="50" charset="-128"/>
                <a:ea typeface="メイリオ" panose="020B0604030504040204" pitchFamily="50" charset="-128"/>
              </a:rPr>
              <a:t>-G </a:t>
            </a:r>
          </a:p>
          <a:p>
            <a:r>
              <a:rPr lang="en-US" altLang="ja-JP" sz="1800" b="1" dirty="0">
                <a:latin typeface="メイリオ" panose="020B0604030504040204" pitchFamily="50" charset="-128"/>
                <a:ea typeface="メイリオ" panose="020B0604030504040204" pitchFamily="50" charset="-128"/>
              </a:rPr>
              <a:t>AW-4G BK</a:t>
            </a:r>
            <a:endParaRPr lang="ja-JP" altLang="en-US" b="1" dirty="0">
              <a:latin typeface="メイリオ" panose="020B0604030504040204" pitchFamily="50" charset="-128"/>
              <a:ea typeface="メイリオ" panose="020B0604030504040204" pitchFamily="50" charset="-128"/>
            </a:endParaRPr>
          </a:p>
        </p:txBody>
      </p:sp>
      <p:sp>
        <p:nvSpPr>
          <p:cNvPr id="16" name="テキスト ボックス 15">
            <a:extLst>
              <a:ext uri="{FF2B5EF4-FFF2-40B4-BE49-F238E27FC236}">
                <a16:creationId xmlns:a16="http://schemas.microsoft.com/office/drawing/2014/main" id="{A4113B73-A604-4177-A99D-BC4338FA4992}"/>
              </a:ext>
            </a:extLst>
          </p:cNvPr>
          <p:cNvSpPr txBox="1"/>
          <p:nvPr/>
        </p:nvSpPr>
        <p:spPr>
          <a:xfrm>
            <a:off x="9659438" y="3005398"/>
            <a:ext cx="2250621" cy="1200329"/>
          </a:xfrm>
          <a:prstGeom prst="rect">
            <a:avLst/>
          </a:prstGeom>
          <a:noFill/>
        </p:spPr>
        <p:txBody>
          <a:bodyPr wrap="square">
            <a:spAutoFit/>
          </a:bodyPr>
          <a:lstStyle/>
          <a:p>
            <a:r>
              <a:rPr lang="en-US" altLang="ja-JP" sz="1800" b="1" dirty="0">
                <a:latin typeface="メイリオ" panose="020B0604030504040204" pitchFamily="50" charset="-128"/>
                <a:ea typeface="メイリオ" panose="020B0604030504040204" pitchFamily="50" charset="-128"/>
              </a:rPr>
              <a:t>KORG </a:t>
            </a:r>
          </a:p>
          <a:p>
            <a:r>
              <a:rPr lang="ja-JP" altLang="en-US" sz="1800" b="1" dirty="0">
                <a:latin typeface="メイリオ" panose="020B0604030504040204" pitchFamily="50" charset="-128"/>
                <a:ea typeface="メイリオ" panose="020B0604030504040204" pitchFamily="50" charset="-128"/>
              </a:rPr>
              <a:t>クリップ型 </a:t>
            </a:r>
            <a:endParaRPr lang="en-US" altLang="ja-JP" sz="1800" b="1" dirty="0">
              <a:latin typeface="メイリオ" panose="020B0604030504040204" pitchFamily="50" charset="-128"/>
              <a:ea typeface="メイリオ" panose="020B0604030504040204" pitchFamily="50" charset="-128"/>
            </a:endParaRPr>
          </a:p>
          <a:p>
            <a:r>
              <a:rPr lang="ja-JP" altLang="en-US" sz="1800" b="1" dirty="0">
                <a:latin typeface="メイリオ" panose="020B0604030504040204" pitchFamily="50" charset="-128"/>
                <a:ea typeface="メイリオ" panose="020B0604030504040204" pitchFamily="50" charset="-128"/>
              </a:rPr>
              <a:t>ウクレレチューナー </a:t>
            </a:r>
            <a:endParaRPr lang="en-US" altLang="ja-JP" sz="1800" b="1" dirty="0">
              <a:latin typeface="メイリオ" panose="020B0604030504040204" pitchFamily="50" charset="-128"/>
              <a:ea typeface="メイリオ" panose="020B0604030504040204" pitchFamily="50" charset="-128"/>
            </a:endParaRPr>
          </a:p>
          <a:p>
            <a:r>
              <a:rPr lang="en-US" altLang="ja-JP" sz="1800" b="1" dirty="0" err="1">
                <a:latin typeface="メイリオ" panose="020B0604030504040204" pitchFamily="50" charset="-128"/>
                <a:ea typeface="メイリオ" panose="020B0604030504040204" pitchFamily="50" charset="-128"/>
              </a:rPr>
              <a:t>Headtune</a:t>
            </a:r>
            <a:r>
              <a:rPr lang="en-US" altLang="ja-JP" sz="1800" b="1" dirty="0">
                <a:latin typeface="メイリオ" panose="020B0604030504040204" pitchFamily="50" charset="-128"/>
                <a:ea typeface="メイリオ" panose="020B0604030504040204" pitchFamily="50" charset="-128"/>
              </a:rPr>
              <a:t> HT-U1 </a:t>
            </a:r>
          </a:p>
        </p:txBody>
      </p:sp>
      <p:sp>
        <p:nvSpPr>
          <p:cNvPr id="18" name="テキスト ボックス 17">
            <a:extLst>
              <a:ext uri="{FF2B5EF4-FFF2-40B4-BE49-F238E27FC236}">
                <a16:creationId xmlns:a16="http://schemas.microsoft.com/office/drawing/2014/main" id="{44D2D14E-C01E-4B91-9077-1A7456450BFD}"/>
              </a:ext>
            </a:extLst>
          </p:cNvPr>
          <p:cNvSpPr txBox="1"/>
          <p:nvPr/>
        </p:nvSpPr>
        <p:spPr>
          <a:xfrm>
            <a:off x="693597" y="5835168"/>
            <a:ext cx="2908138" cy="923330"/>
          </a:xfrm>
          <a:prstGeom prst="rect">
            <a:avLst/>
          </a:prstGeom>
          <a:noFill/>
        </p:spPr>
        <p:txBody>
          <a:bodyPr wrap="square">
            <a:spAutoFit/>
          </a:bodyPr>
          <a:lstStyle/>
          <a:p>
            <a:r>
              <a:rPr lang="en-US" altLang="ja-JP" sz="1800" b="1" dirty="0">
                <a:latin typeface="メイリオ" panose="020B0604030504040204" pitchFamily="50" charset="-128"/>
                <a:ea typeface="メイリオ" panose="020B0604030504040204" pitchFamily="50" charset="-128"/>
              </a:rPr>
              <a:t>KORG </a:t>
            </a:r>
          </a:p>
          <a:p>
            <a:r>
              <a:rPr lang="ja-JP" altLang="en-US" sz="1800" b="1" dirty="0">
                <a:latin typeface="メイリオ" panose="020B0604030504040204" pitchFamily="50" charset="-128"/>
                <a:ea typeface="メイリオ" panose="020B0604030504040204" pitchFamily="50" charset="-128"/>
              </a:rPr>
              <a:t>クロマチックチューナー </a:t>
            </a:r>
            <a:endParaRPr lang="en-US" altLang="ja-JP" sz="1800" b="1" dirty="0">
              <a:latin typeface="メイリオ" panose="020B0604030504040204" pitchFamily="50" charset="-128"/>
              <a:ea typeface="メイリオ" panose="020B0604030504040204" pitchFamily="50" charset="-128"/>
            </a:endParaRPr>
          </a:p>
          <a:p>
            <a:r>
              <a:rPr lang="en-US" altLang="ja-JP" sz="1800" b="1" dirty="0">
                <a:latin typeface="メイリオ" panose="020B0604030504040204" pitchFamily="50" charset="-128"/>
                <a:ea typeface="メイリオ" panose="020B0604030504040204" pitchFamily="50" charset="-128"/>
              </a:rPr>
              <a:t>CA-40</a:t>
            </a:r>
          </a:p>
        </p:txBody>
      </p:sp>
    </p:spTree>
    <p:extLst>
      <p:ext uri="{BB962C8B-B14F-4D97-AF65-F5344CB8AC3E}">
        <p14:creationId xmlns:p14="http://schemas.microsoft.com/office/powerpoint/2010/main" val="372534534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TotalTime>
  <Words>1286</Words>
  <Application>Microsoft Office PowerPoint</Application>
  <PresentationFormat>ワイド画面</PresentationFormat>
  <Paragraphs>67</Paragraphs>
  <Slides>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メイリオ</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tamagawa akio</dc:creator>
  <cp:lastModifiedBy>tamagawa akio</cp:lastModifiedBy>
  <cp:revision>13</cp:revision>
  <dcterms:created xsi:type="dcterms:W3CDTF">2021-04-23T05:43:33Z</dcterms:created>
  <dcterms:modified xsi:type="dcterms:W3CDTF">2021-04-28T14:36:13Z</dcterms:modified>
</cp:coreProperties>
</file>