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75" r:id="rId4"/>
    <p:sldId id="276" r:id="rId5"/>
    <p:sldId id="277" r:id="rId6"/>
    <p:sldId id="278" r:id="rId7"/>
    <p:sldId id="279" r:id="rId8"/>
    <p:sldId id="280" r:id="rId9"/>
    <p:sldId id="281" r:id="rId10"/>
    <p:sldId id="283" r:id="rId11"/>
    <p:sldId id="284" r:id="rId12"/>
    <p:sldId id="257" r:id="rId13"/>
    <p:sldId id="285" r:id="rId14"/>
    <p:sldId id="286" r:id="rId15"/>
    <p:sldId id="259" r:id="rId16"/>
    <p:sldId id="290" r:id="rId17"/>
    <p:sldId id="260" r:id="rId18"/>
    <p:sldId id="287" r:id="rId19"/>
    <p:sldId id="292" r:id="rId20"/>
    <p:sldId id="300" r:id="rId21"/>
    <p:sldId id="294" r:id="rId22"/>
    <p:sldId id="301" r:id="rId23"/>
    <p:sldId id="295" r:id="rId24"/>
    <p:sldId id="296" r:id="rId25"/>
    <p:sldId id="297" r:id="rId26"/>
    <p:sldId id="288" r:id="rId2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94660"/>
  </p:normalViewPr>
  <p:slideViewPr>
    <p:cSldViewPr snapToGrid="0" showGuides="1">
      <p:cViewPr varScale="1">
        <p:scale>
          <a:sx n="77" d="100"/>
          <a:sy n="77" d="100"/>
        </p:scale>
        <p:origin x="557"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176303-02DC-4D78-A6D0-55F6A429F29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5C6D72F-09AD-4909-A522-D77671132F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CDFCFE3-954C-46E3-AE4B-5ABC68B4FE7E}"/>
              </a:ext>
            </a:extLst>
          </p:cNvPr>
          <p:cNvSpPr>
            <a:spLocks noGrp="1"/>
          </p:cNvSpPr>
          <p:nvPr>
            <p:ph type="dt" sz="half" idx="10"/>
          </p:nvPr>
        </p:nvSpPr>
        <p:spPr/>
        <p:txBody>
          <a:bodyPr/>
          <a:lstStyle/>
          <a:p>
            <a:fld id="{E5F6C08D-EFA1-45CA-858A-2729C404994F}" type="datetimeFigureOut">
              <a:rPr kumimoji="1" lang="ja-JP" altLang="en-US" smtClean="0"/>
              <a:t>2021/7/1</a:t>
            </a:fld>
            <a:endParaRPr kumimoji="1" lang="ja-JP" altLang="en-US"/>
          </a:p>
        </p:txBody>
      </p:sp>
      <p:sp>
        <p:nvSpPr>
          <p:cNvPr id="5" name="フッター プレースホルダー 4">
            <a:extLst>
              <a:ext uri="{FF2B5EF4-FFF2-40B4-BE49-F238E27FC236}">
                <a16:creationId xmlns:a16="http://schemas.microsoft.com/office/drawing/2014/main" id="{409D3D11-7137-493A-BA22-419852CCCB4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93E3B88-B101-42A3-AFF1-7B19E747B8B7}"/>
              </a:ext>
            </a:extLst>
          </p:cNvPr>
          <p:cNvSpPr>
            <a:spLocks noGrp="1"/>
          </p:cNvSpPr>
          <p:nvPr>
            <p:ph type="sldNum" sz="quarter" idx="12"/>
          </p:nvPr>
        </p:nvSpPr>
        <p:spPr/>
        <p:txBody>
          <a:bodyPr/>
          <a:lstStyle/>
          <a:p>
            <a:fld id="{DFCB252E-FB60-48A9-B0A1-A0E445BE1259}" type="slidenum">
              <a:rPr kumimoji="1" lang="ja-JP" altLang="en-US" smtClean="0"/>
              <a:t>‹#›</a:t>
            </a:fld>
            <a:endParaRPr kumimoji="1" lang="ja-JP" altLang="en-US"/>
          </a:p>
        </p:txBody>
      </p:sp>
    </p:spTree>
    <p:extLst>
      <p:ext uri="{BB962C8B-B14F-4D97-AF65-F5344CB8AC3E}">
        <p14:creationId xmlns:p14="http://schemas.microsoft.com/office/powerpoint/2010/main" val="800411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BB58E0-2FBB-4E12-BCA6-294F19A6ED1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352D410-58FC-4E3C-ABFA-DBDB5D0E35D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58CD9D-3596-4FC0-9D43-AB09A2885B89}"/>
              </a:ext>
            </a:extLst>
          </p:cNvPr>
          <p:cNvSpPr>
            <a:spLocks noGrp="1"/>
          </p:cNvSpPr>
          <p:nvPr>
            <p:ph type="dt" sz="half" idx="10"/>
          </p:nvPr>
        </p:nvSpPr>
        <p:spPr/>
        <p:txBody>
          <a:bodyPr/>
          <a:lstStyle/>
          <a:p>
            <a:fld id="{E5F6C08D-EFA1-45CA-858A-2729C404994F}" type="datetimeFigureOut">
              <a:rPr kumimoji="1" lang="ja-JP" altLang="en-US" smtClean="0"/>
              <a:t>2021/7/1</a:t>
            </a:fld>
            <a:endParaRPr kumimoji="1" lang="ja-JP" altLang="en-US"/>
          </a:p>
        </p:txBody>
      </p:sp>
      <p:sp>
        <p:nvSpPr>
          <p:cNvPr id="5" name="フッター プレースホルダー 4">
            <a:extLst>
              <a:ext uri="{FF2B5EF4-FFF2-40B4-BE49-F238E27FC236}">
                <a16:creationId xmlns:a16="http://schemas.microsoft.com/office/drawing/2014/main" id="{B7EE2001-DC45-425B-8BBF-ACCC0B0173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80E8E3E-F05A-4848-979B-5F461430F268}"/>
              </a:ext>
            </a:extLst>
          </p:cNvPr>
          <p:cNvSpPr>
            <a:spLocks noGrp="1"/>
          </p:cNvSpPr>
          <p:nvPr>
            <p:ph type="sldNum" sz="quarter" idx="12"/>
          </p:nvPr>
        </p:nvSpPr>
        <p:spPr/>
        <p:txBody>
          <a:bodyPr/>
          <a:lstStyle/>
          <a:p>
            <a:fld id="{DFCB252E-FB60-48A9-B0A1-A0E445BE1259}" type="slidenum">
              <a:rPr kumimoji="1" lang="ja-JP" altLang="en-US" smtClean="0"/>
              <a:t>‹#›</a:t>
            </a:fld>
            <a:endParaRPr kumimoji="1" lang="ja-JP" altLang="en-US"/>
          </a:p>
        </p:txBody>
      </p:sp>
    </p:spTree>
    <p:extLst>
      <p:ext uri="{BB962C8B-B14F-4D97-AF65-F5344CB8AC3E}">
        <p14:creationId xmlns:p14="http://schemas.microsoft.com/office/powerpoint/2010/main" val="2157991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C4F5DC0-94C2-41FC-B2B6-5D18C267546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D859D7C-0796-4663-B3D7-756D85B99BB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9267D5C-35AE-40C9-A8EE-58B60DC9F052}"/>
              </a:ext>
            </a:extLst>
          </p:cNvPr>
          <p:cNvSpPr>
            <a:spLocks noGrp="1"/>
          </p:cNvSpPr>
          <p:nvPr>
            <p:ph type="dt" sz="half" idx="10"/>
          </p:nvPr>
        </p:nvSpPr>
        <p:spPr/>
        <p:txBody>
          <a:bodyPr/>
          <a:lstStyle/>
          <a:p>
            <a:fld id="{E5F6C08D-EFA1-45CA-858A-2729C404994F}" type="datetimeFigureOut">
              <a:rPr kumimoji="1" lang="ja-JP" altLang="en-US" smtClean="0"/>
              <a:t>2021/7/1</a:t>
            </a:fld>
            <a:endParaRPr kumimoji="1" lang="ja-JP" altLang="en-US"/>
          </a:p>
        </p:txBody>
      </p:sp>
      <p:sp>
        <p:nvSpPr>
          <p:cNvPr id="5" name="フッター プレースホルダー 4">
            <a:extLst>
              <a:ext uri="{FF2B5EF4-FFF2-40B4-BE49-F238E27FC236}">
                <a16:creationId xmlns:a16="http://schemas.microsoft.com/office/drawing/2014/main" id="{08D7E35A-7A83-489B-9087-9B432E98805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EDB13E8-E589-4D78-BF7A-30D3B1EC827B}"/>
              </a:ext>
            </a:extLst>
          </p:cNvPr>
          <p:cNvSpPr>
            <a:spLocks noGrp="1"/>
          </p:cNvSpPr>
          <p:nvPr>
            <p:ph type="sldNum" sz="quarter" idx="12"/>
          </p:nvPr>
        </p:nvSpPr>
        <p:spPr/>
        <p:txBody>
          <a:bodyPr/>
          <a:lstStyle/>
          <a:p>
            <a:fld id="{DFCB252E-FB60-48A9-B0A1-A0E445BE1259}" type="slidenum">
              <a:rPr kumimoji="1" lang="ja-JP" altLang="en-US" smtClean="0"/>
              <a:t>‹#›</a:t>
            </a:fld>
            <a:endParaRPr kumimoji="1" lang="ja-JP" altLang="en-US"/>
          </a:p>
        </p:txBody>
      </p:sp>
    </p:spTree>
    <p:extLst>
      <p:ext uri="{BB962C8B-B14F-4D97-AF65-F5344CB8AC3E}">
        <p14:creationId xmlns:p14="http://schemas.microsoft.com/office/powerpoint/2010/main" val="3547876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3BD54E-90F1-4401-9CBC-9656BC5DC84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9845130-BA78-40EE-82E1-483518E8658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32E86F2-4740-4269-9336-9AA5416D807C}"/>
              </a:ext>
            </a:extLst>
          </p:cNvPr>
          <p:cNvSpPr>
            <a:spLocks noGrp="1"/>
          </p:cNvSpPr>
          <p:nvPr>
            <p:ph type="dt" sz="half" idx="10"/>
          </p:nvPr>
        </p:nvSpPr>
        <p:spPr/>
        <p:txBody>
          <a:bodyPr/>
          <a:lstStyle/>
          <a:p>
            <a:fld id="{E5F6C08D-EFA1-45CA-858A-2729C404994F}" type="datetimeFigureOut">
              <a:rPr kumimoji="1" lang="ja-JP" altLang="en-US" smtClean="0"/>
              <a:t>2021/7/1</a:t>
            </a:fld>
            <a:endParaRPr kumimoji="1" lang="ja-JP" altLang="en-US"/>
          </a:p>
        </p:txBody>
      </p:sp>
      <p:sp>
        <p:nvSpPr>
          <p:cNvPr id="5" name="フッター プレースホルダー 4">
            <a:extLst>
              <a:ext uri="{FF2B5EF4-FFF2-40B4-BE49-F238E27FC236}">
                <a16:creationId xmlns:a16="http://schemas.microsoft.com/office/drawing/2014/main" id="{D0B7324B-FDC7-415F-B61D-18C53E92B9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CF73ABE-5508-49CA-AA3C-5023FF344F4A}"/>
              </a:ext>
            </a:extLst>
          </p:cNvPr>
          <p:cNvSpPr>
            <a:spLocks noGrp="1"/>
          </p:cNvSpPr>
          <p:nvPr>
            <p:ph type="sldNum" sz="quarter" idx="12"/>
          </p:nvPr>
        </p:nvSpPr>
        <p:spPr/>
        <p:txBody>
          <a:bodyPr/>
          <a:lstStyle/>
          <a:p>
            <a:fld id="{DFCB252E-FB60-48A9-B0A1-A0E445BE1259}" type="slidenum">
              <a:rPr kumimoji="1" lang="ja-JP" altLang="en-US" smtClean="0"/>
              <a:t>‹#›</a:t>
            </a:fld>
            <a:endParaRPr kumimoji="1" lang="ja-JP" altLang="en-US"/>
          </a:p>
        </p:txBody>
      </p:sp>
    </p:spTree>
    <p:extLst>
      <p:ext uri="{BB962C8B-B14F-4D97-AF65-F5344CB8AC3E}">
        <p14:creationId xmlns:p14="http://schemas.microsoft.com/office/powerpoint/2010/main" val="2489047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8E0C88-D1B7-4336-A461-0FC0076A485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B4B113B-1254-4651-87E0-20DF5616FA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D069906-570C-4ED7-89A6-344FCF69DF27}"/>
              </a:ext>
            </a:extLst>
          </p:cNvPr>
          <p:cNvSpPr>
            <a:spLocks noGrp="1"/>
          </p:cNvSpPr>
          <p:nvPr>
            <p:ph type="dt" sz="half" idx="10"/>
          </p:nvPr>
        </p:nvSpPr>
        <p:spPr/>
        <p:txBody>
          <a:bodyPr/>
          <a:lstStyle/>
          <a:p>
            <a:fld id="{E5F6C08D-EFA1-45CA-858A-2729C404994F}" type="datetimeFigureOut">
              <a:rPr kumimoji="1" lang="ja-JP" altLang="en-US" smtClean="0"/>
              <a:t>2021/7/1</a:t>
            </a:fld>
            <a:endParaRPr kumimoji="1" lang="ja-JP" altLang="en-US"/>
          </a:p>
        </p:txBody>
      </p:sp>
      <p:sp>
        <p:nvSpPr>
          <p:cNvPr id="5" name="フッター プレースホルダー 4">
            <a:extLst>
              <a:ext uri="{FF2B5EF4-FFF2-40B4-BE49-F238E27FC236}">
                <a16:creationId xmlns:a16="http://schemas.microsoft.com/office/drawing/2014/main" id="{8127679B-64FB-4DAE-BB71-BC817738194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0835CF4-7F0F-4A16-B555-1FD6A6023F00}"/>
              </a:ext>
            </a:extLst>
          </p:cNvPr>
          <p:cNvSpPr>
            <a:spLocks noGrp="1"/>
          </p:cNvSpPr>
          <p:nvPr>
            <p:ph type="sldNum" sz="quarter" idx="12"/>
          </p:nvPr>
        </p:nvSpPr>
        <p:spPr/>
        <p:txBody>
          <a:bodyPr/>
          <a:lstStyle/>
          <a:p>
            <a:fld id="{DFCB252E-FB60-48A9-B0A1-A0E445BE1259}" type="slidenum">
              <a:rPr kumimoji="1" lang="ja-JP" altLang="en-US" smtClean="0"/>
              <a:t>‹#›</a:t>
            </a:fld>
            <a:endParaRPr kumimoji="1" lang="ja-JP" altLang="en-US"/>
          </a:p>
        </p:txBody>
      </p:sp>
    </p:spTree>
    <p:extLst>
      <p:ext uri="{BB962C8B-B14F-4D97-AF65-F5344CB8AC3E}">
        <p14:creationId xmlns:p14="http://schemas.microsoft.com/office/powerpoint/2010/main" val="4071465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1B198A-BFB8-492B-8730-77D71D98157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11CE32F-01E2-42E4-8F3F-365D6A988C0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8264245-6C20-4026-AE78-9E1F266D433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F97518E-36C3-454B-BDB6-8D729D2B6B2F}"/>
              </a:ext>
            </a:extLst>
          </p:cNvPr>
          <p:cNvSpPr>
            <a:spLocks noGrp="1"/>
          </p:cNvSpPr>
          <p:nvPr>
            <p:ph type="dt" sz="half" idx="10"/>
          </p:nvPr>
        </p:nvSpPr>
        <p:spPr/>
        <p:txBody>
          <a:bodyPr/>
          <a:lstStyle/>
          <a:p>
            <a:fld id="{E5F6C08D-EFA1-45CA-858A-2729C404994F}" type="datetimeFigureOut">
              <a:rPr kumimoji="1" lang="ja-JP" altLang="en-US" smtClean="0"/>
              <a:t>2021/7/1</a:t>
            </a:fld>
            <a:endParaRPr kumimoji="1" lang="ja-JP" altLang="en-US"/>
          </a:p>
        </p:txBody>
      </p:sp>
      <p:sp>
        <p:nvSpPr>
          <p:cNvPr id="6" name="フッター プレースホルダー 5">
            <a:extLst>
              <a:ext uri="{FF2B5EF4-FFF2-40B4-BE49-F238E27FC236}">
                <a16:creationId xmlns:a16="http://schemas.microsoft.com/office/drawing/2014/main" id="{25A5A8CC-7A9B-46D3-A81A-FBE694A3974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DD69383-AF1E-4929-BBF0-1D57C049F0B9}"/>
              </a:ext>
            </a:extLst>
          </p:cNvPr>
          <p:cNvSpPr>
            <a:spLocks noGrp="1"/>
          </p:cNvSpPr>
          <p:nvPr>
            <p:ph type="sldNum" sz="quarter" idx="12"/>
          </p:nvPr>
        </p:nvSpPr>
        <p:spPr/>
        <p:txBody>
          <a:bodyPr/>
          <a:lstStyle/>
          <a:p>
            <a:fld id="{DFCB252E-FB60-48A9-B0A1-A0E445BE1259}" type="slidenum">
              <a:rPr kumimoji="1" lang="ja-JP" altLang="en-US" smtClean="0"/>
              <a:t>‹#›</a:t>
            </a:fld>
            <a:endParaRPr kumimoji="1" lang="ja-JP" altLang="en-US"/>
          </a:p>
        </p:txBody>
      </p:sp>
    </p:spTree>
    <p:extLst>
      <p:ext uri="{BB962C8B-B14F-4D97-AF65-F5344CB8AC3E}">
        <p14:creationId xmlns:p14="http://schemas.microsoft.com/office/powerpoint/2010/main" val="260841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95D3F9-7D39-41A8-8F24-FB84CBE770A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F03E534-397A-4493-9ED4-D30CBFEE15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24064CD-C6C3-4AA5-B9F2-5ADEDDB717D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06E7384-B87F-4135-9D4D-ADEA35F5F2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3EBA0FB-961C-4333-A5FB-B8CDC3E104A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47521AD-5458-435D-A0F7-0BF92CC302DF}"/>
              </a:ext>
            </a:extLst>
          </p:cNvPr>
          <p:cNvSpPr>
            <a:spLocks noGrp="1"/>
          </p:cNvSpPr>
          <p:nvPr>
            <p:ph type="dt" sz="half" idx="10"/>
          </p:nvPr>
        </p:nvSpPr>
        <p:spPr/>
        <p:txBody>
          <a:bodyPr/>
          <a:lstStyle/>
          <a:p>
            <a:fld id="{E5F6C08D-EFA1-45CA-858A-2729C404994F}" type="datetimeFigureOut">
              <a:rPr kumimoji="1" lang="ja-JP" altLang="en-US" smtClean="0"/>
              <a:t>2021/7/1</a:t>
            </a:fld>
            <a:endParaRPr kumimoji="1" lang="ja-JP" altLang="en-US"/>
          </a:p>
        </p:txBody>
      </p:sp>
      <p:sp>
        <p:nvSpPr>
          <p:cNvPr id="8" name="フッター プレースホルダー 7">
            <a:extLst>
              <a:ext uri="{FF2B5EF4-FFF2-40B4-BE49-F238E27FC236}">
                <a16:creationId xmlns:a16="http://schemas.microsoft.com/office/drawing/2014/main" id="{F88DAD6F-68C6-4C1C-8F74-9EE591B2B53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A9814E6-616C-4E27-859A-7FCD412F8C99}"/>
              </a:ext>
            </a:extLst>
          </p:cNvPr>
          <p:cNvSpPr>
            <a:spLocks noGrp="1"/>
          </p:cNvSpPr>
          <p:nvPr>
            <p:ph type="sldNum" sz="quarter" idx="12"/>
          </p:nvPr>
        </p:nvSpPr>
        <p:spPr/>
        <p:txBody>
          <a:bodyPr/>
          <a:lstStyle/>
          <a:p>
            <a:fld id="{DFCB252E-FB60-48A9-B0A1-A0E445BE1259}" type="slidenum">
              <a:rPr kumimoji="1" lang="ja-JP" altLang="en-US" smtClean="0"/>
              <a:t>‹#›</a:t>
            </a:fld>
            <a:endParaRPr kumimoji="1" lang="ja-JP" altLang="en-US"/>
          </a:p>
        </p:txBody>
      </p:sp>
    </p:spTree>
    <p:extLst>
      <p:ext uri="{BB962C8B-B14F-4D97-AF65-F5344CB8AC3E}">
        <p14:creationId xmlns:p14="http://schemas.microsoft.com/office/powerpoint/2010/main" val="382387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5D7337-1743-49E0-9BEC-340779394DA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05DCF36-77D6-48C6-B987-8A8011CE7C59}"/>
              </a:ext>
            </a:extLst>
          </p:cNvPr>
          <p:cNvSpPr>
            <a:spLocks noGrp="1"/>
          </p:cNvSpPr>
          <p:nvPr>
            <p:ph type="dt" sz="half" idx="10"/>
          </p:nvPr>
        </p:nvSpPr>
        <p:spPr/>
        <p:txBody>
          <a:bodyPr/>
          <a:lstStyle/>
          <a:p>
            <a:fld id="{E5F6C08D-EFA1-45CA-858A-2729C404994F}" type="datetimeFigureOut">
              <a:rPr kumimoji="1" lang="ja-JP" altLang="en-US" smtClean="0"/>
              <a:t>2021/7/1</a:t>
            </a:fld>
            <a:endParaRPr kumimoji="1" lang="ja-JP" altLang="en-US"/>
          </a:p>
        </p:txBody>
      </p:sp>
      <p:sp>
        <p:nvSpPr>
          <p:cNvPr id="4" name="フッター プレースホルダー 3">
            <a:extLst>
              <a:ext uri="{FF2B5EF4-FFF2-40B4-BE49-F238E27FC236}">
                <a16:creationId xmlns:a16="http://schemas.microsoft.com/office/drawing/2014/main" id="{80C1804D-3689-42B6-ABB1-DEE13AEA0AF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0CBAD85-4D46-4D4F-9F49-7D8F84954077}"/>
              </a:ext>
            </a:extLst>
          </p:cNvPr>
          <p:cNvSpPr>
            <a:spLocks noGrp="1"/>
          </p:cNvSpPr>
          <p:nvPr>
            <p:ph type="sldNum" sz="quarter" idx="12"/>
          </p:nvPr>
        </p:nvSpPr>
        <p:spPr/>
        <p:txBody>
          <a:bodyPr/>
          <a:lstStyle/>
          <a:p>
            <a:fld id="{DFCB252E-FB60-48A9-B0A1-A0E445BE1259}" type="slidenum">
              <a:rPr kumimoji="1" lang="ja-JP" altLang="en-US" smtClean="0"/>
              <a:t>‹#›</a:t>
            </a:fld>
            <a:endParaRPr kumimoji="1" lang="ja-JP" altLang="en-US"/>
          </a:p>
        </p:txBody>
      </p:sp>
    </p:spTree>
    <p:extLst>
      <p:ext uri="{BB962C8B-B14F-4D97-AF65-F5344CB8AC3E}">
        <p14:creationId xmlns:p14="http://schemas.microsoft.com/office/powerpoint/2010/main" val="9657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0581BAF-4BE2-467C-B7E5-9C238A264C4B}"/>
              </a:ext>
            </a:extLst>
          </p:cNvPr>
          <p:cNvSpPr>
            <a:spLocks noGrp="1"/>
          </p:cNvSpPr>
          <p:nvPr>
            <p:ph type="dt" sz="half" idx="10"/>
          </p:nvPr>
        </p:nvSpPr>
        <p:spPr/>
        <p:txBody>
          <a:bodyPr/>
          <a:lstStyle/>
          <a:p>
            <a:fld id="{E5F6C08D-EFA1-45CA-858A-2729C404994F}" type="datetimeFigureOut">
              <a:rPr kumimoji="1" lang="ja-JP" altLang="en-US" smtClean="0"/>
              <a:t>2021/7/1</a:t>
            </a:fld>
            <a:endParaRPr kumimoji="1" lang="ja-JP" altLang="en-US"/>
          </a:p>
        </p:txBody>
      </p:sp>
      <p:sp>
        <p:nvSpPr>
          <p:cNvPr id="3" name="フッター プレースホルダー 2">
            <a:extLst>
              <a:ext uri="{FF2B5EF4-FFF2-40B4-BE49-F238E27FC236}">
                <a16:creationId xmlns:a16="http://schemas.microsoft.com/office/drawing/2014/main" id="{D7884026-C9B1-4579-96B7-C821ED1E4D4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8B29A16-225E-4DDF-B2F9-C489BDD71389}"/>
              </a:ext>
            </a:extLst>
          </p:cNvPr>
          <p:cNvSpPr>
            <a:spLocks noGrp="1"/>
          </p:cNvSpPr>
          <p:nvPr>
            <p:ph type="sldNum" sz="quarter" idx="12"/>
          </p:nvPr>
        </p:nvSpPr>
        <p:spPr/>
        <p:txBody>
          <a:bodyPr/>
          <a:lstStyle/>
          <a:p>
            <a:fld id="{DFCB252E-FB60-48A9-B0A1-A0E445BE1259}" type="slidenum">
              <a:rPr kumimoji="1" lang="ja-JP" altLang="en-US" smtClean="0"/>
              <a:t>‹#›</a:t>
            </a:fld>
            <a:endParaRPr kumimoji="1" lang="ja-JP" altLang="en-US"/>
          </a:p>
        </p:txBody>
      </p:sp>
    </p:spTree>
    <p:extLst>
      <p:ext uri="{BB962C8B-B14F-4D97-AF65-F5344CB8AC3E}">
        <p14:creationId xmlns:p14="http://schemas.microsoft.com/office/powerpoint/2010/main" val="1570929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BFC9B4-0ACD-4768-8AF3-BA90CA5B898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808BFA8-EF82-46DF-995E-BCB3B1D26F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3F09093-8A57-4720-92B9-FE0D072F2E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0761D09-F577-4246-BF70-4F2FE118E93B}"/>
              </a:ext>
            </a:extLst>
          </p:cNvPr>
          <p:cNvSpPr>
            <a:spLocks noGrp="1"/>
          </p:cNvSpPr>
          <p:nvPr>
            <p:ph type="dt" sz="half" idx="10"/>
          </p:nvPr>
        </p:nvSpPr>
        <p:spPr/>
        <p:txBody>
          <a:bodyPr/>
          <a:lstStyle/>
          <a:p>
            <a:fld id="{E5F6C08D-EFA1-45CA-858A-2729C404994F}" type="datetimeFigureOut">
              <a:rPr kumimoji="1" lang="ja-JP" altLang="en-US" smtClean="0"/>
              <a:t>2021/7/1</a:t>
            </a:fld>
            <a:endParaRPr kumimoji="1" lang="ja-JP" altLang="en-US"/>
          </a:p>
        </p:txBody>
      </p:sp>
      <p:sp>
        <p:nvSpPr>
          <p:cNvPr id="6" name="フッター プレースホルダー 5">
            <a:extLst>
              <a:ext uri="{FF2B5EF4-FFF2-40B4-BE49-F238E27FC236}">
                <a16:creationId xmlns:a16="http://schemas.microsoft.com/office/drawing/2014/main" id="{9FAFFDFC-AFC2-4C3B-B765-7811CAA3F07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A4E8E8C-7BC2-4DA6-A5C0-C415E6E281D6}"/>
              </a:ext>
            </a:extLst>
          </p:cNvPr>
          <p:cNvSpPr>
            <a:spLocks noGrp="1"/>
          </p:cNvSpPr>
          <p:nvPr>
            <p:ph type="sldNum" sz="quarter" idx="12"/>
          </p:nvPr>
        </p:nvSpPr>
        <p:spPr/>
        <p:txBody>
          <a:bodyPr/>
          <a:lstStyle/>
          <a:p>
            <a:fld id="{DFCB252E-FB60-48A9-B0A1-A0E445BE1259}" type="slidenum">
              <a:rPr kumimoji="1" lang="ja-JP" altLang="en-US" smtClean="0"/>
              <a:t>‹#›</a:t>
            </a:fld>
            <a:endParaRPr kumimoji="1" lang="ja-JP" altLang="en-US"/>
          </a:p>
        </p:txBody>
      </p:sp>
    </p:spTree>
    <p:extLst>
      <p:ext uri="{BB962C8B-B14F-4D97-AF65-F5344CB8AC3E}">
        <p14:creationId xmlns:p14="http://schemas.microsoft.com/office/powerpoint/2010/main" val="3473761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BC707A-3611-471A-9A86-DBD410E2298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B2687F7-0358-472A-83EB-23C20AD57F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46075E9-37C3-4A50-AFA3-099E890171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CCF5A22-58E5-4460-9454-4411F8279989}"/>
              </a:ext>
            </a:extLst>
          </p:cNvPr>
          <p:cNvSpPr>
            <a:spLocks noGrp="1"/>
          </p:cNvSpPr>
          <p:nvPr>
            <p:ph type="dt" sz="half" idx="10"/>
          </p:nvPr>
        </p:nvSpPr>
        <p:spPr/>
        <p:txBody>
          <a:bodyPr/>
          <a:lstStyle/>
          <a:p>
            <a:fld id="{E5F6C08D-EFA1-45CA-858A-2729C404994F}" type="datetimeFigureOut">
              <a:rPr kumimoji="1" lang="ja-JP" altLang="en-US" smtClean="0"/>
              <a:t>2021/7/1</a:t>
            </a:fld>
            <a:endParaRPr kumimoji="1" lang="ja-JP" altLang="en-US"/>
          </a:p>
        </p:txBody>
      </p:sp>
      <p:sp>
        <p:nvSpPr>
          <p:cNvPr id="6" name="フッター プレースホルダー 5">
            <a:extLst>
              <a:ext uri="{FF2B5EF4-FFF2-40B4-BE49-F238E27FC236}">
                <a16:creationId xmlns:a16="http://schemas.microsoft.com/office/drawing/2014/main" id="{1F3B938E-E233-4740-9718-D38190818CA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DB64D23-9283-4F8B-9183-D5EEBA927D6C}"/>
              </a:ext>
            </a:extLst>
          </p:cNvPr>
          <p:cNvSpPr>
            <a:spLocks noGrp="1"/>
          </p:cNvSpPr>
          <p:nvPr>
            <p:ph type="sldNum" sz="quarter" idx="12"/>
          </p:nvPr>
        </p:nvSpPr>
        <p:spPr/>
        <p:txBody>
          <a:bodyPr/>
          <a:lstStyle/>
          <a:p>
            <a:fld id="{DFCB252E-FB60-48A9-B0A1-A0E445BE1259}" type="slidenum">
              <a:rPr kumimoji="1" lang="ja-JP" altLang="en-US" smtClean="0"/>
              <a:t>‹#›</a:t>
            </a:fld>
            <a:endParaRPr kumimoji="1" lang="ja-JP" altLang="en-US"/>
          </a:p>
        </p:txBody>
      </p:sp>
    </p:spTree>
    <p:extLst>
      <p:ext uri="{BB962C8B-B14F-4D97-AF65-F5344CB8AC3E}">
        <p14:creationId xmlns:p14="http://schemas.microsoft.com/office/powerpoint/2010/main" val="334759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BE200E8-D419-4BDF-A7AF-0E0EF88594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FBE78F9-48D2-46DA-B7F1-CE6F09F8E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99DDFB7-51A1-4766-8305-00972E7FBF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6C08D-EFA1-45CA-858A-2729C404994F}" type="datetimeFigureOut">
              <a:rPr kumimoji="1" lang="ja-JP" altLang="en-US" smtClean="0"/>
              <a:t>2021/7/1</a:t>
            </a:fld>
            <a:endParaRPr kumimoji="1" lang="ja-JP" altLang="en-US"/>
          </a:p>
        </p:txBody>
      </p:sp>
      <p:sp>
        <p:nvSpPr>
          <p:cNvPr id="5" name="フッター プレースホルダー 4">
            <a:extLst>
              <a:ext uri="{FF2B5EF4-FFF2-40B4-BE49-F238E27FC236}">
                <a16:creationId xmlns:a16="http://schemas.microsoft.com/office/drawing/2014/main" id="{23F08220-8D79-470F-AF26-198C2273D3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B11F22C-DFCB-4DC7-BCA8-DA7B590E80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B252E-FB60-48A9-B0A1-A0E445BE1259}" type="slidenum">
              <a:rPr kumimoji="1" lang="ja-JP" altLang="en-US" smtClean="0"/>
              <a:t>‹#›</a:t>
            </a:fld>
            <a:endParaRPr kumimoji="1" lang="ja-JP" altLang="en-US"/>
          </a:p>
        </p:txBody>
      </p:sp>
    </p:spTree>
    <p:extLst>
      <p:ext uri="{BB962C8B-B14F-4D97-AF65-F5344CB8AC3E}">
        <p14:creationId xmlns:p14="http://schemas.microsoft.com/office/powerpoint/2010/main" val="1518414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F26F63A-F1BD-47F4-B283-1DD1655E0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60" y="474345"/>
            <a:ext cx="3810000" cy="581025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FF237B32-77F7-4A02-A6A3-5E6C7D0376A9}"/>
              </a:ext>
            </a:extLst>
          </p:cNvPr>
          <p:cNvSpPr txBox="1"/>
          <p:nvPr/>
        </p:nvSpPr>
        <p:spPr>
          <a:xfrm>
            <a:off x="5705856" y="474345"/>
            <a:ext cx="6096000" cy="5909310"/>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FOLK</a:t>
            </a:r>
          </a:p>
          <a:p>
            <a:r>
              <a:rPr lang="en-US" altLang="ja-JP" sz="1400" b="1" dirty="0">
                <a:solidFill>
                  <a:srgbClr val="FF0000"/>
                </a:solidFill>
                <a:latin typeface="メイリオ" panose="020B0604030504040204" pitchFamily="50" charset="-128"/>
                <a:ea typeface="メイリオ" panose="020B0604030504040204" pitchFamily="50" charset="-128"/>
              </a:rPr>
              <a:t>OS10021</a:t>
            </a:r>
          </a:p>
          <a:p>
            <a:r>
              <a:rPr lang="en-US" altLang="ja-JP" sz="1400" b="1" dirty="0">
                <a:latin typeface="メイリオ" panose="020B0604030504040204" pitchFamily="50" charset="-128"/>
                <a:ea typeface="メイリオ" panose="020B0604030504040204" pitchFamily="50" charset="-128"/>
              </a:rPr>
              <a:t>COLOR Natural</a:t>
            </a:r>
          </a:p>
          <a:p>
            <a:r>
              <a:rPr lang="en-US" altLang="ja-JP" sz="1400" b="1" dirty="0">
                <a:latin typeface="メイリオ" panose="020B0604030504040204" pitchFamily="50" charset="-128"/>
                <a:ea typeface="メイリオ" panose="020B0604030504040204" pitchFamily="50" charset="-128"/>
              </a:rPr>
              <a:t>SKU OS10021-U</a:t>
            </a:r>
          </a:p>
          <a:p>
            <a:r>
              <a:rPr lang="en-US" altLang="ja-JP" sz="1400" b="1" dirty="0">
                <a:solidFill>
                  <a:srgbClr val="FF0000"/>
                </a:solidFill>
                <a:latin typeface="メイリオ" panose="020B0604030504040204" pitchFamily="50" charset="-128"/>
                <a:ea typeface="メイリオ" panose="020B0604030504040204" pitchFamily="50" charset="-128"/>
              </a:rPr>
              <a:t>Great Overtones</a:t>
            </a:r>
          </a:p>
          <a:p>
            <a:endParaRPr lang="en-US" altLang="ja-JP" sz="1400" b="1" dirty="0">
              <a:latin typeface="メイリオ" panose="020B0604030504040204" pitchFamily="50" charset="-128"/>
              <a:ea typeface="メイリオ" panose="020B0604030504040204" pitchFamily="50" charset="-128"/>
            </a:endParaRPr>
          </a:p>
          <a:p>
            <a:r>
              <a:rPr lang="en-US" altLang="ja-JP" sz="1400" b="1" dirty="0">
                <a:solidFill>
                  <a:srgbClr val="FF0000"/>
                </a:solidFill>
                <a:latin typeface="メイリオ" panose="020B0604030504040204" pitchFamily="50" charset="-128"/>
                <a:ea typeface="メイリオ" panose="020B0604030504040204" pitchFamily="50" charset="-128"/>
              </a:rPr>
              <a:t>The Centurion OS100 has  the purest overtones of any Autoharp that we offer. It features a solid spruce top, mahogany back, and a laminated rock maple pin block to ensure it is always in tune.</a:t>
            </a:r>
          </a:p>
          <a:p>
            <a:endParaRPr lang="en-US" altLang="ja-JP"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SPECIFICATIONS</a:t>
            </a:r>
          </a:p>
          <a:p>
            <a:r>
              <a:rPr lang="en-US" altLang="ja-JP" sz="1400" b="1" dirty="0">
                <a:latin typeface="メイリオ" panose="020B0604030504040204" pitchFamily="50" charset="-128"/>
                <a:ea typeface="メイリオ" panose="020B0604030504040204" pitchFamily="50" charset="-128"/>
              </a:rPr>
              <a:t>BODY &amp; CONSTRUCTION</a:t>
            </a:r>
          </a:p>
          <a:p>
            <a:r>
              <a:rPr lang="en-US" altLang="ja-JP" sz="1400" b="1" dirty="0">
                <a:latin typeface="メイリオ" panose="020B0604030504040204" pitchFamily="50" charset="-128"/>
                <a:ea typeface="メイリオ" panose="020B0604030504040204" pitchFamily="50" charset="-128"/>
              </a:rPr>
              <a:t>Top Wood</a:t>
            </a:r>
          </a:p>
          <a:p>
            <a:r>
              <a:rPr lang="en-US" altLang="ja-JP" sz="1400" b="1" dirty="0">
                <a:latin typeface="メイリオ" panose="020B0604030504040204" pitchFamily="50" charset="-128"/>
                <a:ea typeface="メイリオ" panose="020B0604030504040204" pitchFamily="50" charset="-128"/>
              </a:rPr>
              <a:t>Solid Spruce</a:t>
            </a:r>
          </a:p>
          <a:p>
            <a:r>
              <a:rPr lang="en-US" altLang="ja-JP" sz="1400" b="1" dirty="0">
                <a:latin typeface="メイリオ" panose="020B0604030504040204" pitchFamily="50" charset="-128"/>
                <a:ea typeface="メイリオ" panose="020B0604030504040204" pitchFamily="50" charset="-128"/>
              </a:rPr>
              <a:t>Back Wood</a:t>
            </a:r>
          </a:p>
          <a:p>
            <a:r>
              <a:rPr lang="en-US" altLang="ja-JP" sz="1400" b="1" dirty="0">
                <a:latin typeface="メイリオ" panose="020B0604030504040204" pitchFamily="50" charset="-128"/>
                <a:ea typeface="メイリオ" panose="020B0604030504040204" pitchFamily="50" charset="-128"/>
              </a:rPr>
              <a:t>Mahogany</a:t>
            </a:r>
          </a:p>
          <a:p>
            <a:r>
              <a:rPr lang="en-US" altLang="ja-JP" sz="1400" b="1" dirty="0">
                <a:latin typeface="メイリオ" panose="020B0604030504040204" pitchFamily="50" charset="-128"/>
                <a:ea typeface="メイリオ" panose="020B0604030504040204" pitchFamily="50" charset="-128"/>
              </a:rPr>
              <a:t>Type</a:t>
            </a:r>
          </a:p>
          <a:p>
            <a:r>
              <a:rPr lang="en-US" altLang="ja-JP" sz="1400" b="1" dirty="0">
                <a:latin typeface="メイリオ" panose="020B0604030504040204" pitchFamily="50" charset="-128"/>
                <a:ea typeface="メイリオ" panose="020B0604030504040204" pitchFamily="50" charset="-128"/>
              </a:rPr>
              <a:t>Autoharps</a:t>
            </a:r>
          </a:p>
          <a:p>
            <a:r>
              <a:rPr lang="en-US" altLang="ja-JP" sz="1400" b="1" dirty="0">
                <a:latin typeface="メイリオ" panose="020B0604030504040204" pitchFamily="50" charset="-128"/>
                <a:ea typeface="メイリオ" panose="020B0604030504040204" pitchFamily="50" charset="-128"/>
              </a:rPr>
              <a:t>OTHER</a:t>
            </a:r>
          </a:p>
          <a:p>
            <a:r>
              <a:rPr lang="en-US" altLang="ja-JP" sz="1400" b="1" dirty="0">
                <a:latin typeface="メイリオ" panose="020B0604030504040204" pitchFamily="50" charset="-128"/>
                <a:ea typeface="メイリオ" panose="020B0604030504040204" pitchFamily="50" charset="-128"/>
              </a:rPr>
              <a:t>Color</a:t>
            </a:r>
          </a:p>
          <a:p>
            <a:r>
              <a:rPr lang="en-US" altLang="ja-JP" sz="1400" b="1" dirty="0">
                <a:latin typeface="メイリオ" panose="020B0604030504040204" pitchFamily="50" charset="-128"/>
                <a:ea typeface="メイリオ" panose="020B0604030504040204" pitchFamily="50" charset="-128"/>
              </a:rPr>
              <a:t>Natural</a:t>
            </a:r>
          </a:p>
          <a:p>
            <a:r>
              <a:rPr lang="en-US" altLang="ja-JP" sz="1400" b="1" dirty="0">
                <a:latin typeface="メイリオ" panose="020B0604030504040204" pitchFamily="50" charset="-128"/>
                <a:ea typeface="メイリオ" panose="020B0604030504040204" pitchFamily="50" charset="-128"/>
              </a:rPr>
              <a:t>Finish</a:t>
            </a:r>
          </a:p>
          <a:p>
            <a:r>
              <a:rPr lang="en-US" altLang="ja-JP" sz="1400" b="1" dirty="0">
                <a:latin typeface="メイリオ" panose="020B0604030504040204" pitchFamily="50" charset="-128"/>
                <a:ea typeface="メイリオ" panose="020B0604030504040204" pitchFamily="50" charset="-128"/>
              </a:rPr>
              <a:t>Gloss</a:t>
            </a:r>
          </a:p>
          <a:p>
            <a:r>
              <a:rPr lang="en-US" altLang="ja-JP" sz="1400" b="1" dirty="0">
                <a:latin typeface="メイリオ" panose="020B0604030504040204" pitchFamily="50" charset="-128"/>
                <a:ea typeface="メイリオ" panose="020B0604030504040204" pitchFamily="50" charset="-128"/>
              </a:rPr>
              <a:t>Additional Info</a:t>
            </a:r>
          </a:p>
          <a:p>
            <a:r>
              <a:rPr lang="en-US" altLang="ja-JP" sz="1400" b="1" dirty="0">
                <a:latin typeface="メイリオ" panose="020B0604030504040204" pitchFamily="50" charset="-128"/>
                <a:ea typeface="メイリオ" panose="020B0604030504040204" pitchFamily="50" charset="-128"/>
              </a:rPr>
              <a:t>21 Chords / Laminated Rock Maple Pin Block</a:t>
            </a:r>
          </a:p>
        </p:txBody>
      </p:sp>
    </p:spTree>
    <p:extLst>
      <p:ext uri="{BB962C8B-B14F-4D97-AF65-F5344CB8AC3E}">
        <p14:creationId xmlns:p14="http://schemas.microsoft.com/office/powerpoint/2010/main" val="774302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loseup of metallic blue Oscar Schmidt Autoharp">
            <a:extLst>
              <a:ext uri="{FF2B5EF4-FFF2-40B4-BE49-F238E27FC236}">
                <a16:creationId xmlns:a16="http://schemas.microsoft.com/office/drawing/2014/main" id="{F010AB66-53AB-40AB-ADE9-ED1202631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320" y="647700"/>
            <a:ext cx="3553968" cy="555307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FF237B32-77F7-4A02-A6A3-5E6C7D0376A9}"/>
              </a:ext>
            </a:extLst>
          </p:cNvPr>
          <p:cNvSpPr txBox="1"/>
          <p:nvPr/>
        </p:nvSpPr>
        <p:spPr>
          <a:xfrm>
            <a:off x="5705856" y="444527"/>
            <a:ext cx="6096000" cy="5878532"/>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FOLK</a:t>
            </a:r>
          </a:p>
          <a:p>
            <a:r>
              <a:rPr lang="en-US" altLang="ja-JP" sz="1400" b="1" dirty="0">
                <a:solidFill>
                  <a:srgbClr val="FF0000"/>
                </a:solidFill>
                <a:latin typeface="メイリオ" panose="020B0604030504040204" pitchFamily="50" charset="-128"/>
                <a:ea typeface="メイリオ" panose="020B0604030504040204" pitchFamily="50" charset="-128"/>
              </a:rPr>
              <a:t>OS73C</a:t>
            </a:r>
          </a:p>
          <a:p>
            <a:r>
              <a:rPr lang="en-US" altLang="ja-JP" sz="1400" b="1" dirty="0">
                <a:latin typeface="メイリオ" panose="020B0604030504040204" pitchFamily="50" charset="-128"/>
                <a:ea typeface="メイリオ" panose="020B0604030504040204" pitchFamily="50" charset="-128"/>
              </a:rPr>
              <a:t>COLOR Black</a:t>
            </a:r>
          </a:p>
          <a:p>
            <a:r>
              <a:rPr lang="en-US" altLang="ja-JP" sz="1400" b="1" dirty="0">
                <a:latin typeface="メイリオ" panose="020B0604030504040204" pitchFamily="50" charset="-128"/>
                <a:ea typeface="メイリオ" panose="020B0604030504040204" pitchFamily="50" charset="-128"/>
              </a:rPr>
              <a:t>SKU OS73C-U</a:t>
            </a:r>
          </a:p>
          <a:p>
            <a:r>
              <a:rPr lang="en-US" altLang="ja-JP" sz="1400" b="1" dirty="0">
                <a:solidFill>
                  <a:srgbClr val="FF0000"/>
                </a:solidFill>
                <a:latin typeface="メイリオ" panose="020B0604030504040204" pitchFamily="50" charset="-128"/>
                <a:ea typeface="メイリオ" panose="020B0604030504040204" pitchFamily="50" charset="-128"/>
              </a:rPr>
              <a:t>Faithful Recreations</a:t>
            </a:r>
          </a:p>
          <a:p>
            <a:r>
              <a:rPr lang="en-US" altLang="ja-JP" sz="1400" b="1" dirty="0">
                <a:solidFill>
                  <a:srgbClr val="FF0000"/>
                </a:solidFill>
                <a:latin typeface="メイリオ" panose="020B0604030504040204" pitchFamily="50" charset="-128"/>
                <a:ea typeface="メイリオ" panose="020B0604030504040204" pitchFamily="50" charset="-128"/>
              </a:rPr>
              <a:t>Our 1930s reissue models have been lovingly recreated based on the famous original design.</a:t>
            </a:r>
          </a:p>
          <a:p>
            <a:endParaRPr lang="en-US" altLang="ja-JP" sz="1400" b="1" dirty="0">
              <a:solidFill>
                <a:srgbClr val="FF0000"/>
              </a:solidFill>
              <a:latin typeface="メイリオ" panose="020B0604030504040204" pitchFamily="50" charset="-128"/>
              <a:ea typeface="メイリオ" panose="020B0604030504040204" pitchFamily="50" charset="-128"/>
            </a:endParaRPr>
          </a:p>
          <a:p>
            <a:r>
              <a:rPr lang="en-US" altLang="ja-JP" sz="1400" b="1" dirty="0">
                <a:solidFill>
                  <a:srgbClr val="FF0000"/>
                </a:solidFill>
                <a:latin typeface="メイリオ" panose="020B0604030504040204" pitchFamily="50" charset="-128"/>
                <a:ea typeface="メイリオ" panose="020B0604030504040204" pitchFamily="50" charset="-128"/>
              </a:rPr>
              <a:t>The OS73C features 21 chords, a solid spruce top, a mahogany back, and a classy black satin finish. This model has the classic look of the original Oscar Schmidt Autoharp with all the quality improvements of a completely new instrument.</a:t>
            </a:r>
          </a:p>
          <a:p>
            <a:endParaRPr lang="en-US" altLang="ja-JP" sz="1400" b="1" dirty="0">
              <a:latin typeface="メイリオ" panose="020B0604030504040204" pitchFamily="50" charset="-128"/>
              <a:ea typeface="メイリオ" panose="020B0604030504040204" pitchFamily="50" charset="-128"/>
            </a:endParaRPr>
          </a:p>
          <a:p>
            <a:r>
              <a:rPr lang="en-US" altLang="ja-JP" sz="1200" b="1" dirty="0">
                <a:latin typeface="メイリオ" panose="020B0604030504040204" pitchFamily="50" charset="-128"/>
                <a:ea typeface="メイリオ" panose="020B0604030504040204" pitchFamily="50" charset="-128"/>
              </a:rPr>
              <a:t>SPECIFICATIONS</a:t>
            </a:r>
          </a:p>
          <a:p>
            <a:r>
              <a:rPr lang="en-US" altLang="ja-JP" sz="1200" b="1" dirty="0">
                <a:latin typeface="メイリオ" panose="020B0604030504040204" pitchFamily="50" charset="-128"/>
                <a:ea typeface="メイリオ" panose="020B0604030504040204" pitchFamily="50" charset="-128"/>
              </a:rPr>
              <a:t>BODY &amp; CONSTRUCTION</a:t>
            </a:r>
          </a:p>
          <a:p>
            <a:r>
              <a:rPr lang="en-US" altLang="ja-JP" sz="1200" b="1" dirty="0">
                <a:latin typeface="メイリオ" panose="020B0604030504040204" pitchFamily="50" charset="-128"/>
                <a:ea typeface="メイリオ" panose="020B0604030504040204" pitchFamily="50" charset="-128"/>
              </a:rPr>
              <a:t>Top Wood</a:t>
            </a:r>
          </a:p>
          <a:p>
            <a:r>
              <a:rPr lang="en-US" altLang="ja-JP" sz="1200" b="1" dirty="0">
                <a:latin typeface="メイリオ" panose="020B0604030504040204" pitchFamily="50" charset="-128"/>
                <a:ea typeface="メイリオ" panose="020B0604030504040204" pitchFamily="50" charset="-128"/>
              </a:rPr>
              <a:t>Spruce</a:t>
            </a:r>
          </a:p>
          <a:p>
            <a:r>
              <a:rPr lang="en-US" altLang="ja-JP" sz="1200" b="1" dirty="0">
                <a:latin typeface="メイリオ" panose="020B0604030504040204" pitchFamily="50" charset="-128"/>
                <a:ea typeface="メイリオ" panose="020B0604030504040204" pitchFamily="50" charset="-128"/>
              </a:rPr>
              <a:t>Back Wood</a:t>
            </a:r>
          </a:p>
          <a:p>
            <a:r>
              <a:rPr lang="en-US" altLang="ja-JP" sz="1200" b="1" dirty="0">
                <a:latin typeface="メイリオ" panose="020B0604030504040204" pitchFamily="50" charset="-128"/>
                <a:ea typeface="メイリオ" panose="020B0604030504040204" pitchFamily="50" charset="-128"/>
              </a:rPr>
              <a:t>Mahogany</a:t>
            </a:r>
          </a:p>
          <a:p>
            <a:r>
              <a:rPr lang="en-US" altLang="ja-JP" sz="1200" b="1" dirty="0">
                <a:latin typeface="メイリオ" panose="020B0604030504040204" pitchFamily="50" charset="-128"/>
                <a:ea typeface="メイリオ" panose="020B0604030504040204" pitchFamily="50" charset="-128"/>
              </a:rPr>
              <a:t>Type</a:t>
            </a:r>
          </a:p>
          <a:p>
            <a:r>
              <a:rPr lang="en-US" altLang="ja-JP" sz="1200" b="1" dirty="0">
                <a:latin typeface="メイリオ" panose="020B0604030504040204" pitchFamily="50" charset="-128"/>
                <a:ea typeface="メイリオ" panose="020B0604030504040204" pitchFamily="50" charset="-128"/>
              </a:rPr>
              <a:t>Autoharps</a:t>
            </a:r>
          </a:p>
          <a:p>
            <a:r>
              <a:rPr lang="en-US" altLang="ja-JP" sz="1200" b="1" dirty="0">
                <a:latin typeface="メイリオ" panose="020B0604030504040204" pitchFamily="50" charset="-128"/>
                <a:ea typeface="メイリオ" panose="020B0604030504040204" pitchFamily="50" charset="-128"/>
              </a:rPr>
              <a:t>OTHER</a:t>
            </a:r>
          </a:p>
          <a:p>
            <a:r>
              <a:rPr lang="en-US" altLang="ja-JP" sz="1200" b="1" dirty="0">
                <a:latin typeface="メイリオ" panose="020B0604030504040204" pitchFamily="50" charset="-128"/>
                <a:ea typeface="メイリオ" panose="020B0604030504040204" pitchFamily="50" charset="-128"/>
              </a:rPr>
              <a:t>Color</a:t>
            </a:r>
          </a:p>
          <a:p>
            <a:r>
              <a:rPr lang="en-US" altLang="ja-JP" sz="1200" b="1" dirty="0">
                <a:latin typeface="メイリオ" panose="020B0604030504040204" pitchFamily="50" charset="-128"/>
                <a:ea typeface="メイリオ" panose="020B0604030504040204" pitchFamily="50" charset="-128"/>
              </a:rPr>
              <a:t>Black</a:t>
            </a:r>
          </a:p>
          <a:p>
            <a:r>
              <a:rPr lang="en-US" altLang="ja-JP" sz="1200" b="1" dirty="0">
                <a:latin typeface="メイリオ" panose="020B0604030504040204" pitchFamily="50" charset="-128"/>
                <a:ea typeface="メイリオ" panose="020B0604030504040204" pitchFamily="50" charset="-128"/>
              </a:rPr>
              <a:t>Finish</a:t>
            </a:r>
          </a:p>
          <a:p>
            <a:r>
              <a:rPr lang="en-US" altLang="ja-JP" sz="1200" b="1" dirty="0">
                <a:latin typeface="メイリオ" panose="020B0604030504040204" pitchFamily="50" charset="-128"/>
                <a:ea typeface="メイリオ" panose="020B0604030504040204" pitchFamily="50" charset="-128"/>
              </a:rPr>
              <a:t>Satin</a:t>
            </a:r>
          </a:p>
          <a:p>
            <a:r>
              <a:rPr lang="en-US" altLang="ja-JP" sz="1200" b="1" dirty="0">
                <a:latin typeface="メイリオ" panose="020B0604030504040204" pitchFamily="50" charset="-128"/>
                <a:ea typeface="メイリオ" panose="020B0604030504040204" pitchFamily="50" charset="-128"/>
              </a:rPr>
              <a:t>Additional Info</a:t>
            </a:r>
          </a:p>
          <a:p>
            <a:r>
              <a:rPr lang="en-US" altLang="ja-JP" sz="1200" b="1" dirty="0">
                <a:latin typeface="メイリオ" panose="020B0604030504040204" pitchFamily="50" charset="-128"/>
                <a:ea typeface="メイリオ" panose="020B0604030504040204" pitchFamily="50" charset="-128"/>
              </a:rPr>
              <a:t>21 Chords</a:t>
            </a:r>
          </a:p>
        </p:txBody>
      </p:sp>
    </p:spTree>
    <p:extLst>
      <p:ext uri="{BB962C8B-B14F-4D97-AF65-F5344CB8AC3E}">
        <p14:creationId xmlns:p14="http://schemas.microsoft.com/office/powerpoint/2010/main" val="2349256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F237B32-77F7-4A02-A6A3-5E6C7D0376A9}"/>
              </a:ext>
            </a:extLst>
          </p:cNvPr>
          <p:cNvSpPr txBox="1"/>
          <p:nvPr/>
        </p:nvSpPr>
        <p:spPr>
          <a:xfrm>
            <a:off x="5705856" y="474345"/>
            <a:ext cx="6096000" cy="6001643"/>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FOLK</a:t>
            </a:r>
          </a:p>
          <a:p>
            <a:r>
              <a:rPr lang="en-US" altLang="ja-JP" sz="1400" b="1" dirty="0">
                <a:solidFill>
                  <a:srgbClr val="FF0000"/>
                </a:solidFill>
                <a:latin typeface="メイリオ" panose="020B0604030504040204" pitchFamily="50" charset="-128"/>
                <a:ea typeface="メイリオ" panose="020B0604030504040204" pitchFamily="50" charset="-128"/>
              </a:rPr>
              <a:t>OS73CE</a:t>
            </a:r>
          </a:p>
          <a:p>
            <a:r>
              <a:rPr lang="en-US" altLang="ja-JP" sz="1400" b="1" dirty="0">
                <a:latin typeface="メイリオ" panose="020B0604030504040204" pitchFamily="50" charset="-128"/>
                <a:ea typeface="メイリオ" panose="020B0604030504040204" pitchFamily="50" charset="-128"/>
              </a:rPr>
              <a:t>COLOR Black</a:t>
            </a:r>
          </a:p>
          <a:p>
            <a:r>
              <a:rPr lang="en-US" altLang="ja-JP" sz="1400" b="1" dirty="0">
                <a:latin typeface="メイリオ" panose="020B0604030504040204" pitchFamily="50" charset="-128"/>
                <a:ea typeface="メイリオ" panose="020B0604030504040204" pitchFamily="50" charset="-128"/>
              </a:rPr>
              <a:t>SKU OS73CE-U</a:t>
            </a:r>
          </a:p>
          <a:p>
            <a:r>
              <a:rPr lang="en-US" altLang="ja-JP" sz="1400" b="1" dirty="0">
                <a:solidFill>
                  <a:srgbClr val="FF0000"/>
                </a:solidFill>
                <a:latin typeface="メイリオ" panose="020B0604030504040204" pitchFamily="50" charset="-128"/>
                <a:ea typeface="メイリオ" panose="020B0604030504040204" pitchFamily="50" charset="-128"/>
              </a:rPr>
              <a:t>Faithful Recreations</a:t>
            </a:r>
          </a:p>
          <a:p>
            <a:r>
              <a:rPr lang="en-US" altLang="ja-JP" sz="1400" b="1" dirty="0">
                <a:solidFill>
                  <a:srgbClr val="FF0000"/>
                </a:solidFill>
                <a:latin typeface="メイリオ" panose="020B0604030504040204" pitchFamily="50" charset="-128"/>
                <a:ea typeface="メイリオ" panose="020B0604030504040204" pitchFamily="50" charset="-128"/>
              </a:rPr>
              <a:t>Our 1930s reissue models have been lovingly recreated based on the original design.</a:t>
            </a:r>
          </a:p>
          <a:p>
            <a:endParaRPr lang="en-US" altLang="ja-JP" sz="1400" b="1" dirty="0">
              <a:latin typeface="メイリオ" panose="020B0604030504040204" pitchFamily="50" charset="-128"/>
              <a:ea typeface="メイリオ" panose="020B0604030504040204" pitchFamily="50" charset="-128"/>
            </a:endParaRPr>
          </a:p>
          <a:p>
            <a:r>
              <a:rPr lang="en-US" altLang="ja-JP" sz="1400" b="1" dirty="0">
                <a:solidFill>
                  <a:srgbClr val="FF0000"/>
                </a:solidFill>
                <a:latin typeface="メイリオ" panose="020B0604030504040204" pitchFamily="50" charset="-128"/>
                <a:ea typeface="メイリオ" panose="020B0604030504040204" pitchFamily="50" charset="-128"/>
              </a:rPr>
              <a:t>The OS73CE is a 21-chord model with a  black satin finish and a passive electronic pickup for on-stage performing.</a:t>
            </a:r>
          </a:p>
          <a:p>
            <a:endParaRPr lang="en-US" altLang="ja-JP" sz="1400" b="1" dirty="0">
              <a:latin typeface="メイリオ" panose="020B0604030504040204" pitchFamily="50" charset="-128"/>
              <a:ea typeface="メイリオ" panose="020B0604030504040204" pitchFamily="50" charset="-128"/>
            </a:endParaRPr>
          </a:p>
          <a:p>
            <a:r>
              <a:rPr lang="en-US" altLang="ja-JP" sz="1200" b="1" dirty="0">
                <a:latin typeface="メイリオ" panose="020B0604030504040204" pitchFamily="50" charset="-128"/>
                <a:ea typeface="メイリオ" panose="020B0604030504040204" pitchFamily="50" charset="-128"/>
              </a:rPr>
              <a:t>SPECIFICATIONS</a:t>
            </a:r>
          </a:p>
          <a:p>
            <a:r>
              <a:rPr lang="en-US" altLang="ja-JP" sz="1200" b="1" dirty="0">
                <a:latin typeface="メイリオ" panose="020B0604030504040204" pitchFamily="50" charset="-128"/>
                <a:ea typeface="メイリオ" panose="020B0604030504040204" pitchFamily="50" charset="-128"/>
              </a:rPr>
              <a:t>BODY &amp; CONSTRUCTION</a:t>
            </a:r>
          </a:p>
          <a:p>
            <a:r>
              <a:rPr lang="en-US" altLang="ja-JP" sz="1200" b="1" dirty="0">
                <a:latin typeface="メイリオ" panose="020B0604030504040204" pitchFamily="50" charset="-128"/>
                <a:ea typeface="メイリオ" panose="020B0604030504040204" pitchFamily="50" charset="-128"/>
              </a:rPr>
              <a:t>Top Wood</a:t>
            </a:r>
          </a:p>
          <a:p>
            <a:r>
              <a:rPr lang="en-US" altLang="ja-JP" sz="1200" b="1" dirty="0">
                <a:latin typeface="メイリオ" panose="020B0604030504040204" pitchFamily="50" charset="-128"/>
                <a:ea typeface="メイリオ" panose="020B0604030504040204" pitchFamily="50" charset="-128"/>
              </a:rPr>
              <a:t>Spruce</a:t>
            </a:r>
          </a:p>
          <a:p>
            <a:r>
              <a:rPr lang="en-US" altLang="ja-JP" sz="1200" b="1" dirty="0">
                <a:latin typeface="メイリオ" panose="020B0604030504040204" pitchFamily="50" charset="-128"/>
                <a:ea typeface="メイリオ" panose="020B0604030504040204" pitchFamily="50" charset="-128"/>
              </a:rPr>
              <a:t>Back Wood</a:t>
            </a:r>
          </a:p>
          <a:p>
            <a:r>
              <a:rPr lang="en-US" altLang="ja-JP" sz="1200" b="1" dirty="0">
                <a:latin typeface="メイリオ" panose="020B0604030504040204" pitchFamily="50" charset="-128"/>
                <a:ea typeface="メイリオ" panose="020B0604030504040204" pitchFamily="50" charset="-128"/>
              </a:rPr>
              <a:t>Mahogany</a:t>
            </a:r>
          </a:p>
          <a:p>
            <a:r>
              <a:rPr lang="en-US" altLang="ja-JP" sz="1200" b="1" dirty="0">
                <a:latin typeface="メイリオ" panose="020B0604030504040204" pitchFamily="50" charset="-128"/>
                <a:ea typeface="メイリオ" panose="020B0604030504040204" pitchFamily="50" charset="-128"/>
              </a:rPr>
              <a:t>Type</a:t>
            </a:r>
          </a:p>
          <a:p>
            <a:r>
              <a:rPr lang="en-US" altLang="ja-JP" sz="1200" b="1" dirty="0">
                <a:latin typeface="メイリオ" panose="020B0604030504040204" pitchFamily="50" charset="-128"/>
                <a:ea typeface="メイリオ" panose="020B0604030504040204" pitchFamily="50" charset="-128"/>
              </a:rPr>
              <a:t>Autoharps</a:t>
            </a:r>
          </a:p>
          <a:p>
            <a:r>
              <a:rPr lang="en-US" altLang="ja-JP" sz="1200" b="1" dirty="0">
                <a:latin typeface="メイリオ" panose="020B0604030504040204" pitchFamily="50" charset="-128"/>
                <a:ea typeface="メイリオ" panose="020B0604030504040204" pitchFamily="50" charset="-128"/>
              </a:rPr>
              <a:t>ELECTRONICS</a:t>
            </a:r>
          </a:p>
          <a:p>
            <a:r>
              <a:rPr lang="en-US" altLang="ja-JP" sz="1200" b="1" dirty="0">
                <a:latin typeface="メイリオ" panose="020B0604030504040204" pitchFamily="50" charset="-128"/>
                <a:ea typeface="メイリオ" panose="020B0604030504040204" pitchFamily="50" charset="-128"/>
              </a:rPr>
              <a:t>Pickups</a:t>
            </a:r>
          </a:p>
          <a:p>
            <a:r>
              <a:rPr lang="en-US" altLang="ja-JP" sz="1200" b="1" dirty="0">
                <a:latin typeface="メイリオ" panose="020B0604030504040204" pitchFamily="50" charset="-128"/>
                <a:ea typeface="メイリオ" panose="020B0604030504040204" pitchFamily="50" charset="-128"/>
              </a:rPr>
              <a:t>Passive Electronic Pickup</a:t>
            </a:r>
          </a:p>
          <a:p>
            <a:r>
              <a:rPr lang="en-US" altLang="ja-JP" sz="1200" b="1" dirty="0">
                <a:latin typeface="メイリオ" panose="020B0604030504040204" pitchFamily="50" charset="-128"/>
                <a:ea typeface="メイリオ" panose="020B0604030504040204" pitchFamily="50" charset="-128"/>
              </a:rPr>
              <a:t>OTHER</a:t>
            </a:r>
          </a:p>
          <a:p>
            <a:r>
              <a:rPr lang="en-US" altLang="ja-JP" sz="1200" b="1" dirty="0">
                <a:latin typeface="メイリオ" panose="020B0604030504040204" pitchFamily="50" charset="-128"/>
                <a:ea typeface="メイリオ" panose="020B0604030504040204" pitchFamily="50" charset="-128"/>
              </a:rPr>
              <a:t>Color</a:t>
            </a:r>
          </a:p>
          <a:p>
            <a:r>
              <a:rPr lang="en-US" altLang="ja-JP" sz="1200" b="1" dirty="0">
                <a:latin typeface="メイリオ" panose="020B0604030504040204" pitchFamily="50" charset="-128"/>
                <a:ea typeface="メイリオ" panose="020B0604030504040204" pitchFamily="50" charset="-128"/>
              </a:rPr>
              <a:t>Black</a:t>
            </a:r>
          </a:p>
          <a:p>
            <a:r>
              <a:rPr lang="en-US" altLang="ja-JP" sz="1200" b="1" dirty="0">
                <a:latin typeface="メイリオ" panose="020B0604030504040204" pitchFamily="50" charset="-128"/>
                <a:ea typeface="メイリオ" panose="020B0604030504040204" pitchFamily="50" charset="-128"/>
              </a:rPr>
              <a:t>Finish</a:t>
            </a:r>
          </a:p>
          <a:p>
            <a:r>
              <a:rPr lang="en-US" altLang="ja-JP" sz="1200" b="1" dirty="0">
                <a:latin typeface="メイリオ" panose="020B0604030504040204" pitchFamily="50" charset="-128"/>
                <a:ea typeface="メイリオ" panose="020B0604030504040204" pitchFamily="50" charset="-128"/>
              </a:rPr>
              <a:t>Satin</a:t>
            </a:r>
          </a:p>
          <a:p>
            <a:r>
              <a:rPr lang="en-US" altLang="ja-JP" sz="1200" b="1" dirty="0">
                <a:latin typeface="メイリオ" panose="020B0604030504040204" pitchFamily="50" charset="-128"/>
                <a:ea typeface="メイリオ" panose="020B0604030504040204" pitchFamily="50" charset="-128"/>
              </a:rPr>
              <a:t>Additional Info</a:t>
            </a:r>
          </a:p>
          <a:p>
            <a:r>
              <a:rPr lang="en-US" altLang="ja-JP" sz="1200" b="1" dirty="0">
                <a:latin typeface="メイリオ" panose="020B0604030504040204" pitchFamily="50" charset="-128"/>
                <a:ea typeface="メイリオ" panose="020B0604030504040204" pitchFamily="50" charset="-128"/>
              </a:rPr>
              <a:t>21 Chords</a:t>
            </a:r>
          </a:p>
        </p:txBody>
      </p:sp>
      <p:pic>
        <p:nvPicPr>
          <p:cNvPr id="3074" name="Picture 2" descr="closeup of black Oscar Schmidt Autoharp">
            <a:extLst>
              <a:ext uri="{FF2B5EF4-FFF2-40B4-BE49-F238E27FC236}">
                <a16:creationId xmlns:a16="http://schemas.microsoft.com/office/drawing/2014/main" id="{8AB8210E-58D7-4DDF-961A-8F35AF6A25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856" y="630269"/>
            <a:ext cx="3041715" cy="5541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161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042F11F-39DF-420D-B9E5-CC218374FBD5}"/>
              </a:ext>
            </a:extLst>
          </p:cNvPr>
          <p:cNvSpPr txBox="1"/>
          <p:nvPr/>
        </p:nvSpPr>
        <p:spPr>
          <a:xfrm>
            <a:off x="3279648" y="2353056"/>
            <a:ext cx="5644815" cy="1754326"/>
          </a:xfrm>
          <a:prstGeom prst="rect">
            <a:avLst/>
          </a:prstGeom>
          <a:noFill/>
        </p:spPr>
        <p:txBody>
          <a:bodyPr wrap="none" rtlCol="0">
            <a:spAutoFit/>
          </a:bodyPr>
          <a:lstStyle/>
          <a:p>
            <a:r>
              <a:rPr kumimoji="1" lang="ja-JP" altLang="en-US" sz="3600" b="1" dirty="0">
                <a:latin typeface="メイリオ" panose="020B0604030504040204" pitchFamily="50" charset="-128"/>
                <a:ea typeface="メイリオ" panose="020B0604030504040204" pitchFamily="50" charset="-128"/>
              </a:rPr>
              <a:t>スライド１１までが</a:t>
            </a:r>
            <a:endParaRPr kumimoji="1" lang="en-US" altLang="ja-JP" sz="3600" b="1" dirty="0">
              <a:latin typeface="メイリオ" panose="020B0604030504040204" pitchFamily="50" charset="-128"/>
              <a:ea typeface="メイリオ" panose="020B0604030504040204" pitchFamily="50" charset="-128"/>
            </a:endParaRPr>
          </a:p>
          <a:p>
            <a:r>
              <a:rPr kumimoji="1" lang="en-US" altLang="ja-JP" sz="3600" b="1" dirty="0">
                <a:latin typeface="メイリオ" panose="020B0604030504040204" pitchFamily="50" charset="-128"/>
                <a:ea typeface="メイリオ" panose="020B0604030504040204" pitchFamily="50" charset="-128"/>
              </a:rPr>
              <a:t>Oscar </a:t>
            </a:r>
            <a:r>
              <a:rPr kumimoji="1" lang="en-US" altLang="ja-JP" sz="3600" b="1" dirty="0" err="1">
                <a:latin typeface="メイリオ" panose="020B0604030504040204" pitchFamily="50" charset="-128"/>
                <a:ea typeface="メイリオ" panose="020B0604030504040204" pitchFamily="50" charset="-128"/>
              </a:rPr>
              <a:t>schmidt</a:t>
            </a:r>
            <a:r>
              <a:rPr kumimoji="1" lang="ja-JP" altLang="en-US" sz="3600" b="1" dirty="0">
                <a:latin typeface="メイリオ" panose="020B0604030504040204" pitchFamily="50" charset="-128"/>
                <a:ea typeface="メイリオ" panose="020B0604030504040204" pitchFamily="50" charset="-128"/>
              </a:rPr>
              <a:t>の</a:t>
            </a:r>
            <a:r>
              <a:rPr kumimoji="1" lang="en-US" altLang="ja-JP" sz="3600" b="1" dirty="0">
                <a:latin typeface="メイリオ" panose="020B0604030504040204" pitchFamily="50" charset="-128"/>
                <a:ea typeface="メイリオ" panose="020B0604030504040204" pitchFamily="50" charset="-128"/>
              </a:rPr>
              <a:t>Web</a:t>
            </a:r>
            <a:r>
              <a:rPr kumimoji="1" lang="ja-JP" altLang="en-US" sz="3600" b="1" dirty="0">
                <a:latin typeface="メイリオ" panose="020B0604030504040204" pitchFamily="50" charset="-128"/>
                <a:ea typeface="メイリオ" panose="020B0604030504040204" pitchFamily="50" charset="-128"/>
              </a:rPr>
              <a:t>に</a:t>
            </a:r>
            <a:endParaRPr kumimoji="1" lang="en-US" altLang="ja-JP" sz="3600" b="1" dirty="0">
              <a:latin typeface="メイリオ" panose="020B0604030504040204" pitchFamily="50" charset="-128"/>
              <a:ea typeface="メイリオ" panose="020B0604030504040204" pitchFamily="50" charset="-128"/>
            </a:endParaRPr>
          </a:p>
          <a:p>
            <a:r>
              <a:rPr kumimoji="1" lang="ja-JP" altLang="en-US" sz="3600" b="1" dirty="0">
                <a:latin typeface="メイリオ" panose="020B0604030504040204" pitchFamily="50" charset="-128"/>
                <a:ea typeface="メイリオ" panose="020B0604030504040204" pitchFamily="50" charset="-128"/>
              </a:rPr>
              <a:t>掲載されているモデル</a:t>
            </a:r>
          </a:p>
        </p:txBody>
      </p:sp>
      <p:sp>
        <p:nvSpPr>
          <p:cNvPr id="4" name="テキスト ボックス 3">
            <a:extLst>
              <a:ext uri="{FF2B5EF4-FFF2-40B4-BE49-F238E27FC236}">
                <a16:creationId xmlns:a16="http://schemas.microsoft.com/office/drawing/2014/main" id="{DD0FAA88-281F-4EEC-9D40-47ED9C47BB9F}"/>
              </a:ext>
            </a:extLst>
          </p:cNvPr>
          <p:cNvSpPr txBox="1"/>
          <p:nvPr/>
        </p:nvSpPr>
        <p:spPr>
          <a:xfrm>
            <a:off x="9241536" y="797510"/>
            <a:ext cx="2791968" cy="5262979"/>
          </a:xfrm>
          <a:prstGeom prst="rect">
            <a:avLst/>
          </a:prstGeom>
          <a:noFill/>
        </p:spPr>
        <p:txBody>
          <a:bodyPr wrap="square">
            <a:spAutoFit/>
          </a:bodyPr>
          <a:lstStyle/>
          <a:p>
            <a:r>
              <a:rPr lang="pt-BR" altLang="ja-JP" sz="1400" b="1" dirty="0">
                <a:latin typeface="メイリオ" panose="020B0604030504040204" pitchFamily="50" charset="-128"/>
                <a:ea typeface="メイリオ" panose="020B0604030504040204" pitchFamily="50" charset="-128"/>
              </a:rPr>
              <a:t>Oscar Schmidt Autoharp</a:t>
            </a:r>
          </a:p>
          <a:p>
            <a:endParaRPr lang="pt-BR" altLang="ja-JP" sz="1400" b="1" dirty="0">
              <a:latin typeface="メイリオ" panose="020B0604030504040204" pitchFamily="50" charset="-128"/>
              <a:ea typeface="メイリオ" panose="020B0604030504040204" pitchFamily="50" charset="-128"/>
            </a:endParaRPr>
          </a:p>
          <a:p>
            <a:endParaRPr lang="pt-BR" altLang="ja-JP" sz="1400" b="1" dirty="0">
              <a:latin typeface="メイリオ" panose="020B0604030504040204" pitchFamily="50" charset="-128"/>
              <a:ea typeface="メイリオ" panose="020B0604030504040204" pitchFamily="50" charset="-128"/>
            </a:endParaRPr>
          </a:p>
          <a:p>
            <a:r>
              <a:rPr lang="pt-BR" altLang="ja-JP" sz="1400" b="1" dirty="0">
                <a:latin typeface="メイリオ" panose="020B0604030504040204" pitchFamily="50" charset="-128"/>
                <a:ea typeface="メイリオ" panose="020B0604030504040204" pitchFamily="50" charset="-128"/>
              </a:rPr>
              <a:t>OS10021</a:t>
            </a:r>
          </a:p>
          <a:p>
            <a:endParaRPr lang="pt-BR" altLang="ja-JP" sz="1400" b="1" dirty="0">
              <a:latin typeface="メイリオ" panose="020B0604030504040204" pitchFamily="50" charset="-128"/>
              <a:ea typeface="メイリオ" panose="020B0604030504040204" pitchFamily="50" charset="-128"/>
            </a:endParaRPr>
          </a:p>
          <a:p>
            <a:r>
              <a:rPr lang="pt-BR" altLang="ja-JP" sz="1400" b="1" dirty="0">
                <a:latin typeface="メイリオ" panose="020B0604030504040204" pitchFamily="50" charset="-128"/>
                <a:ea typeface="メイリオ" panose="020B0604030504040204" pitchFamily="50" charset="-128"/>
              </a:rPr>
              <a:t>OS11021AE</a:t>
            </a:r>
          </a:p>
          <a:p>
            <a:endParaRPr lang="pt-BR" altLang="ja-JP" sz="1400" b="1" dirty="0">
              <a:latin typeface="メイリオ" panose="020B0604030504040204" pitchFamily="50" charset="-128"/>
              <a:ea typeface="メイリオ" panose="020B0604030504040204" pitchFamily="50" charset="-128"/>
            </a:endParaRPr>
          </a:p>
          <a:p>
            <a:r>
              <a:rPr lang="pt-BR" altLang="ja-JP" sz="1400" b="1" dirty="0">
                <a:latin typeface="メイリオ" panose="020B0604030504040204" pitchFamily="50" charset="-128"/>
                <a:ea typeface="メイリオ" panose="020B0604030504040204" pitchFamily="50" charset="-128"/>
              </a:rPr>
              <a:t>OS11021FNE</a:t>
            </a:r>
          </a:p>
          <a:p>
            <a:endParaRPr lang="pt-BR" altLang="ja-JP" sz="1400" b="1" dirty="0">
              <a:latin typeface="メイリオ" panose="020B0604030504040204" pitchFamily="50" charset="-128"/>
              <a:ea typeface="メイリオ" panose="020B0604030504040204" pitchFamily="50" charset="-128"/>
            </a:endParaRPr>
          </a:p>
          <a:p>
            <a:r>
              <a:rPr lang="pt-BR" altLang="ja-JP" sz="1400" b="1" dirty="0">
                <a:latin typeface="メイリオ" panose="020B0604030504040204" pitchFamily="50" charset="-128"/>
                <a:ea typeface="メイリオ" panose="020B0604030504040204" pitchFamily="50" charset="-128"/>
              </a:rPr>
              <a:t>OS120CNE</a:t>
            </a:r>
          </a:p>
          <a:p>
            <a:endParaRPr lang="pt-BR" altLang="ja-JP" sz="1400" b="1" dirty="0">
              <a:latin typeface="メイリオ" panose="020B0604030504040204" pitchFamily="50" charset="-128"/>
              <a:ea typeface="メイリオ" panose="020B0604030504040204" pitchFamily="50" charset="-128"/>
            </a:endParaRPr>
          </a:p>
          <a:p>
            <a:r>
              <a:rPr lang="pt-BR" altLang="ja-JP" sz="1400" b="1" dirty="0">
                <a:latin typeface="メイリオ" panose="020B0604030504040204" pitchFamily="50" charset="-128"/>
                <a:ea typeface="メイリオ" panose="020B0604030504040204" pitchFamily="50" charset="-128"/>
              </a:rPr>
              <a:t>OS150FCE</a:t>
            </a:r>
          </a:p>
          <a:p>
            <a:endParaRPr lang="pt-BR" altLang="ja-JP" sz="1400" b="1" dirty="0">
              <a:latin typeface="メイリオ" panose="020B0604030504040204" pitchFamily="50" charset="-128"/>
              <a:ea typeface="メイリオ" panose="020B0604030504040204" pitchFamily="50" charset="-128"/>
            </a:endParaRPr>
          </a:p>
          <a:p>
            <a:r>
              <a:rPr lang="pt-BR" altLang="ja-JP" sz="1400" b="1" dirty="0">
                <a:latin typeface="メイリオ" panose="020B0604030504040204" pitchFamily="50" charset="-128"/>
                <a:ea typeface="メイリオ" panose="020B0604030504040204" pitchFamily="50" charset="-128"/>
              </a:rPr>
              <a:t>OS15B</a:t>
            </a:r>
          </a:p>
          <a:p>
            <a:endParaRPr lang="pt-BR" altLang="ja-JP" sz="1400" b="1" dirty="0">
              <a:latin typeface="メイリオ" panose="020B0604030504040204" pitchFamily="50" charset="-128"/>
              <a:ea typeface="メイリオ" panose="020B0604030504040204" pitchFamily="50" charset="-128"/>
            </a:endParaRPr>
          </a:p>
          <a:p>
            <a:r>
              <a:rPr lang="pt-BR" altLang="ja-JP" sz="1400" b="1" dirty="0">
                <a:latin typeface="メイリオ" panose="020B0604030504040204" pitchFamily="50" charset="-128"/>
                <a:ea typeface="メイリオ" panose="020B0604030504040204" pitchFamily="50" charset="-128"/>
              </a:rPr>
              <a:t>OS21C</a:t>
            </a:r>
          </a:p>
          <a:p>
            <a:endParaRPr lang="pt-BR" altLang="ja-JP" sz="1400" b="1" dirty="0">
              <a:latin typeface="メイリオ" panose="020B0604030504040204" pitchFamily="50" charset="-128"/>
              <a:ea typeface="メイリオ" panose="020B0604030504040204" pitchFamily="50" charset="-128"/>
            </a:endParaRPr>
          </a:p>
          <a:p>
            <a:r>
              <a:rPr lang="pt-BR" altLang="ja-JP" sz="1400" b="1" dirty="0">
                <a:latin typeface="メイリオ" panose="020B0604030504040204" pitchFamily="50" charset="-128"/>
                <a:ea typeface="メイリオ" panose="020B0604030504040204" pitchFamily="50" charset="-128"/>
              </a:rPr>
              <a:t>OS21CE</a:t>
            </a:r>
          </a:p>
          <a:p>
            <a:endParaRPr lang="pt-BR" altLang="ja-JP" sz="1400" b="1" dirty="0">
              <a:latin typeface="メイリオ" panose="020B0604030504040204" pitchFamily="50" charset="-128"/>
              <a:ea typeface="メイリオ" panose="020B0604030504040204" pitchFamily="50" charset="-128"/>
            </a:endParaRPr>
          </a:p>
          <a:p>
            <a:r>
              <a:rPr lang="pt-BR" altLang="ja-JP" sz="1400" b="1" dirty="0">
                <a:latin typeface="メイリオ" panose="020B0604030504040204" pitchFamily="50" charset="-128"/>
                <a:ea typeface="メイリオ" panose="020B0604030504040204" pitchFamily="50" charset="-128"/>
              </a:rPr>
              <a:t>OS73B</a:t>
            </a:r>
          </a:p>
          <a:p>
            <a:endParaRPr lang="pt-BR" altLang="ja-JP" sz="1400" b="1" dirty="0">
              <a:latin typeface="メイリオ" panose="020B0604030504040204" pitchFamily="50" charset="-128"/>
              <a:ea typeface="メイリオ" panose="020B0604030504040204" pitchFamily="50" charset="-128"/>
            </a:endParaRPr>
          </a:p>
          <a:p>
            <a:r>
              <a:rPr lang="pt-BR" altLang="ja-JP" sz="1400" b="1" dirty="0">
                <a:latin typeface="メイリオ" panose="020B0604030504040204" pitchFamily="50" charset="-128"/>
                <a:ea typeface="メイリオ" panose="020B0604030504040204" pitchFamily="50" charset="-128"/>
              </a:rPr>
              <a:t>OS73C</a:t>
            </a:r>
          </a:p>
          <a:p>
            <a:endParaRPr lang="pt-BR" altLang="ja-JP" sz="1400" b="1" dirty="0">
              <a:latin typeface="メイリオ" panose="020B0604030504040204" pitchFamily="50" charset="-128"/>
              <a:ea typeface="メイリオ" panose="020B0604030504040204" pitchFamily="50" charset="-128"/>
            </a:endParaRPr>
          </a:p>
          <a:p>
            <a:r>
              <a:rPr lang="pt-BR" altLang="ja-JP" sz="1400" b="1" dirty="0">
                <a:latin typeface="メイリオ" panose="020B0604030504040204" pitchFamily="50" charset="-128"/>
                <a:ea typeface="メイリオ" panose="020B0604030504040204" pitchFamily="50" charset="-128"/>
              </a:rPr>
              <a:t>OS73CE</a:t>
            </a:r>
            <a:endParaRPr lang="ja-JP" altLang="en-US" sz="1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25322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F237B32-77F7-4A02-A6A3-5E6C7D0376A9}"/>
              </a:ext>
            </a:extLst>
          </p:cNvPr>
          <p:cNvSpPr txBox="1"/>
          <p:nvPr/>
        </p:nvSpPr>
        <p:spPr>
          <a:xfrm>
            <a:off x="5705856" y="474345"/>
            <a:ext cx="6096000" cy="3754874"/>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Oscar Schmidt </a:t>
            </a:r>
            <a:r>
              <a:rPr lang="en-US" altLang="ja-JP" sz="1400" b="1" dirty="0">
                <a:solidFill>
                  <a:srgbClr val="FF0000"/>
                </a:solidFill>
                <a:latin typeface="メイリオ" panose="020B0604030504040204" pitchFamily="50" charset="-128"/>
                <a:ea typeface="メイリオ" panose="020B0604030504040204" pitchFamily="50" charset="-128"/>
              </a:rPr>
              <a:t>OS21CQTBL</a:t>
            </a:r>
            <a:r>
              <a:rPr lang="en-US" altLang="ja-JP" sz="1400" b="1" dirty="0">
                <a:latin typeface="メイリオ" panose="020B0604030504040204" pitchFamily="50" charset="-128"/>
                <a:ea typeface="メイリオ" panose="020B0604030504040204" pitchFamily="50" charset="-128"/>
              </a:rPr>
              <a:t> Autoharp</a:t>
            </a:r>
          </a:p>
          <a:p>
            <a:r>
              <a:rPr lang="en-US" altLang="ja-JP" sz="1400" b="1" dirty="0">
                <a:latin typeface="メイリオ" panose="020B0604030504040204" pitchFamily="50" charset="-128"/>
                <a:ea typeface="メイリオ" panose="020B0604030504040204" pitchFamily="50" charset="-128"/>
              </a:rPr>
              <a:t>Visit the Oscar Schmidt Store</a:t>
            </a:r>
          </a:p>
          <a:p>
            <a:r>
              <a:rPr lang="en-US" altLang="ja-JP" sz="1400" b="1" dirty="0">
                <a:latin typeface="メイリオ" panose="020B0604030504040204" pitchFamily="50" charset="-128"/>
                <a:ea typeface="メイリオ" panose="020B0604030504040204" pitchFamily="50" charset="-128"/>
              </a:rPr>
              <a:t>4.4 out of 5 stars    38 ratings | 14 answered questions</a:t>
            </a:r>
          </a:p>
          <a:p>
            <a:r>
              <a:rPr lang="en-US" altLang="ja-JP" sz="1400" b="1" dirty="0">
                <a:latin typeface="メイリオ" panose="020B0604030504040204" pitchFamily="50" charset="-128"/>
                <a:ea typeface="メイリオ" panose="020B0604030504040204" pitchFamily="50" charset="-128"/>
              </a:rPr>
              <a:t>Price:	JPY 46,727 + JPY 12,545 Shipping &amp; Import Fees Deposit to Japan Details</a:t>
            </a:r>
          </a:p>
          <a:p>
            <a:r>
              <a:rPr lang="en-US" altLang="ja-JP" sz="1400" b="1" dirty="0">
                <a:latin typeface="メイリオ" panose="020B0604030504040204" pitchFamily="50" charset="-128"/>
                <a:ea typeface="メイリオ" panose="020B0604030504040204" pitchFamily="50" charset="-128"/>
              </a:rPr>
              <a:t>Available at a lower price from other sellers that may not offer free Prime shipping.</a:t>
            </a:r>
          </a:p>
          <a:p>
            <a:r>
              <a:rPr lang="en-US" altLang="ja-JP" sz="1400" b="1" dirty="0">
                <a:latin typeface="メイリオ" panose="020B0604030504040204" pitchFamily="50" charset="-128"/>
                <a:ea typeface="メイリオ" panose="020B0604030504040204" pitchFamily="50" charset="-128"/>
              </a:rPr>
              <a:t>Brand	Oscar Schmidt</a:t>
            </a:r>
          </a:p>
          <a:p>
            <a:r>
              <a:rPr lang="en-US" altLang="ja-JP" sz="1400" b="1" dirty="0">
                <a:latin typeface="メイリオ" panose="020B0604030504040204" pitchFamily="50" charset="-128"/>
                <a:ea typeface="メイリオ" panose="020B0604030504040204" pitchFamily="50" charset="-128"/>
              </a:rPr>
              <a:t>Item Dimensions </a:t>
            </a:r>
            <a:r>
              <a:rPr lang="en-US" altLang="ja-JP" sz="1400" b="1" dirty="0" err="1">
                <a:latin typeface="メイリオ" panose="020B0604030504040204" pitchFamily="50" charset="-128"/>
                <a:ea typeface="メイリオ" panose="020B0604030504040204" pitchFamily="50" charset="-128"/>
              </a:rPr>
              <a:t>LxWxH</a:t>
            </a:r>
            <a:r>
              <a:rPr lang="en-US" altLang="ja-JP" sz="1400" b="1" dirty="0">
                <a:latin typeface="メイリオ" panose="020B0604030504040204" pitchFamily="50" charset="-128"/>
                <a:ea typeface="メイリオ" panose="020B0604030504040204" pitchFamily="50" charset="-128"/>
              </a:rPr>
              <a:t>	25 x 13 x 5 inches</a:t>
            </a:r>
          </a:p>
          <a:p>
            <a:r>
              <a:rPr lang="en-US" altLang="ja-JP" sz="1400" b="1" dirty="0">
                <a:latin typeface="メイリオ" panose="020B0604030504040204" pitchFamily="50" charset="-128"/>
                <a:ea typeface="メイリオ" panose="020B0604030504040204" pitchFamily="50" charset="-128"/>
              </a:rPr>
              <a:t>Top Material Type	Quilted Maple</a:t>
            </a:r>
          </a:p>
          <a:p>
            <a:r>
              <a:rPr lang="en-US" altLang="ja-JP" sz="1400" b="1" dirty="0">
                <a:latin typeface="メイリオ" panose="020B0604030504040204" pitchFamily="50" charset="-128"/>
                <a:ea typeface="メイリオ" panose="020B0604030504040204" pitchFamily="50" charset="-128"/>
              </a:rPr>
              <a:t>Back Material Type	Maple</a:t>
            </a:r>
          </a:p>
          <a:p>
            <a:r>
              <a:rPr lang="en-US" altLang="ja-JP" sz="1400" b="1" dirty="0">
                <a:latin typeface="メイリオ" panose="020B0604030504040204" pitchFamily="50" charset="-128"/>
                <a:ea typeface="メイリオ" panose="020B0604030504040204" pitchFamily="50" charset="-128"/>
              </a:rPr>
              <a:t>String Material Type	Stainless Steel</a:t>
            </a:r>
          </a:p>
          <a:p>
            <a:r>
              <a:rPr lang="en-US" altLang="ja-JP" sz="1400" b="1" dirty="0">
                <a:latin typeface="メイリオ" panose="020B0604030504040204" pitchFamily="50" charset="-128"/>
                <a:ea typeface="メイリオ" panose="020B0604030504040204" pitchFamily="50" charset="-128"/>
              </a:rPr>
              <a:t>Finish Type	Lacquered</a:t>
            </a:r>
          </a:p>
          <a:p>
            <a:r>
              <a:rPr lang="en-US" altLang="ja-JP" sz="1400" b="1" dirty="0">
                <a:latin typeface="メイリオ" panose="020B0604030504040204" pitchFamily="50" charset="-128"/>
                <a:ea typeface="メイリオ" panose="020B0604030504040204" pitchFamily="50" charset="-128"/>
              </a:rPr>
              <a:t>Instrument	Autoharp</a:t>
            </a:r>
          </a:p>
          <a:p>
            <a:r>
              <a:rPr lang="en-US" altLang="ja-JP" sz="1400" b="1" dirty="0">
                <a:latin typeface="メイリオ" panose="020B0604030504040204" pitchFamily="50" charset="-128"/>
                <a:ea typeface="メイリオ" panose="020B0604030504040204" pitchFamily="50" charset="-128"/>
              </a:rPr>
              <a:t>Item Weight	12 Pounds</a:t>
            </a:r>
          </a:p>
          <a:p>
            <a:r>
              <a:rPr lang="en-US" altLang="ja-JP" sz="1400" b="1" dirty="0">
                <a:latin typeface="メイリオ" panose="020B0604030504040204" pitchFamily="50" charset="-128"/>
                <a:ea typeface="メイリオ" panose="020B0604030504040204" pitchFamily="50" charset="-128"/>
              </a:rPr>
              <a:t>Operation Mode	Electric</a:t>
            </a:r>
          </a:p>
          <a:p>
            <a:r>
              <a:rPr lang="en-US" altLang="ja-JP" sz="1400" b="1" dirty="0">
                <a:latin typeface="メイリオ" panose="020B0604030504040204" pitchFamily="50" charset="-128"/>
                <a:ea typeface="メイリオ" panose="020B0604030504040204" pitchFamily="50" charset="-128"/>
              </a:rPr>
              <a:t>Number of Strings</a:t>
            </a:r>
            <a:endParaRPr lang="en-US" altLang="ja-JP" sz="1200" b="1" dirty="0">
              <a:latin typeface="メイリオ" panose="020B0604030504040204" pitchFamily="50" charset="-128"/>
              <a:ea typeface="メイリオ" panose="020B0604030504040204" pitchFamily="50" charset="-128"/>
            </a:endParaRPr>
          </a:p>
        </p:txBody>
      </p:sp>
      <p:pic>
        <p:nvPicPr>
          <p:cNvPr id="4" name="Picture 2">
            <a:extLst>
              <a:ext uri="{FF2B5EF4-FFF2-40B4-BE49-F238E27FC236}">
                <a16:creationId xmlns:a16="http://schemas.microsoft.com/office/drawing/2014/main" id="{6288BD8E-26E8-4774-B055-98763EC87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41423" y="1774259"/>
            <a:ext cx="5361127" cy="3275649"/>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598EEA33-0E3E-433B-A778-33B79BEDFA51}"/>
              </a:ext>
            </a:extLst>
          </p:cNvPr>
          <p:cNvPicPr>
            <a:picLocks noChangeAspect="1"/>
          </p:cNvPicPr>
          <p:nvPr/>
        </p:nvPicPr>
        <p:blipFill>
          <a:blip r:embed="rId3"/>
          <a:stretch>
            <a:fillRect/>
          </a:stretch>
        </p:blipFill>
        <p:spPr>
          <a:xfrm>
            <a:off x="138116" y="178992"/>
            <a:ext cx="1381318" cy="552527"/>
          </a:xfrm>
          <a:prstGeom prst="rect">
            <a:avLst/>
          </a:prstGeom>
        </p:spPr>
      </p:pic>
    </p:spTree>
    <p:extLst>
      <p:ext uri="{BB962C8B-B14F-4D97-AF65-F5344CB8AC3E}">
        <p14:creationId xmlns:p14="http://schemas.microsoft.com/office/powerpoint/2010/main" val="3354696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F237B32-77F7-4A02-A6A3-5E6C7D0376A9}"/>
              </a:ext>
            </a:extLst>
          </p:cNvPr>
          <p:cNvSpPr txBox="1"/>
          <p:nvPr/>
        </p:nvSpPr>
        <p:spPr>
          <a:xfrm>
            <a:off x="5705856" y="474345"/>
            <a:ext cx="6096000" cy="3754874"/>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Oscar Schmidt </a:t>
            </a:r>
            <a:r>
              <a:rPr lang="en-US" altLang="ja-JP" sz="1400" b="1" dirty="0">
                <a:solidFill>
                  <a:srgbClr val="FF0000"/>
                </a:solidFill>
                <a:latin typeface="メイリオ" panose="020B0604030504040204" pitchFamily="50" charset="-128"/>
                <a:ea typeface="メイリオ" panose="020B0604030504040204" pitchFamily="50" charset="-128"/>
              </a:rPr>
              <a:t>OS21CQTR</a:t>
            </a:r>
            <a:r>
              <a:rPr lang="en-US" altLang="ja-JP" sz="1400" b="1" dirty="0">
                <a:latin typeface="メイリオ" panose="020B0604030504040204" pitchFamily="50" charset="-128"/>
                <a:ea typeface="メイリオ" panose="020B0604030504040204" pitchFamily="50" charset="-128"/>
              </a:rPr>
              <a:t> Autoharp</a:t>
            </a:r>
          </a:p>
          <a:p>
            <a:r>
              <a:rPr lang="en-US" altLang="ja-JP" sz="1400" b="1" dirty="0">
                <a:latin typeface="メイリオ" panose="020B0604030504040204" pitchFamily="50" charset="-128"/>
                <a:ea typeface="メイリオ" panose="020B0604030504040204" pitchFamily="50" charset="-128"/>
              </a:rPr>
              <a:t>Visit the Oscar Schmidt Store</a:t>
            </a:r>
          </a:p>
          <a:p>
            <a:r>
              <a:rPr lang="en-US" altLang="ja-JP" sz="1400" b="1" dirty="0">
                <a:latin typeface="メイリオ" panose="020B0604030504040204" pitchFamily="50" charset="-128"/>
                <a:ea typeface="メイリオ" panose="020B0604030504040204" pitchFamily="50" charset="-128"/>
              </a:rPr>
              <a:t>4.9 out of 5 stars    5 ratings </a:t>
            </a:r>
          </a:p>
          <a:p>
            <a:r>
              <a:rPr lang="en-US" altLang="ja-JP" sz="1400" b="1" dirty="0">
                <a:latin typeface="メイリオ" panose="020B0604030504040204" pitchFamily="50" charset="-128"/>
                <a:ea typeface="メイリオ" panose="020B0604030504040204" pitchFamily="50" charset="-128"/>
              </a:rPr>
              <a:t>Price:	JPY 46,627 + JPY 8,934 Shipping &amp; Import Fees Deposit to Japan Details</a:t>
            </a:r>
          </a:p>
          <a:p>
            <a:r>
              <a:rPr lang="en-US" altLang="ja-JP" sz="1400" b="1" dirty="0">
                <a:latin typeface="メイリオ" panose="020B0604030504040204" pitchFamily="50" charset="-128"/>
                <a:ea typeface="メイリオ" panose="020B0604030504040204" pitchFamily="50" charset="-128"/>
              </a:rPr>
              <a:t>Brand	Oscar Schmidt</a:t>
            </a:r>
          </a:p>
          <a:p>
            <a:r>
              <a:rPr lang="en-US" altLang="ja-JP" sz="1400" b="1" dirty="0">
                <a:latin typeface="メイリオ" panose="020B0604030504040204" pitchFamily="50" charset="-128"/>
                <a:ea typeface="メイリオ" panose="020B0604030504040204" pitchFamily="50" charset="-128"/>
              </a:rPr>
              <a:t>Item Dimensions </a:t>
            </a:r>
            <a:r>
              <a:rPr lang="en-US" altLang="ja-JP" sz="1400" b="1" dirty="0" err="1">
                <a:latin typeface="メイリオ" panose="020B0604030504040204" pitchFamily="50" charset="-128"/>
                <a:ea typeface="メイリオ" panose="020B0604030504040204" pitchFamily="50" charset="-128"/>
              </a:rPr>
              <a:t>LxWxH</a:t>
            </a:r>
            <a:r>
              <a:rPr lang="en-US" altLang="ja-JP" sz="1400" b="1" dirty="0">
                <a:latin typeface="メイリオ" panose="020B0604030504040204" pitchFamily="50" charset="-128"/>
                <a:ea typeface="メイリオ" panose="020B0604030504040204" pitchFamily="50" charset="-128"/>
              </a:rPr>
              <a:t>	25 x 13 x 5 inches</a:t>
            </a:r>
          </a:p>
          <a:p>
            <a:r>
              <a:rPr lang="en-US" altLang="ja-JP" sz="1400" b="1" dirty="0">
                <a:latin typeface="メイリオ" panose="020B0604030504040204" pitchFamily="50" charset="-128"/>
                <a:ea typeface="メイリオ" panose="020B0604030504040204" pitchFamily="50" charset="-128"/>
              </a:rPr>
              <a:t>Top Material Type	Maple</a:t>
            </a:r>
          </a:p>
          <a:p>
            <a:r>
              <a:rPr lang="en-US" altLang="ja-JP" sz="1400" b="1" dirty="0">
                <a:latin typeface="メイリオ" panose="020B0604030504040204" pitchFamily="50" charset="-128"/>
                <a:ea typeface="メイリオ" panose="020B0604030504040204" pitchFamily="50" charset="-128"/>
              </a:rPr>
              <a:t>Back Material Type	Maple</a:t>
            </a:r>
          </a:p>
          <a:p>
            <a:r>
              <a:rPr lang="en-US" altLang="ja-JP" sz="1400" b="1" dirty="0">
                <a:latin typeface="メイリオ" panose="020B0604030504040204" pitchFamily="50" charset="-128"/>
                <a:ea typeface="メイリオ" panose="020B0604030504040204" pitchFamily="50" charset="-128"/>
              </a:rPr>
              <a:t>Item Weight	12 Pounds</a:t>
            </a:r>
          </a:p>
          <a:p>
            <a:r>
              <a:rPr lang="en-US" altLang="ja-JP" sz="1400" b="1" dirty="0">
                <a:latin typeface="メイリオ" panose="020B0604030504040204" pitchFamily="50" charset="-128"/>
                <a:ea typeface="メイリオ" panose="020B0604030504040204" pitchFamily="50" charset="-128"/>
              </a:rPr>
              <a:t>Number of Strings	21</a:t>
            </a:r>
          </a:p>
          <a:p>
            <a:r>
              <a:rPr lang="en-US" altLang="ja-JP" sz="1400" b="1" dirty="0">
                <a:latin typeface="メイリオ" panose="020B0604030504040204" pitchFamily="50" charset="-128"/>
                <a:ea typeface="メイリオ" panose="020B0604030504040204" pitchFamily="50" charset="-128"/>
              </a:rPr>
              <a:t>About this item</a:t>
            </a:r>
          </a:p>
          <a:p>
            <a:r>
              <a:rPr lang="en-US" altLang="ja-JP" sz="1400" b="1" dirty="0">
                <a:latin typeface="メイリオ" panose="020B0604030504040204" pitchFamily="50" charset="-128"/>
                <a:ea typeface="メイリオ" panose="020B0604030504040204" pitchFamily="50" charset="-128"/>
              </a:rPr>
              <a:t>Handcrafted quality</a:t>
            </a:r>
          </a:p>
          <a:p>
            <a:r>
              <a:rPr lang="en-US" altLang="ja-JP" sz="1400" b="1" dirty="0">
                <a:latin typeface="メイリオ" panose="020B0604030504040204" pitchFamily="50" charset="-128"/>
                <a:ea typeface="メイリオ" panose="020B0604030504040204" pitchFamily="50" charset="-128"/>
              </a:rPr>
              <a:t>Maple body with rock maple pin block</a:t>
            </a:r>
          </a:p>
          <a:p>
            <a:r>
              <a:rPr lang="en-US" altLang="ja-JP" sz="1400" b="1" dirty="0">
                <a:latin typeface="メイリオ" panose="020B0604030504040204" pitchFamily="50" charset="-128"/>
                <a:ea typeface="メイリオ" panose="020B0604030504040204" pitchFamily="50" charset="-128"/>
              </a:rPr>
              <a:t>Quilted maple top</a:t>
            </a:r>
          </a:p>
          <a:p>
            <a:r>
              <a:rPr lang="en-US" altLang="ja-JP" sz="1400" b="1" dirty="0">
                <a:latin typeface="メイリオ" panose="020B0604030504040204" pitchFamily="50" charset="-128"/>
                <a:ea typeface="メイリオ" panose="020B0604030504040204" pitchFamily="50" charset="-128"/>
              </a:rPr>
              <a:t>Gloss finish</a:t>
            </a:r>
          </a:p>
          <a:p>
            <a:r>
              <a:rPr lang="en-US" altLang="ja-JP" sz="1400" b="1" dirty="0">
                <a:latin typeface="メイリオ" panose="020B0604030504040204" pitchFamily="50" charset="-128"/>
                <a:ea typeface="メイリオ" panose="020B0604030504040204" pitchFamily="50" charset="-128"/>
              </a:rPr>
              <a:t>21 Chords</a:t>
            </a:r>
            <a:endParaRPr lang="en-US" altLang="ja-JP" sz="1200" b="1" dirty="0">
              <a:latin typeface="メイリオ" panose="020B0604030504040204" pitchFamily="50" charset="-128"/>
              <a:ea typeface="メイリオ" panose="020B0604030504040204" pitchFamily="50" charset="-128"/>
            </a:endParaRPr>
          </a:p>
        </p:txBody>
      </p:sp>
      <p:pic>
        <p:nvPicPr>
          <p:cNvPr id="4" name="Picture 4">
            <a:extLst>
              <a:ext uri="{FF2B5EF4-FFF2-40B4-BE49-F238E27FC236}">
                <a16:creationId xmlns:a16="http://schemas.microsoft.com/office/drawing/2014/main" id="{047771D9-F22B-43F2-8C3A-4759EA48BF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3178" y="1752501"/>
            <a:ext cx="5317615" cy="3275651"/>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CB277C96-06F8-4F23-922B-60E48CAA4F4B}"/>
              </a:ext>
            </a:extLst>
          </p:cNvPr>
          <p:cNvPicPr>
            <a:picLocks noChangeAspect="1"/>
          </p:cNvPicPr>
          <p:nvPr/>
        </p:nvPicPr>
        <p:blipFill>
          <a:blip r:embed="rId3"/>
          <a:stretch>
            <a:fillRect/>
          </a:stretch>
        </p:blipFill>
        <p:spPr>
          <a:xfrm>
            <a:off x="138116" y="178992"/>
            <a:ext cx="1381318" cy="552527"/>
          </a:xfrm>
          <a:prstGeom prst="rect">
            <a:avLst/>
          </a:prstGeom>
        </p:spPr>
      </p:pic>
    </p:spTree>
    <p:extLst>
      <p:ext uri="{BB962C8B-B14F-4D97-AF65-F5344CB8AC3E}">
        <p14:creationId xmlns:p14="http://schemas.microsoft.com/office/powerpoint/2010/main" val="3416282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FD19483-5867-410D-9CBC-4CC7AB0C025D}"/>
              </a:ext>
            </a:extLst>
          </p:cNvPr>
          <p:cNvSpPr txBox="1"/>
          <p:nvPr/>
        </p:nvSpPr>
        <p:spPr>
          <a:xfrm>
            <a:off x="934720" y="2058190"/>
            <a:ext cx="10008264" cy="3046988"/>
          </a:xfrm>
          <a:prstGeom prst="rect">
            <a:avLst/>
          </a:prstGeom>
          <a:noFill/>
        </p:spPr>
        <p:txBody>
          <a:bodyPr wrap="square">
            <a:spAutoFit/>
          </a:bodyPr>
          <a:lstStyle/>
          <a:p>
            <a:r>
              <a:rPr lang="en-US" altLang="ja-JP" sz="800" b="1" dirty="0">
                <a:latin typeface="メイリオ" panose="020B0604030504040204" pitchFamily="50" charset="-128"/>
                <a:ea typeface="メイリオ" panose="020B0604030504040204" pitchFamily="50" charset="-128"/>
              </a:rPr>
              <a:t>ort </a:t>
            </a:r>
            <a:r>
              <a:rPr lang="en-US" altLang="ja-JP" sz="800" b="1" dirty="0" err="1">
                <a:latin typeface="メイリオ" panose="020B0604030504040204" pitchFamily="50" charset="-128"/>
                <a:ea typeface="メイリオ" panose="020B0604030504040204" pitchFamily="50" charset="-128"/>
              </a:rPr>
              <a:t>AutoHarps</a:t>
            </a:r>
            <a:r>
              <a:rPr lang="en-US" altLang="ja-JP" sz="800" b="1" dirty="0">
                <a:latin typeface="メイリオ" panose="020B0604030504040204" pitchFamily="50" charset="-128"/>
                <a:ea typeface="メイリオ" panose="020B0604030504040204" pitchFamily="50" charset="-128"/>
              </a:rPr>
              <a:t> By:</a:t>
            </a:r>
          </a:p>
          <a:p>
            <a:r>
              <a:rPr lang="en-US" altLang="ja-JP" sz="800" b="1" dirty="0">
                <a:latin typeface="メイリオ" panose="020B0604030504040204" pitchFamily="50" charset="-128"/>
                <a:ea typeface="メイリオ" panose="020B0604030504040204" pitchFamily="50" charset="-128"/>
              </a:rPr>
              <a:t>Model		# of Chords	Wood Type			Fine Tuning	Electric Pickup	Color	# of Keys	Price</a:t>
            </a:r>
          </a:p>
          <a:p>
            <a:r>
              <a:rPr lang="en-US" altLang="ja-JP" sz="800" b="1" dirty="0">
                <a:latin typeface="メイリオ" panose="020B0604030504040204" pitchFamily="50" charset="-128"/>
                <a:ea typeface="メイリオ" panose="020B0604030504040204" pitchFamily="50" charset="-128"/>
              </a:rPr>
              <a:t>OS11021FN		21	Flame Maple top-Solid Spruce back	No	No	Natural	11	$379.95</a:t>
            </a:r>
          </a:p>
          <a:p>
            <a:r>
              <a:rPr lang="en-US" altLang="ja-JP" sz="800" b="1" dirty="0">
                <a:latin typeface="メイリオ" panose="020B0604030504040204" pitchFamily="50" charset="-128"/>
                <a:ea typeface="メイリオ" panose="020B0604030504040204" pitchFamily="50" charset="-128"/>
              </a:rPr>
              <a:t>OS11021AE		21	Top finish Ovangkol-Solid Spruce back	Yes	No	Natural	11	$509.99</a:t>
            </a:r>
          </a:p>
          <a:p>
            <a:r>
              <a:rPr lang="en-US" altLang="ja-JP" sz="800" b="1" dirty="0">
                <a:latin typeface="メイリオ" panose="020B0604030504040204" pitchFamily="50" charset="-128"/>
                <a:ea typeface="メイリオ" panose="020B0604030504040204" pitchFamily="50" charset="-128"/>
              </a:rPr>
              <a:t>OS45C		21	Select Spruce top - Maple Back		No	No	Natural	11	$369.99</a:t>
            </a:r>
          </a:p>
          <a:p>
            <a:r>
              <a:rPr lang="en-US" altLang="ja-JP" sz="800" b="1" dirty="0">
                <a:latin typeface="メイリオ" panose="020B0604030504040204" pitchFamily="50" charset="-128"/>
                <a:ea typeface="メイリオ" panose="020B0604030504040204" pitchFamily="50" charset="-128"/>
              </a:rPr>
              <a:t>OS73C		21	Solid Spruce Top - Mahogany Back	No	No	Black Matte	11	$440.95</a:t>
            </a:r>
          </a:p>
          <a:p>
            <a:r>
              <a:rPr lang="en-US" altLang="ja-JP" sz="800" b="1" dirty="0">
                <a:latin typeface="メイリオ" panose="020B0604030504040204" pitchFamily="50" charset="-128"/>
                <a:ea typeface="メイリオ" panose="020B0604030504040204" pitchFamily="50" charset="-128"/>
              </a:rPr>
              <a:t>OS45CE		21	Select Spruce			No	Yes	Natural	11	$369.99</a:t>
            </a:r>
          </a:p>
          <a:p>
            <a:r>
              <a:rPr lang="en-US" altLang="ja-JP" sz="800" b="1" dirty="0">
                <a:latin typeface="メイリオ" panose="020B0604030504040204" pitchFamily="50" charset="-128"/>
                <a:ea typeface="メイリオ" panose="020B0604030504040204" pitchFamily="50" charset="-128"/>
              </a:rPr>
              <a:t>OS120CNE		21	Solid Spruce top-Bird's eye Maple Back	Yes	Yes	Natural	11	$459.90</a:t>
            </a:r>
          </a:p>
          <a:p>
            <a:r>
              <a:rPr lang="en-US" altLang="ja-JP" sz="800" b="1" dirty="0">
                <a:latin typeface="メイリオ" panose="020B0604030504040204" pitchFamily="50" charset="-128"/>
                <a:ea typeface="メイリオ" panose="020B0604030504040204" pitchFamily="50" charset="-128"/>
              </a:rPr>
              <a:t>OS11021FNE		21	Flame Maple top-Solid Spruce back	Yes	Yes	Natural	11	$489.99</a:t>
            </a:r>
          </a:p>
          <a:p>
            <a:r>
              <a:rPr lang="en-US" altLang="ja-JP" sz="800" b="1" dirty="0">
                <a:latin typeface="メイリオ" panose="020B0604030504040204" pitchFamily="50" charset="-128"/>
                <a:ea typeface="メイリオ" panose="020B0604030504040204" pitchFamily="50" charset="-128"/>
              </a:rPr>
              <a:t>OS11021FHSE		21	Flame Maple top-Solid Spruce back	No	Yes	Sunburst	11	$487.00</a:t>
            </a:r>
          </a:p>
          <a:p>
            <a:r>
              <a:rPr lang="en-US" altLang="ja-JP" sz="800" b="1" dirty="0">
                <a:latin typeface="メイリオ" panose="020B0604030504040204" pitchFamily="50" charset="-128"/>
                <a:ea typeface="メイリオ" panose="020B0604030504040204" pitchFamily="50" charset="-128"/>
              </a:rPr>
              <a:t>OS11021 Ozark		21	</a:t>
            </a:r>
            <a:r>
              <a:rPr lang="en-US" altLang="ja-JP" sz="800" b="1" dirty="0" err="1">
                <a:latin typeface="メイリオ" panose="020B0604030504040204" pitchFamily="50" charset="-128"/>
                <a:ea typeface="メイリオ" panose="020B0604030504040204" pitchFamily="50" charset="-128"/>
              </a:rPr>
              <a:t>Ovankol</a:t>
            </a:r>
            <a:r>
              <a:rPr lang="en-US" altLang="ja-JP" sz="800" b="1" dirty="0">
                <a:latin typeface="メイリオ" panose="020B0604030504040204" pitchFamily="50" charset="-128"/>
                <a:ea typeface="メイリオ" panose="020B0604030504040204" pitchFamily="50" charset="-128"/>
              </a:rPr>
              <a:t> top-Solid Spruce back		No	No	Sunburst Satin	11	$399.95</a:t>
            </a:r>
          </a:p>
          <a:p>
            <a:r>
              <a:rPr lang="en-US" altLang="ja-JP" sz="800" b="1" dirty="0">
                <a:latin typeface="メイリオ" panose="020B0604030504040204" pitchFamily="50" charset="-128"/>
                <a:ea typeface="メイリオ" panose="020B0604030504040204" pitchFamily="50" charset="-128"/>
              </a:rPr>
              <a:t>OS120CN		21	Solid Spruce top-Bird's eye Maple Back	Yes	No	Natural Gloss	11	$429.99</a:t>
            </a:r>
          </a:p>
          <a:p>
            <a:r>
              <a:rPr lang="en-US" altLang="ja-JP" sz="800" b="1" dirty="0">
                <a:latin typeface="メイリオ" panose="020B0604030504040204" pitchFamily="50" charset="-128"/>
                <a:ea typeface="メイリオ" panose="020B0604030504040204" pitchFamily="50" charset="-128"/>
              </a:rPr>
              <a:t>OS21CQTB		21	Maple Body			No	No	Blue	11	$399.95</a:t>
            </a:r>
          </a:p>
          <a:p>
            <a:r>
              <a:rPr lang="en-US" altLang="ja-JP" sz="800" b="1" dirty="0">
                <a:latin typeface="メイリオ" panose="020B0604030504040204" pitchFamily="50" charset="-128"/>
                <a:ea typeface="メイリオ" panose="020B0604030504040204" pitchFamily="50" charset="-128"/>
              </a:rPr>
              <a:t>OS21C		21	Maple Body			No	No	Sunburst	11	$375.95</a:t>
            </a:r>
          </a:p>
          <a:p>
            <a:r>
              <a:rPr lang="en-US" altLang="ja-JP" sz="800" b="1" dirty="0">
                <a:latin typeface="メイリオ" panose="020B0604030504040204" pitchFamily="50" charset="-128"/>
                <a:ea typeface="メイリオ" panose="020B0604030504040204" pitchFamily="50" charset="-128"/>
              </a:rPr>
              <a:t>OS21CQTR		21	Maple Body			No	No	Red	11	$415.95</a:t>
            </a:r>
          </a:p>
          <a:p>
            <a:r>
              <a:rPr lang="en-US" altLang="ja-JP" sz="800" b="1" dirty="0">
                <a:latin typeface="メイリオ" panose="020B0604030504040204" pitchFamily="50" charset="-128"/>
                <a:ea typeface="メイリオ" panose="020B0604030504040204" pitchFamily="50" charset="-128"/>
              </a:rPr>
              <a:t>OS150FCE		21	Flame Maple top-Solid Spruce back	No	Yes	Sunburst	11	$405.95</a:t>
            </a:r>
          </a:p>
          <a:p>
            <a:r>
              <a:rPr lang="en-US" altLang="ja-JP" sz="800" b="1" dirty="0">
                <a:latin typeface="メイリオ" panose="020B0604030504040204" pitchFamily="50" charset="-128"/>
                <a:ea typeface="メイリオ" panose="020B0604030504040204" pitchFamily="50" charset="-128"/>
              </a:rPr>
              <a:t>OS11021FHS		21	Flame Maple top-Solid Spruce back	No	No	Sunburst	11	$409.99</a:t>
            </a:r>
          </a:p>
          <a:p>
            <a:r>
              <a:rPr lang="en-US" altLang="ja-JP" sz="800" b="1" dirty="0">
                <a:latin typeface="メイリオ" panose="020B0604030504040204" pitchFamily="50" charset="-128"/>
                <a:ea typeface="メイリオ" panose="020B0604030504040204" pitchFamily="50" charset="-128"/>
              </a:rPr>
              <a:t>OS10021		21	Solid Spruce Top - Mahogany Back	No	No	Natural	11	$369.99</a:t>
            </a:r>
          </a:p>
          <a:p>
            <a:r>
              <a:rPr lang="en-US" altLang="ja-JP" sz="800" b="1" dirty="0">
                <a:latin typeface="メイリオ" panose="020B0604030504040204" pitchFamily="50" charset="-128"/>
                <a:ea typeface="メイリオ" panose="020B0604030504040204" pitchFamily="50" charset="-128"/>
              </a:rPr>
              <a:t>OS73B		15	Solid Spruce Top - Mahogany Back	No	No	Black Matte	7	$425.95</a:t>
            </a:r>
          </a:p>
          <a:p>
            <a:r>
              <a:rPr lang="en-US" altLang="ja-JP" sz="800" b="1" dirty="0">
                <a:latin typeface="メイリオ" panose="020B0604030504040204" pitchFamily="50" charset="-128"/>
                <a:ea typeface="メイリオ" panose="020B0604030504040204" pitchFamily="50" charset="-128"/>
              </a:rPr>
              <a:t>OS15B		15	Maple Body			No	No	Sunburst	7	$365.95</a:t>
            </a:r>
          </a:p>
          <a:p>
            <a:r>
              <a:rPr lang="en-US" altLang="ja-JP" sz="800" b="1" dirty="0">
                <a:latin typeface="メイリオ" panose="020B0604030504040204" pitchFamily="50" charset="-128"/>
                <a:ea typeface="メイリオ" panose="020B0604030504040204" pitchFamily="50" charset="-128"/>
              </a:rPr>
              <a:t>OS10015		15	Solid Spruce Top - Mahogany Back	No	No	Natural	7	$279.99</a:t>
            </a:r>
          </a:p>
          <a:p>
            <a:r>
              <a:rPr lang="en-US" altLang="ja-JP" sz="800" b="1" dirty="0">
                <a:latin typeface="メイリオ" panose="020B0604030504040204" pitchFamily="50" charset="-128"/>
                <a:ea typeface="メイリオ" panose="020B0604030504040204" pitchFamily="50" charset="-128"/>
              </a:rPr>
              <a:t>15Ch </a:t>
            </a:r>
            <a:r>
              <a:rPr lang="en-US" altLang="ja-JP" sz="800" b="1" dirty="0" err="1">
                <a:latin typeface="メイリオ" panose="020B0604030504040204" pitchFamily="50" charset="-128"/>
                <a:ea typeface="メイリオ" panose="020B0604030504040204" pitchFamily="50" charset="-128"/>
              </a:rPr>
              <a:t>ChromAharP</a:t>
            </a:r>
            <a:r>
              <a:rPr lang="en-US" altLang="ja-JP" sz="800" b="1" dirty="0">
                <a:latin typeface="メイリオ" panose="020B0604030504040204" pitchFamily="50" charset="-128"/>
                <a:ea typeface="メイリオ" panose="020B0604030504040204" pitchFamily="50" charset="-128"/>
              </a:rPr>
              <a:t>	15	Maple Frame			No	No	Sunburst	7	$265.64</a:t>
            </a:r>
          </a:p>
          <a:p>
            <a:r>
              <a:rPr lang="en-US" altLang="ja-JP" sz="800" b="1" dirty="0">
                <a:latin typeface="メイリオ" panose="020B0604030504040204" pitchFamily="50" charset="-128"/>
                <a:ea typeface="メイリオ" panose="020B0604030504040204" pitchFamily="50" charset="-128"/>
              </a:rPr>
              <a:t>21Ch </a:t>
            </a:r>
            <a:r>
              <a:rPr lang="en-US" altLang="ja-JP" sz="800" b="1" dirty="0" err="1">
                <a:latin typeface="メイリオ" panose="020B0604030504040204" pitchFamily="50" charset="-128"/>
                <a:ea typeface="メイリオ" panose="020B0604030504040204" pitchFamily="50" charset="-128"/>
              </a:rPr>
              <a:t>ChromAharP</a:t>
            </a:r>
            <a:r>
              <a:rPr lang="en-US" altLang="ja-JP" sz="800" b="1" dirty="0">
                <a:latin typeface="メイリオ" panose="020B0604030504040204" pitchFamily="50" charset="-128"/>
                <a:ea typeface="メイリオ" panose="020B0604030504040204" pitchFamily="50" charset="-128"/>
              </a:rPr>
              <a:t>	21	Maple Frame			No	No	Sunburst	11	$341.95</a:t>
            </a:r>
          </a:p>
          <a:p>
            <a:r>
              <a:rPr lang="en-US" altLang="ja-JP" sz="800" b="1" dirty="0">
                <a:latin typeface="メイリオ" panose="020B0604030504040204" pitchFamily="50" charset="-128"/>
                <a:ea typeface="メイリオ" panose="020B0604030504040204" pitchFamily="50" charset="-128"/>
              </a:rPr>
              <a:t>21ChE </a:t>
            </a:r>
            <a:r>
              <a:rPr lang="en-US" altLang="ja-JP" sz="800" b="1" dirty="0" err="1">
                <a:latin typeface="メイリオ" panose="020B0604030504040204" pitchFamily="50" charset="-128"/>
                <a:ea typeface="メイリオ" panose="020B0604030504040204" pitchFamily="50" charset="-128"/>
              </a:rPr>
              <a:t>ChromAharP</a:t>
            </a:r>
            <a:r>
              <a:rPr lang="en-US" altLang="ja-JP" sz="800" b="1" dirty="0">
                <a:latin typeface="メイリオ" panose="020B0604030504040204" pitchFamily="50" charset="-128"/>
                <a:ea typeface="メイリオ" panose="020B0604030504040204" pitchFamily="50" charset="-128"/>
              </a:rPr>
              <a:t>	21	Maple Frame			No	Yes	Sunburst	11	$340.00</a:t>
            </a:r>
          </a:p>
        </p:txBody>
      </p:sp>
      <p:sp>
        <p:nvSpPr>
          <p:cNvPr id="9" name="テキスト ボックス 8">
            <a:extLst>
              <a:ext uri="{FF2B5EF4-FFF2-40B4-BE49-F238E27FC236}">
                <a16:creationId xmlns:a16="http://schemas.microsoft.com/office/drawing/2014/main" id="{D9C4E567-CA23-4B48-8AE5-6D9075E95060}"/>
              </a:ext>
            </a:extLst>
          </p:cNvPr>
          <p:cNvSpPr txBox="1"/>
          <p:nvPr/>
        </p:nvSpPr>
        <p:spPr>
          <a:xfrm>
            <a:off x="3047172" y="371925"/>
            <a:ext cx="6097656" cy="369332"/>
          </a:xfrm>
          <a:prstGeom prst="rect">
            <a:avLst/>
          </a:prstGeom>
          <a:noFill/>
        </p:spPr>
        <p:txBody>
          <a:bodyPr wrap="square">
            <a:spAutoFit/>
          </a:bodyPr>
          <a:lstStyle/>
          <a:p>
            <a:r>
              <a:rPr lang="en-US" altLang="ja-JP" b="1" dirty="0">
                <a:solidFill>
                  <a:srgbClr val="00B0F0"/>
                </a:solidFill>
                <a:latin typeface="メイリオ" panose="020B0604030504040204" pitchFamily="50" charset="-128"/>
                <a:ea typeface="メイリオ" panose="020B0604030504040204" pitchFamily="50" charset="-128"/>
              </a:rPr>
              <a:t>https://www.autoharpstore.com/15chord.aspx</a:t>
            </a:r>
            <a:endParaRPr lang="ja-JP" altLang="en-US" b="1" dirty="0">
              <a:solidFill>
                <a:srgbClr val="00B0F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4903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FD19483-5867-410D-9CBC-4CC7AB0C025D}"/>
              </a:ext>
            </a:extLst>
          </p:cNvPr>
          <p:cNvSpPr txBox="1"/>
          <p:nvPr/>
        </p:nvSpPr>
        <p:spPr>
          <a:xfrm>
            <a:off x="0" y="1105287"/>
            <a:ext cx="1132620" cy="4647426"/>
          </a:xfrm>
          <a:prstGeom prst="rect">
            <a:avLst/>
          </a:prstGeom>
          <a:noFill/>
        </p:spPr>
        <p:txBody>
          <a:bodyPr wrap="square">
            <a:spAutoFit/>
          </a:bodyPr>
          <a:lstStyle/>
          <a:p>
            <a:r>
              <a:rPr lang="en-US" altLang="ja-JP" sz="800" b="1" dirty="0">
                <a:latin typeface="メイリオ" panose="020B0604030504040204" pitchFamily="50" charset="-128"/>
                <a:ea typeface="メイリオ" panose="020B0604030504040204" pitchFamily="50" charset="-128"/>
              </a:rPr>
              <a:t>Model</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OS11021AE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OS45C</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OS73C</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OS45CE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OS120CNE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OS11021FNE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OS11021FHSE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OS11021 Ozark</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OS120CN</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OS21CQTB</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OS21C</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OS21CQTR</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OS150FCE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OS11021FHS</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OS10021</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OS73B</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OS15B</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OS10015</a:t>
            </a:r>
          </a:p>
        </p:txBody>
      </p:sp>
      <p:sp>
        <p:nvSpPr>
          <p:cNvPr id="9" name="テキスト ボックス 8">
            <a:extLst>
              <a:ext uri="{FF2B5EF4-FFF2-40B4-BE49-F238E27FC236}">
                <a16:creationId xmlns:a16="http://schemas.microsoft.com/office/drawing/2014/main" id="{D9C4E567-CA23-4B48-8AE5-6D9075E95060}"/>
              </a:ext>
            </a:extLst>
          </p:cNvPr>
          <p:cNvSpPr txBox="1"/>
          <p:nvPr/>
        </p:nvSpPr>
        <p:spPr>
          <a:xfrm>
            <a:off x="3047172" y="371925"/>
            <a:ext cx="6097656" cy="369332"/>
          </a:xfrm>
          <a:prstGeom prst="rect">
            <a:avLst/>
          </a:prstGeom>
          <a:noFill/>
        </p:spPr>
        <p:txBody>
          <a:bodyPr wrap="square">
            <a:spAutoFit/>
          </a:bodyPr>
          <a:lstStyle/>
          <a:p>
            <a:r>
              <a:rPr lang="en-US" altLang="ja-JP" b="1" dirty="0">
                <a:solidFill>
                  <a:srgbClr val="00B0F0"/>
                </a:solidFill>
                <a:latin typeface="メイリオ" panose="020B0604030504040204" pitchFamily="50" charset="-128"/>
                <a:ea typeface="メイリオ" panose="020B0604030504040204" pitchFamily="50" charset="-128"/>
              </a:rPr>
              <a:t>https://www.autoharpstore.com/15chord.aspx</a:t>
            </a:r>
            <a:endParaRPr lang="ja-JP" altLang="en-US" b="1" dirty="0">
              <a:solidFill>
                <a:srgbClr val="00B0F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4123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9FCB007-7405-455E-8C14-CEC766E83A09}"/>
              </a:ext>
            </a:extLst>
          </p:cNvPr>
          <p:cNvPicPr>
            <a:picLocks noChangeAspect="1"/>
          </p:cNvPicPr>
          <p:nvPr/>
        </p:nvPicPr>
        <p:blipFill>
          <a:blip r:embed="rId2"/>
          <a:stretch>
            <a:fillRect/>
          </a:stretch>
        </p:blipFill>
        <p:spPr>
          <a:xfrm>
            <a:off x="1850974" y="0"/>
            <a:ext cx="8490052" cy="6858000"/>
          </a:xfrm>
          <a:prstGeom prst="rect">
            <a:avLst/>
          </a:prstGeom>
        </p:spPr>
      </p:pic>
      <p:sp>
        <p:nvSpPr>
          <p:cNvPr id="5" name="テキスト ボックス 4">
            <a:extLst>
              <a:ext uri="{FF2B5EF4-FFF2-40B4-BE49-F238E27FC236}">
                <a16:creationId xmlns:a16="http://schemas.microsoft.com/office/drawing/2014/main" id="{F53EB3C1-478D-4521-AC5D-99F810E4AEAE}"/>
              </a:ext>
            </a:extLst>
          </p:cNvPr>
          <p:cNvSpPr txBox="1"/>
          <p:nvPr/>
        </p:nvSpPr>
        <p:spPr>
          <a:xfrm>
            <a:off x="10341026" y="629267"/>
            <a:ext cx="1850974" cy="5016758"/>
          </a:xfrm>
          <a:prstGeom prst="rect">
            <a:avLst/>
          </a:prstGeom>
          <a:noFill/>
        </p:spPr>
        <p:txBody>
          <a:bodyPr wrap="square">
            <a:spAutoFit/>
          </a:bodyPr>
          <a:lstStyle/>
          <a:p>
            <a:r>
              <a:rPr lang="pt-BR" altLang="ja-JP" sz="1000" b="1" dirty="0">
                <a:latin typeface="メイリオ" panose="020B0604030504040204" pitchFamily="50" charset="-128"/>
                <a:ea typeface="メイリオ" panose="020B0604030504040204" pitchFamily="50" charset="-128"/>
              </a:rPr>
              <a:t>Oscar Schmidt Autoharp</a:t>
            </a:r>
          </a:p>
          <a:p>
            <a:endParaRPr lang="pt-BR" altLang="ja-JP" sz="1000" b="1" dirty="0">
              <a:latin typeface="メイリオ" panose="020B0604030504040204" pitchFamily="50" charset="-128"/>
              <a:ea typeface="メイリオ" panose="020B0604030504040204" pitchFamily="50" charset="-128"/>
            </a:endParaRPr>
          </a:p>
          <a:p>
            <a:endParaRPr lang="pt-BR" altLang="ja-JP" sz="1000" b="1" dirty="0">
              <a:latin typeface="メイリオ" panose="020B0604030504040204" pitchFamily="50" charset="-128"/>
              <a:ea typeface="メイリオ" panose="020B0604030504040204" pitchFamily="50" charset="-128"/>
            </a:endParaRPr>
          </a:p>
          <a:p>
            <a:r>
              <a:rPr lang="pt-BR" altLang="ja-JP" sz="1000" b="1" dirty="0">
                <a:latin typeface="メイリオ" panose="020B0604030504040204" pitchFamily="50" charset="-128"/>
                <a:ea typeface="メイリオ" panose="020B0604030504040204" pitchFamily="50" charset="-128"/>
              </a:rPr>
              <a:t>OS10021</a:t>
            </a:r>
          </a:p>
          <a:p>
            <a:endParaRPr lang="pt-BR" altLang="ja-JP" sz="1000" b="1" dirty="0">
              <a:latin typeface="メイリオ" panose="020B0604030504040204" pitchFamily="50" charset="-128"/>
              <a:ea typeface="メイリオ" panose="020B0604030504040204" pitchFamily="50" charset="-128"/>
            </a:endParaRPr>
          </a:p>
          <a:p>
            <a:r>
              <a:rPr lang="pt-BR" altLang="ja-JP" sz="1000" b="1" dirty="0">
                <a:latin typeface="メイリオ" panose="020B0604030504040204" pitchFamily="50" charset="-128"/>
                <a:ea typeface="メイリオ" panose="020B0604030504040204" pitchFamily="50" charset="-128"/>
              </a:rPr>
              <a:t>OS11021AE</a:t>
            </a:r>
          </a:p>
          <a:p>
            <a:endParaRPr lang="pt-BR" altLang="ja-JP" sz="1000" b="1" dirty="0">
              <a:latin typeface="メイリオ" panose="020B0604030504040204" pitchFamily="50" charset="-128"/>
              <a:ea typeface="メイリオ" panose="020B0604030504040204" pitchFamily="50" charset="-128"/>
            </a:endParaRPr>
          </a:p>
          <a:p>
            <a:r>
              <a:rPr lang="pt-BR" altLang="ja-JP" sz="1000" b="1" dirty="0">
                <a:latin typeface="メイリオ" panose="020B0604030504040204" pitchFamily="50" charset="-128"/>
                <a:ea typeface="メイリオ" panose="020B0604030504040204" pitchFamily="50" charset="-128"/>
              </a:rPr>
              <a:t>OS11021FNE</a:t>
            </a:r>
          </a:p>
          <a:p>
            <a:endParaRPr lang="pt-BR" altLang="ja-JP" sz="1000" b="1" dirty="0">
              <a:latin typeface="メイリオ" panose="020B0604030504040204" pitchFamily="50" charset="-128"/>
              <a:ea typeface="メイリオ" panose="020B0604030504040204" pitchFamily="50" charset="-128"/>
            </a:endParaRPr>
          </a:p>
          <a:p>
            <a:r>
              <a:rPr lang="pt-BR" altLang="ja-JP" sz="1000" b="1" dirty="0">
                <a:latin typeface="メイリオ" panose="020B0604030504040204" pitchFamily="50" charset="-128"/>
                <a:ea typeface="メイリオ" panose="020B0604030504040204" pitchFamily="50" charset="-128"/>
              </a:rPr>
              <a:t>OS120CNE</a:t>
            </a:r>
          </a:p>
          <a:p>
            <a:endParaRPr lang="pt-BR" altLang="ja-JP" sz="1000" b="1" dirty="0">
              <a:latin typeface="メイリオ" panose="020B0604030504040204" pitchFamily="50" charset="-128"/>
              <a:ea typeface="メイリオ" panose="020B0604030504040204" pitchFamily="50" charset="-128"/>
            </a:endParaRPr>
          </a:p>
          <a:p>
            <a:r>
              <a:rPr lang="pt-BR" altLang="ja-JP" sz="1000" b="1" dirty="0">
                <a:latin typeface="メイリオ" panose="020B0604030504040204" pitchFamily="50" charset="-128"/>
                <a:ea typeface="メイリオ" panose="020B0604030504040204" pitchFamily="50" charset="-128"/>
              </a:rPr>
              <a:t>OS150FCE</a:t>
            </a:r>
          </a:p>
          <a:p>
            <a:endParaRPr lang="pt-BR" altLang="ja-JP" sz="1000" b="1" dirty="0">
              <a:latin typeface="メイリオ" panose="020B0604030504040204" pitchFamily="50" charset="-128"/>
              <a:ea typeface="メイリオ" panose="020B0604030504040204" pitchFamily="50" charset="-128"/>
            </a:endParaRPr>
          </a:p>
          <a:p>
            <a:r>
              <a:rPr lang="pt-BR" altLang="ja-JP" sz="1000" b="1" dirty="0">
                <a:latin typeface="メイリオ" panose="020B0604030504040204" pitchFamily="50" charset="-128"/>
                <a:ea typeface="メイリオ" panose="020B0604030504040204" pitchFamily="50" charset="-128"/>
              </a:rPr>
              <a:t>OS15B</a:t>
            </a:r>
          </a:p>
          <a:p>
            <a:endParaRPr lang="pt-BR" altLang="ja-JP" sz="1000" b="1" dirty="0">
              <a:latin typeface="メイリオ" panose="020B0604030504040204" pitchFamily="50" charset="-128"/>
              <a:ea typeface="メイリオ" panose="020B0604030504040204" pitchFamily="50" charset="-128"/>
            </a:endParaRPr>
          </a:p>
          <a:p>
            <a:r>
              <a:rPr lang="pt-BR" altLang="ja-JP" sz="1000" b="1" dirty="0">
                <a:latin typeface="メイリオ" panose="020B0604030504040204" pitchFamily="50" charset="-128"/>
                <a:ea typeface="メイリオ" panose="020B0604030504040204" pitchFamily="50" charset="-128"/>
              </a:rPr>
              <a:t>OS21C</a:t>
            </a:r>
          </a:p>
          <a:p>
            <a:endParaRPr lang="pt-BR" altLang="ja-JP" sz="1000" b="1" dirty="0">
              <a:latin typeface="メイリオ" panose="020B0604030504040204" pitchFamily="50" charset="-128"/>
              <a:ea typeface="メイリオ" panose="020B0604030504040204" pitchFamily="50" charset="-128"/>
            </a:endParaRPr>
          </a:p>
          <a:p>
            <a:r>
              <a:rPr lang="pt-BR" altLang="ja-JP" sz="1000" b="1" dirty="0">
                <a:latin typeface="メイリオ" panose="020B0604030504040204" pitchFamily="50" charset="-128"/>
                <a:ea typeface="メイリオ" panose="020B0604030504040204" pitchFamily="50" charset="-128"/>
              </a:rPr>
              <a:t>OS21CE</a:t>
            </a:r>
          </a:p>
          <a:p>
            <a:endParaRPr lang="pt-BR" altLang="ja-JP" sz="1000" b="1" dirty="0">
              <a:latin typeface="メイリオ" panose="020B0604030504040204" pitchFamily="50" charset="-128"/>
              <a:ea typeface="メイリオ" panose="020B0604030504040204" pitchFamily="50" charset="-128"/>
            </a:endParaRPr>
          </a:p>
          <a:p>
            <a:r>
              <a:rPr lang="pt-BR" altLang="ja-JP" sz="1000" b="1" dirty="0">
                <a:latin typeface="メイリオ" panose="020B0604030504040204" pitchFamily="50" charset="-128"/>
                <a:ea typeface="メイリオ" panose="020B0604030504040204" pitchFamily="50" charset="-128"/>
              </a:rPr>
              <a:t>OS73B</a:t>
            </a:r>
          </a:p>
          <a:p>
            <a:endParaRPr lang="pt-BR" altLang="ja-JP" sz="1000" b="1" dirty="0">
              <a:latin typeface="メイリオ" panose="020B0604030504040204" pitchFamily="50" charset="-128"/>
              <a:ea typeface="メイリオ" panose="020B0604030504040204" pitchFamily="50" charset="-128"/>
            </a:endParaRPr>
          </a:p>
          <a:p>
            <a:r>
              <a:rPr lang="pt-BR" altLang="ja-JP" sz="1000" b="1" dirty="0">
                <a:latin typeface="メイリオ" panose="020B0604030504040204" pitchFamily="50" charset="-128"/>
                <a:ea typeface="メイリオ" panose="020B0604030504040204" pitchFamily="50" charset="-128"/>
              </a:rPr>
              <a:t>OS73C</a:t>
            </a:r>
          </a:p>
          <a:p>
            <a:endParaRPr lang="pt-BR" altLang="ja-JP" sz="1000" b="1" dirty="0">
              <a:latin typeface="メイリオ" panose="020B0604030504040204" pitchFamily="50" charset="-128"/>
              <a:ea typeface="メイリオ" panose="020B0604030504040204" pitchFamily="50" charset="-128"/>
            </a:endParaRPr>
          </a:p>
          <a:p>
            <a:r>
              <a:rPr lang="pt-BR" altLang="ja-JP" sz="1000" b="1" dirty="0">
                <a:latin typeface="メイリオ" panose="020B0604030504040204" pitchFamily="50" charset="-128"/>
                <a:ea typeface="メイリオ" panose="020B0604030504040204" pitchFamily="50" charset="-128"/>
              </a:rPr>
              <a:t>OS73CE</a:t>
            </a:r>
          </a:p>
          <a:p>
            <a:endParaRPr lang="pt-BR" altLang="ja-JP" sz="1000" b="1" dirty="0">
              <a:latin typeface="メイリオ" panose="020B0604030504040204" pitchFamily="50" charset="-128"/>
              <a:ea typeface="メイリオ" panose="020B0604030504040204" pitchFamily="50" charset="-128"/>
            </a:endParaRPr>
          </a:p>
          <a:p>
            <a:r>
              <a:rPr lang="pt-BR" altLang="ja-JP" sz="1000" b="1" dirty="0">
                <a:latin typeface="メイリオ" panose="020B0604030504040204" pitchFamily="50" charset="-128"/>
                <a:ea typeface="メイリオ" panose="020B0604030504040204" pitchFamily="50" charset="-128"/>
              </a:rPr>
              <a:t>----------------------------</a:t>
            </a:r>
          </a:p>
          <a:p>
            <a:endParaRPr lang="pt-BR" altLang="ja-JP" sz="1000" b="1" dirty="0">
              <a:latin typeface="メイリオ" panose="020B0604030504040204" pitchFamily="50" charset="-128"/>
              <a:ea typeface="メイリオ" panose="020B0604030504040204" pitchFamily="50" charset="-128"/>
            </a:endParaRPr>
          </a:p>
          <a:p>
            <a:r>
              <a:rPr lang="pt-BR" altLang="ja-JP" sz="1000" b="1" dirty="0">
                <a:latin typeface="メイリオ" panose="020B0604030504040204" pitchFamily="50" charset="-128"/>
                <a:ea typeface="メイリオ" panose="020B0604030504040204" pitchFamily="50" charset="-128"/>
              </a:rPr>
              <a:t>OS21CQTBL  amazon.com</a:t>
            </a:r>
          </a:p>
          <a:p>
            <a:endParaRPr lang="pt-BR" altLang="ja-JP" sz="1000" b="1" dirty="0">
              <a:latin typeface="メイリオ" panose="020B0604030504040204" pitchFamily="50" charset="-128"/>
              <a:ea typeface="メイリオ" panose="020B0604030504040204" pitchFamily="50" charset="-128"/>
            </a:endParaRPr>
          </a:p>
          <a:p>
            <a:r>
              <a:rPr lang="pt-BR" altLang="ja-JP" sz="1000" b="1" dirty="0">
                <a:latin typeface="メイリオ" panose="020B0604030504040204" pitchFamily="50" charset="-128"/>
                <a:ea typeface="メイリオ" panose="020B0604030504040204" pitchFamily="50" charset="-128"/>
              </a:rPr>
              <a:t>OS21CQTR  amazon.com</a:t>
            </a:r>
          </a:p>
        </p:txBody>
      </p:sp>
      <p:cxnSp>
        <p:nvCxnSpPr>
          <p:cNvPr id="7" name="直線矢印コネクタ 6">
            <a:extLst>
              <a:ext uri="{FF2B5EF4-FFF2-40B4-BE49-F238E27FC236}">
                <a16:creationId xmlns:a16="http://schemas.microsoft.com/office/drawing/2014/main" id="{2883CD45-3A60-429D-92D7-BA586DE809B0}"/>
              </a:ext>
            </a:extLst>
          </p:cNvPr>
          <p:cNvCxnSpPr/>
          <p:nvPr/>
        </p:nvCxnSpPr>
        <p:spPr>
          <a:xfrm>
            <a:off x="1063487" y="1699591"/>
            <a:ext cx="715617"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8" name="直線矢印コネクタ 7">
            <a:extLst>
              <a:ext uri="{FF2B5EF4-FFF2-40B4-BE49-F238E27FC236}">
                <a16:creationId xmlns:a16="http://schemas.microsoft.com/office/drawing/2014/main" id="{4842CBC0-E8E6-477F-B5F1-D9F006F90DA8}"/>
              </a:ext>
            </a:extLst>
          </p:cNvPr>
          <p:cNvCxnSpPr>
            <a:cxnSpLocks/>
          </p:cNvCxnSpPr>
          <p:nvPr/>
        </p:nvCxnSpPr>
        <p:spPr>
          <a:xfrm>
            <a:off x="1066802" y="2219736"/>
            <a:ext cx="712302"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3" name="直線矢印コネクタ 12">
            <a:extLst>
              <a:ext uri="{FF2B5EF4-FFF2-40B4-BE49-F238E27FC236}">
                <a16:creationId xmlns:a16="http://schemas.microsoft.com/office/drawing/2014/main" id="{9D80496C-CA28-4E8A-8D78-67FBFAB902A1}"/>
              </a:ext>
            </a:extLst>
          </p:cNvPr>
          <p:cNvCxnSpPr>
            <a:cxnSpLocks/>
          </p:cNvCxnSpPr>
          <p:nvPr/>
        </p:nvCxnSpPr>
        <p:spPr>
          <a:xfrm>
            <a:off x="1066802" y="3535012"/>
            <a:ext cx="712302"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4" name="直線矢印コネクタ 13">
            <a:extLst>
              <a:ext uri="{FF2B5EF4-FFF2-40B4-BE49-F238E27FC236}">
                <a16:creationId xmlns:a16="http://schemas.microsoft.com/office/drawing/2014/main" id="{B25EDAE1-8271-4C9A-A227-2816F1675F69}"/>
              </a:ext>
            </a:extLst>
          </p:cNvPr>
          <p:cNvCxnSpPr>
            <a:cxnSpLocks/>
          </p:cNvCxnSpPr>
          <p:nvPr/>
        </p:nvCxnSpPr>
        <p:spPr>
          <a:xfrm>
            <a:off x="1060178" y="6172191"/>
            <a:ext cx="712302"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5" name="直線矢印コネクタ 14">
            <a:extLst>
              <a:ext uri="{FF2B5EF4-FFF2-40B4-BE49-F238E27FC236}">
                <a16:creationId xmlns:a16="http://schemas.microsoft.com/office/drawing/2014/main" id="{46AD8E09-8D97-4D5F-961A-7681B7D2D1E6}"/>
              </a:ext>
            </a:extLst>
          </p:cNvPr>
          <p:cNvCxnSpPr>
            <a:cxnSpLocks/>
          </p:cNvCxnSpPr>
          <p:nvPr/>
        </p:nvCxnSpPr>
        <p:spPr>
          <a:xfrm>
            <a:off x="1063487" y="6440544"/>
            <a:ext cx="712302"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6" name="直線矢印コネクタ 15">
            <a:extLst>
              <a:ext uri="{FF2B5EF4-FFF2-40B4-BE49-F238E27FC236}">
                <a16:creationId xmlns:a16="http://schemas.microsoft.com/office/drawing/2014/main" id="{7766546C-607D-4346-96CE-0AB66E0F7D00}"/>
              </a:ext>
            </a:extLst>
          </p:cNvPr>
          <p:cNvCxnSpPr>
            <a:cxnSpLocks/>
          </p:cNvCxnSpPr>
          <p:nvPr/>
        </p:nvCxnSpPr>
        <p:spPr>
          <a:xfrm>
            <a:off x="1060178" y="6708897"/>
            <a:ext cx="712302"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7" name="直線矢印コネクタ 16">
            <a:extLst>
              <a:ext uri="{FF2B5EF4-FFF2-40B4-BE49-F238E27FC236}">
                <a16:creationId xmlns:a16="http://schemas.microsoft.com/office/drawing/2014/main" id="{075CA4A8-A3C0-425E-AB4D-7CA23774AD2B}"/>
              </a:ext>
            </a:extLst>
          </p:cNvPr>
          <p:cNvCxnSpPr>
            <a:cxnSpLocks/>
          </p:cNvCxnSpPr>
          <p:nvPr/>
        </p:nvCxnSpPr>
        <p:spPr>
          <a:xfrm>
            <a:off x="1063493" y="5936967"/>
            <a:ext cx="712302"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8" name="直線矢印コネクタ 17">
            <a:extLst>
              <a:ext uri="{FF2B5EF4-FFF2-40B4-BE49-F238E27FC236}">
                <a16:creationId xmlns:a16="http://schemas.microsoft.com/office/drawing/2014/main" id="{16042858-43E7-4682-8E7D-BE26A79FFAFB}"/>
              </a:ext>
            </a:extLst>
          </p:cNvPr>
          <p:cNvCxnSpPr>
            <a:cxnSpLocks/>
          </p:cNvCxnSpPr>
          <p:nvPr/>
        </p:nvCxnSpPr>
        <p:spPr>
          <a:xfrm>
            <a:off x="1073432" y="3011549"/>
            <a:ext cx="712302"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9" name="直線矢印コネクタ 18">
            <a:extLst>
              <a:ext uri="{FF2B5EF4-FFF2-40B4-BE49-F238E27FC236}">
                <a16:creationId xmlns:a16="http://schemas.microsoft.com/office/drawing/2014/main" id="{66928C2D-1194-4B60-9E65-E53985147B02}"/>
              </a:ext>
            </a:extLst>
          </p:cNvPr>
          <p:cNvCxnSpPr>
            <a:cxnSpLocks/>
          </p:cNvCxnSpPr>
          <p:nvPr/>
        </p:nvCxnSpPr>
        <p:spPr>
          <a:xfrm>
            <a:off x="1073432" y="3269966"/>
            <a:ext cx="712302"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0" name="直線矢印コネクタ 19">
            <a:extLst>
              <a:ext uri="{FF2B5EF4-FFF2-40B4-BE49-F238E27FC236}">
                <a16:creationId xmlns:a16="http://schemas.microsoft.com/office/drawing/2014/main" id="{193F757D-7ECB-47D7-87BC-D0436532B1A2}"/>
              </a:ext>
            </a:extLst>
          </p:cNvPr>
          <p:cNvCxnSpPr>
            <a:cxnSpLocks/>
          </p:cNvCxnSpPr>
          <p:nvPr/>
        </p:nvCxnSpPr>
        <p:spPr>
          <a:xfrm>
            <a:off x="1073432" y="1172818"/>
            <a:ext cx="712302"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1" name="直線矢印コネクタ 20">
            <a:extLst>
              <a:ext uri="{FF2B5EF4-FFF2-40B4-BE49-F238E27FC236}">
                <a16:creationId xmlns:a16="http://schemas.microsoft.com/office/drawing/2014/main" id="{142A4F40-6174-4872-A8E2-EF06804F21F7}"/>
              </a:ext>
            </a:extLst>
          </p:cNvPr>
          <p:cNvCxnSpPr>
            <a:cxnSpLocks/>
          </p:cNvCxnSpPr>
          <p:nvPr/>
        </p:nvCxnSpPr>
        <p:spPr>
          <a:xfrm>
            <a:off x="1073432" y="3816623"/>
            <a:ext cx="712302"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2" name="直線矢印コネクタ 21">
            <a:extLst>
              <a:ext uri="{FF2B5EF4-FFF2-40B4-BE49-F238E27FC236}">
                <a16:creationId xmlns:a16="http://schemas.microsoft.com/office/drawing/2014/main" id="{F6E35B37-D31A-4693-878A-0105AA5961C1}"/>
              </a:ext>
            </a:extLst>
          </p:cNvPr>
          <p:cNvCxnSpPr>
            <a:cxnSpLocks/>
          </p:cNvCxnSpPr>
          <p:nvPr/>
        </p:nvCxnSpPr>
        <p:spPr>
          <a:xfrm>
            <a:off x="1073432" y="4601811"/>
            <a:ext cx="712302"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3" name="直線矢印コネクタ 22">
            <a:extLst>
              <a:ext uri="{FF2B5EF4-FFF2-40B4-BE49-F238E27FC236}">
                <a16:creationId xmlns:a16="http://schemas.microsoft.com/office/drawing/2014/main" id="{242A5839-E9A6-49FA-BF3C-500F00FB262D}"/>
              </a:ext>
            </a:extLst>
          </p:cNvPr>
          <p:cNvCxnSpPr>
            <a:cxnSpLocks/>
          </p:cNvCxnSpPr>
          <p:nvPr/>
        </p:nvCxnSpPr>
        <p:spPr>
          <a:xfrm>
            <a:off x="1073432" y="4860228"/>
            <a:ext cx="712302"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4" name="テキスト ボックス 23">
            <a:extLst>
              <a:ext uri="{FF2B5EF4-FFF2-40B4-BE49-F238E27FC236}">
                <a16:creationId xmlns:a16="http://schemas.microsoft.com/office/drawing/2014/main" id="{8E84DE63-9909-4F12-B1A6-C20B032CB3DA}"/>
              </a:ext>
            </a:extLst>
          </p:cNvPr>
          <p:cNvSpPr txBox="1"/>
          <p:nvPr/>
        </p:nvSpPr>
        <p:spPr>
          <a:xfrm>
            <a:off x="0" y="1105287"/>
            <a:ext cx="1132620" cy="4647426"/>
          </a:xfrm>
          <a:prstGeom prst="rect">
            <a:avLst/>
          </a:prstGeom>
          <a:noFill/>
        </p:spPr>
        <p:txBody>
          <a:bodyPr wrap="square">
            <a:spAutoFit/>
          </a:bodyPr>
          <a:lstStyle/>
          <a:p>
            <a:r>
              <a:rPr lang="en-US" altLang="ja-JP" sz="800" b="1" dirty="0">
                <a:latin typeface="メイリオ" panose="020B0604030504040204" pitchFamily="50" charset="-128"/>
                <a:ea typeface="メイリオ" panose="020B0604030504040204" pitchFamily="50" charset="-128"/>
              </a:rPr>
              <a:t>Model</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OS11021AE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OS45C</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OS73C</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OS45CE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OS120CNE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OS11021FNE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OS11021FHSE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OS11021 Ozark</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OS120CN</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OS21CQTB</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OS21C</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OS21CQTR</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OS150FCE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OS11021FHS</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OS10021</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OS73B</a:t>
            </a:r>
          </a:p>
          <a:p>
            <a:endParaRPr lang="en-US" altLang="ja-JP" sz="800" b="1" dirty="0">
              <a:solidFill>
                <a:srgbClr val="0070C0"/>
              </a:solidFill>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OS15B</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OS10015</a:t>
            </a:r>
          </a:p>
        </p:txBody>
      </p:sp>
    </p:spTree>
    <p:extLst>
      <p:ext uri="{BB962C8B-B14F-4D97-AF65-F5344CB8AC3E}">
        <p14:creationId xmlns:p14="http://schemas.microsoft.com/office/powerpoint/2010/main" val="3063292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F237B32-77F7-4A02-A6A3-5E6C7D0376A9}"/>
              </a:ext>
            </a:extLst>
          </p:cNvPr>
          <p:cNvSpPr txBox="1"/>
          <p:nvPr/>
        </p:nvSpPr>
        <p:spPr>
          <a:xfrm>
            <a:off x="5705856" y="474345"/>
            <a:ext cx="6096000" cy="3077766"/>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Oscar Schmidt </a:t>
            </a:r>
            <a:r>
              <a:rPr lang="en-US" altLang="ja-JP" sz="1400" b="1" dirty="0">
                <a:solidFill>
                  <a:srgbClr val="FF0000"/>
                </a:solidFill>
                <a:latin typeface="メイリオ" panose="020B0604030504040204" pitchFamily="50" charset="-128"/>
                <a:ea typeface="メイリオ" panose="020B0604030504040204" pitchFamily="50" charset="-128"/>
              </a:rPr>
              <a:t>OS45C</a:t>
            </a:r>
            <a:r>
              <a:rPr lang="en-US" altLang="ja-JP" sz="1400" b="1" dirty="0">
                <a:latin typeface="メイリオ" panose="020B0604030504040204" pitchFamily="50" charset="-128"/>
                <a:ea typeface="メイリオ" panose="020B0604030504040204" pitchFamily="50" charset="-128"/>
              </a:rPr>
              <a:t> </a:t>
            </a:r>
            <a:r>
              <a:rPr lang="en-US" altLang="ja-JP" sz="1400" b="1" dirty="0" err="1">
                <a:latin typeface="メイリオ" panose="020B0604030504040204" pitchFamily="50" charset="-128"/>
                <a:ea typeface="メイリオ" panose="020B0604030504040204" pitchFamily="50" charset="-128"/>
              </a:rPr>
              <a:t>AutoHarp</a:t>
            </a:r>
            <a:r>
              <a:rPr lang="en-US" altLang="ja-JP" sz="1400" b="1" dirty="0">
                <a:latin typeface="メイリオ" panose="020B0604030504040204" pitchFamily="50" charset="-128"/>
                <a:ea typeface="メイリオ" panose="020B0604030504040204" pitchFamily="50" charset="-128"/>
              </a:rPr>
              <a:t> - Appalachian – </a:t>
            </a:r>
          </a:p>
          <a:p>
            <a:r>
              <a:rPr lang="en-US" altLang="ja-JP" sz="1400" b="1" dirty="0">
                <a:latin typeface="メイリオ" panose="020B0604030504040204" pitchFamily="50" charset="-128"/>
                <a:ea typeface="メイリオ" panose="020B0604030504040204" pitchFamily="50" charset="-128"/>
              </a:rPr>
              <a:t>Free Gig Bag and Chromatic Tuner</a:t>
            </a:r>
          </a:p>
          <a:p>
            <a:r>
              <a:rPr lang="en-US" altLang="ja-JP" sz="1400" b="1" dirty="0">
                <a:latin typeface="メイリオ" panose="020B0604030504040204" pitchFamily="50" charset="-128"/>
                <a:ea typeface="メイリオ" panose="020B0604030504040204" pitchFamily="50" charset="-128"/>
              </a:rPr>
              <a:t>Normal Price $584.58    Sale Price $369.99</a:t>
            </a:r>
          </a:p>
          <a:p>
            <a:endParaRPr lang="en-US" altLang="ja-JP" sz="1400" b="1" dirty="0">
              <a:latin typeface="メイリオ" panose="020B0604030504040204" pitchFamily="50" charset="-128"/>
              <a:ea typeface="メイリオ" panose="020B0604030504040204" pitchFamily="50" charset="-128"/>
            </a:endParaRPr>
          </a:p>
          <a:p>
            <a:endParaRPr lang="en-US" altLang="ja-JP"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Product Specs</a:t>
            </a:r>
          </a:p>
          <a:p>
            <a:endParaRPr lang="en-US" altLang="ja-JP"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Model #	OS45C - The Appalachian</a:t>
            </a:r>
          </a:p>
          <a:p>
            <a:r>
              <a:rPr lang="en-US" altLang="ja-JP" sz="1400" b="1" dirty="0">
                <a:latin typeface="メイリオ" panose="020B0604030504040204" pitchFamily="50" charset="-128"/>
                <a:ea typeface="メイリオ" panose="020B0604030504040204" pitchFamily="50" charset="-128"/>
              </a:rPr>
              <a:t>Chords	21 Chord</a:t>
            </a:r>
          </a:p>
          <a:p>
            <a:r>
              <a:rPr lang="en-US" altLang="ja-JP" sz="1400" b="1" dirty="0">
                <a:latin typeface="メイリオ" panose="020B0604030504040204" pitchFamily="50" charset="-128"/>
                <a:ea typeface="メイリオ" panose="020B0604030504040204" pitchFamily="50" charset="-128"/>
              </a:rPr>
              <a:t>Front Finish	Spruce Top</a:t>
            </a:r>
          </a:p>
          <a:p>
            <a:r>
              <a:rPr lang="en-US" altLang="ja-JP" sz="1400" b="1" dirty="0">
                <a:latin typeface="メイリオ" panose="020B0604030504040204" pitchFamily="50" charset="-128"/>
                <a:ea typeface="メイリオ" panose="020B0604030504040204" pitchFamily="50" charset="-128"/>
              </a:rPr>
              <a:t>Back Finish	Maple Body</a:t>
            </a:r>
          </a:p>
          <a:p>
            <a:r>
              <a:rPr lang="en-US" altLang="ja-JP" sz="1400" b="1" dirty="0">
                <a:latin typeface="メイリオ" panose="020B0604030504040204" pitchFamily="50" charset="-128"/>
                <a:ea typeface="メイリオ" panose="020B0604030504040204" pitchFamily="50" charset="-128"/>
              </a:rPr>
              <a:t>Additional Features	Gloss Finish</a:t>
            </a:r>
          </a:p>
          <a:p>
            <a:r>
              <a:rPr lang="en-US" altLang="ja-JP" sz="1400" b="1" dirty="0">
                <a:latin typeface="メイリオ" panose="020B0604030504040204" pitchFamily="50" charset="-128"/>
                <a:ea typeface="メイリオ" panose="020B0604030504040204" pitchFamily="50" charset="-128"/>
              </a:rPr>
              <a:t>Warranty	5 Years</a:t>
            </a:r>
          </a:p>
          <a:p>
            <a:endParaRPr lang="en-US" altLang="ja-JP" sz="1200" b="1" dirty="0">
              <a:latin typeface="メイリオ" panose="020B0604030504040204" pitchFamily="50" charset="-128"/>
              <a:ea typeface="メイリオ" panose="020B0604030504040204" pitchFamily="50" charset="-128"/>
            </a:endParaRPr>
          </a:p>
        </p:txBody>
      </p:sp>
      <p:pic>
        <p:nvPicPr>
          <p:cNvPr id="16386" name="Picture 2" descr="OS45C The Appalachian">
            <a:extLst>
              <a:ext uri="{FF2B5EF4-FFF2-40B4-BE49-F238E27FC236}">
                <a16:creationId xmlns:a16="http://schemas.microsoft.com/office/drawing/2014/main" id="{CAEB0959-7824-487C-B37B-0B6186428F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254" y="629267"/>
            <a:ext cx="2881536" cy="5562811"/>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BF1FA65C-0CEE-422B-91FE-2CA5073A0C47}"/>
              </a:ext>
            </a:extLst>
          </p:cNvPr>
          <p:cNvSpPr txBox="1"/>
          <p:nvPr/>
        </p:nvSpPr>
        <p:spPr>
          <a:xfrm>
            <a:off x="0" y="1105287"/>
            <a:ext cx="1132620" cy="4647426"/>
          </a:xfrm>
          <a:prstGeom prst="rect">
            <a:avLst/>
          </a:prstGeom>
          <a:noFill/>
        </p:spPr>
        <p:txBody>
          <a:bodyPr wrap="square">
            <a:spAutoFit/>
          </a:bodyPr>
          <a:lstStyle/>
          <a:p>
            <a:r>
              <a:rPr lang="en-US" altLang="ja-JP" sz="800" b="1" dirty="0">
                <a:latin typeface="メイリオ" panose="020B0604030504040204" pitchFamily="50" charset="-128"/>
                <a:ea typeface="メイリオ" panose="020B0604030504040204" pitchFamily="50" charset="-128"/>
              </a:rPr>
              <a:t>Model</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OS11021AE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FF0000"/>
                </a:solidFill>
                <a:latin typeface="メイリオ" panose="020B0604030504040204" pitchFamily="50" charset="-128"/>
                <a:ea typeface="メイリオ" panose="020B0604030504040204" pitchFamily="50" charset="-128"/>
              </a:rPr>
              <a:t>OS45C</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OS73C</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OS45CE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OS120CNE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OS11021FNE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OS11021FHSE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OS11021 Ozark</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OS120CN</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OS21CQTB</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OS21C</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OS21CQTR</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OS150FCE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OS11021FHS</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OS10021</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OS73B</a:t>
            </a:r>
          </a:p>
          <a:p>
            <a:endParaRPr lang="en-US" altLang="ja-JP" sz="800" b="1" dirty="0">
              <a:solidFill>
                <a:srgbClr val="0070C0"/>
              </a:solidFill>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OS15B</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OS10015</a:t>
            </a:r>
          </a:p>
        </p:txBody>
      </p:sp>
      <p:sp>
        <p:nvSpPr>
          <p:cNvPr id="7" name="テキスト ボックス 6">
            <a:extLst>
              <a:ext uri="{FF2B5EF4-FFF2-40B4-BE49-F238E27FC236}">
                <a16:creationId xmlns:a16="http://schemas.microsoft.com/office/drawing/2014/main" id="{BF85732A-3861-41C2-8609-C3B9FA1A35A4}"/>
              </a:ext>
            </a:extLst>
          </p:cNvPr>
          <p:cNvSpPr txBox="1"/>
          <p:nvPr/>
        </p:nvSpPr>
        <p:spPr>
          <a:xfrm>
            <a:off x="10341026" y="629267"/>
            <a:ext cx="1850974" cy="5016758"/>
          </a:xfrm>
          <a:prstGeom prst="rect">
            <a:avLst/>
          </a:prstGeom>
          <a:noFill/>
        </p:spPr>
        <p:txBody>
          <a:bodyPr wrap="square">
            <a:spAutoFit/>
          </a:bodyPr>
          <a:lstStyle/>
          <a:p>
            <a:r>
              <a:rPr lang="pt-BR" altLang="ja-JP" sz="1000" b="1" dirty="0">
                <a:latin typeface="メイリオ" panose="020B0604030504040204" pitchFamily="50" charset="-128"/>
                <a:ea typeface="メイリオ" panose="020B0604030504040204" pitchFamily="50" charset="-128"/>
              </a:rPr>
              <a:t>Oscar Schmidt Autoharp</a:t>
            </a:r>
          </a:p>
          <a:p>
            <a:endParaRPr lang="pt-BR" altLang="ja-JP" sz="1000" b="1" dirty="0">
              <a:latin typeface="メイリオ" panose="020B0604030504040204" pitchFamily="50" charset="-128"/>
              <a:ea typeface="メイリオ" panose="020B0604030504040204" pitchFamily="50" charset="-128"/>
            </a:endParaRPr>
          </a:p>
          <a:p>
            <a:endParaRPr lang="pt-BR" altLang="ja-JP" sz="1000" b="1" dirty="0">
              <a:latin typeface="メイリオ" panose="020B0604030504040204" pitchFamily="50" charset="-128"/>
              <a:ea typeface="メイリオ" panose="020B0604030504040204" pitchFamily="50" charset="-128"/>
            </a:endParaRPr>
          </a:p>
          <a:p>
            <a:r>
              <a:rPr lang="pt-BR" altLang="ja-JP" sz="1000" b="1" dirty="0">
                <a:latin typeface="メイリオ" panose="020B0604030504040204" pitchFamily="50" charset="-128"/>
                <a:ea typeface="メイリオ" panose="020B0604030504040204" pitchFamily="50" charset="-128"/>
              </a:rPr>
              <a:t>OS10021</a:t>
            </a:r>
          </a:p>
          <a:p>
            <a:endParaRPr lang="pt-BR" altLang="ja-JP" sz="1000" b="1" dirty="0">
              <a:latin typeface="メイリオ" panose="020B0604030504040204" pitchFamily="50" charset="-128"/>
              <a:ea typeface="メイリオ" panose="020B0604030504040204" pitchFamily="50" charset="-128"/>
            </a:endParaRPr>
          </a:p>
          <a:p>
            <a:r>
              <a:rPr lang="pt-BR" altLang="ja-JP" sz="1000" b="1" dirty="0">
                <a:latin typeface="メイリオ" panose="020B0604030504040204" pitchFamily="50" charset="-128"/>
                <a:ea typeface="メイリオ" panose="020B0604030504040204" pitchFamily="50" charset="-128"/>
              </a:rPr>
              <a:t>OS11021AE</a:t>
            </a:r>
          </a:p>
          <a:p>
            <a:endParaRPr lang="pt-BR" altLang="ja-JP" sz="1000" b="1" dirty="0">
              <a:latin typeface="メイリオ" panose="020B0604030504040204" pitchFamily="50" charset="-128"/>
              <a:ea typeface="メイリオ" panose="020B0604030504040204" pitchFamily="50" charset="-128"/>
            </a:endParaRPr>
          </a:p>
          <a:p>
            <a:r>
              <a:rPr lang="pt-BR" altLang="ja-JP" sz="1000" b="1" dirty="0">
                <a:latin typeface="メイリオ" panose="020B0604030504040204" pitchFamily="50" charset="-128"/>
                <a:ea typeface="メイリオ" panose="020B0604030504040204" pitchFamily="50" charset="-128"/>
              </a:rPr>
              <a:t>OS11021FNE</a:t>
            </a:r>
          </a:p>
          <a:p>
            <a:endParaRPr lang="pt-BR" altLang="ja-JP" sz="1000" b="1" dirty="0">
              <a:latin typeface="メイリオ" panose="020B0604030504040204" pitchFamily="50" charset="-128"/>
              <a:ea typeface="メイリオ" panose="020B0604030504040204" pitchFamily="50" charset="-128"/>
            </a:endParaRPr>
          </a:p>
          <a:p>
            <a:r>
              <a:rPr lang="pt-BR" altLang="ja-JP" sz="1000" b="1" dirty="0">
                <a:latin typeface="メイリオ" panose="020B0604030504040204" pitchFamily="50" charset="-128"/>
                <a:ea typeface="メイリオ" panose="020B0604030504040204" pitchFamily="50" charset="-128"/>
              </a:rPr>
              <a:t>OS120CNE</a:t>
            </a:r>
          </a:p>
          <a:p>
            <a:endParaRPr lang="pt-BR" altLang="ja-JP" sz="1000" b="1" dirty="0">
              <a:latin typeface="メイリオ" panose="020B0604030504040204" pitchFamily="50" charset="-128"/>
              <a:ea typeface="メイリオ" panose="020B0604030504040204" pitchFamily="50" charset="-128"/>
            </a:endParaRPr>
          </a:p>
          <a:p>
            <a:r>
              <a:rPr lang="pt-BR" altLang="ja-JP" sz="1000" b="1" dirty="0">
                <a:latin typeface="メイリオ" panose="020B0604030504040204" pitchFamily="50" charset="-128"/>
                <a:ea typeface="メイリオ" panose="020B0604030504040204" pitchFamily="50" charset="-128"/>
              </a:rPr>
              <a:t>OS150FCE</a:t>
            </a:r>
          </a:p>
          <a:p>
            <a:endParaRPr lang="pt-BR" altLang="ja-JP" sz="1000" b="1" dirty="0">
              <a:latin typeface="メイリオ" panose="020B0604030504040204" pitchFamily="50" charset="-128"/>
              <a:ea typeface="メイリオ" panose="020B0604030504040204" pitchFamily="50" charset="-128"/>
            </a:endParaRPr>
          </a:p>
          <a:p>
            <a:r>
              <a:rPr lang="pt-BR" altLang="ja-JP" sz="1000" b="1" dirty="0">
                <a:latin typeface="メイリオ" panose="020B0604030504040204" pitchFamily="50" charset="-128"/>
                <a:ea typeface="メイリオ" panose="020B0604030504040204" pitchFamily="50" charset="-128"/>
              </a:rPr>
              <a:t>OS15B</a:t>
            </a:r>
          </a:p>
          <a:p>
            <a:endParaRPr lang="pt-BR" altLang="ja-JP" sz="1000" b="1" dirty="0">
              <a:latin typeface="メイリオ" panose="020B0604030504040204" pitchFamily="50" charset="-128"/>
              <a:ea typeface="メイリオ" panose="020B0604030504040204" pitchFamily="50" charset="-128"/>
            </a:endParaRPr>
          </a:p>
          <a:p>
            <a:r>
              <a:rPr lang="pt-BR" altLang="ja-JP" sz="1000" b="1" dirty="0">
                <a:latin typeface="メイリオ" panose="020B0604030504040204" pitchFamily="50" charset="-128"/>
                <a:ea typeface="メイリオ" panose="020B0604030504040204" pitchFamily="50" charset="-128"/>
              </a:rPr>
              <a:t>OS21C</a:t>
            </a:r>
          </a:p>
          <a:p>
            <a:endParaRPr lang="pt-BR" altLang="ja-JP" sz="1000" b="1" dirty="0">
              <a:latin typeface="メイリオ" panose="020B0604030504040204" pitchFamily="50" charset="-128"/>
              <a:ea typeface="メイリオ" panose="020B0604030504040204" pitchFamily="50" charset="-128"/>
            </a:endParaRPr>
          </a:p>
          <a:p>
            <a:r>
              <a:rPr lang="pt-BR" altLang="ja-JP" sz="1000" b="1" dirty="0">
                <a:latin typeface="メイリオ" panose="020B0604030504040204" pitchFamily="50" charset="-128"/>
                <a:ea typeface="メイリオ" panose="020B0604030504040204" pitchFamily="50" charset="-128"/>
              </a:rPr>
              <a:t>OS21CE</a:t>
            </a:r>
          </a:p>
          <a:p>
            <a:endParaRPr lang="pt-BR" altLang="ja-JP" sz="1000" b="1" dirty="0">
              <a:latin typeface="メイリオ" panose="020B0604030504040204" pitchFamily="50" charset="-128"/>
              <a:ea typeface="メイリオ" panose="020B0604030504040204" pitchFamily="50" charset="-128"/>
            </a:endParaRPr>
          </a:p>
          <a:p>
            <a:r>
              <a:rPr lang="pt-BR" altLang="ja-JP" sz="1000" b="1" dirty="0">
                <a:latin typeface="メイリオ" panose="020B0604030504040204" pitchFamily="50" charset="-128"/>
                <a:ea typeface="メイリオ" panose="020B0604030504040204" pitchFamily="50" charset="-128"/>
              </a:rPr>
              <a:t>OS73B</a:t>
            </a:r>
          </a:p>
          <a:p>
            <a:endParaRPr lang="pt-BR" altLang="ja-JP" sz="1000" b="1" dirty="0">
              <a:latin typeface="メイリオ" panose="020B0604030504040204" pitchFamily="50" charset="-128"/>
              <a:ea typeface="メイリオ" panose="020B0604030504040204" pitchFamily="50" charset="-128"/>
            </a:endParaRPr>
          </a:p>
          <a:p>
            <a:r>
              <a:rPr lang="pt-BR" altLang="ja-JP" sz="1000" b="1" dirty="0">
                <a:latin typeface="メイリオ" panose="020B0604030504040204" pitchFamily="50" charset="-128"/>
                <a:ea typeface="メイリオ" panose="020B0604030504040204" pitchFamily="50" charset="-128"/>
              </a:rPr>
              <a:t>OS73C</a:t>
            </a:r>
          </a:p>
          <a:p>
            <a:endParaRPr lang="pt-BR" altLang="ja-JP" sz="1000" b="1" dirty="0">
              <a:latin typeface="メイリオ" panose="020B0604030504040204" pitchFamily="50" charset="-128"/>
              <a:ea typeface="メイリオ" panose="020B0604030504040204" pitchFamily="50" charset="-128"/>
            </a:endParaRPr>
          </a:p>
          <a:p>
            <a:r>
              <a:rPr lang="pt-BR" altLang="ja-JP" sz="1000" b="1" dirty="0">
                <a:latin typeface="メイリオ" panose="020B0604030504040204" pitchFamily="50" charset="-128"/>
                <a:ea typeface="メイリオ" panose="020B0604030504040204" pitchFamily="50" charset="-128"/>
              </a:rPr>
              <a:t>OS73CE</a:t>
            </a:r>
          </a:p>
          <a:p>
            <a:endParaRPr lang="pt-BR" altLang="ja-JP" sz="1000" b="1" dirty="0">
              <a:latin typeface="メイリオ" panose="020B0604030504040204" pitchFamily="50" charset="-128"/>
              <a:ea typeface="メイリオ" panose="020B0604030504040204" pitchFamily="50" charset="-128"/>
            </a:endParaRPr>
          </a:p>
          <a:p>
            <a:r>
              <a:rPr lang="pt-BR" altLang="ja-JP" sz="1000" b="1" dirty="0">
                <a:latin typeface="メイリオ" panose="020B0604030504040204" pitchFamily="50" charset="-128"/>
                <a:ea typeface="メイリオ" panose="020B0604030504040204" pitchFamily="50" charset="-128"/>
              </a:rPr>
              <a:t>----------------------------</a:t>
            </a:r>
          </a:p>
          <a:p>
            <a:endParaRPr lang="pt-BR" altLang="ja-JP" sz="1000" b="1" dirty="0">
              <a:latin typeface="メイリオ" panose="020B0604030504040204" pitchFamily="50" charset="-128"/>
              <a:ea typeface="メイリオ" panose="020B0604030504040204" pitchFamily="50" charset="-128"/>
            </a:endParaRPr>
          </a:p>
          <a:p>
            <a:r>
              <a:rPr lang="pt-BR" altLang="ja-JP" sz="1000" b="1" dirty="0">
                <a:latin typeface="メイリオ" panose="020B0604030504040204" pitchFamily="50" charset="-128"/>
                <a:ea typeface="メイリオ" panose="020B0604030504040204" pitchFamily="50" charset="-128"/>
              </a:rPr>
              <a:t>OS21CQTBL  amazon.com</a:t>
            </a:r>
          </a:p>
          <a:p>
            <a:endParaRPr lang="pt-BR" altLang="ja-JP" sz="1000" b="1" dirty="0">
              <a:latin typeface="メイリオ" panose="020B0604030504040204" pitchFamily="50" charset="-128"/>
              <a:ea typeface="メイリオ" panose="020B0604030504040204" pitchFamily="50" charset="-128"/>
            </a:endParaRPr>
          </a:p>
          <a:p>
            <a:r>
              <a:rPr lang="pt-BR" altLang="ja-JP" sz="1000" b="1" dirty="0">
                <a:latin typeface="メイリオ" panose="020B0604030504040204" pitchFamily="50" charset="-128"/>
                <a:ea typeface="メイリオ" panose="020B0604030504040204" pitchFamily="50" charset="-128"/>
              </a:rPr>
              <a:t>OS21CQTR  amazon.com</a:t>
            </a:r>
          </a:p>
        </p:txBody>
      </p:sp>
    </p:spTree>
    <p:extLst>
      <p:ext uri="{BB962C8B-B14F-4D97-AF65-F5344CB8AC3E}">
        <p14:creationId xmlns:p14="http://schemas.microsoft.com/office/powerpoint/2010/main" val="3159437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S45CE The Appalachian">
            <a:extLst>
              <a:ext uri="{FF2B5EF4-FFF2-40B4-BE49-F238E27FC236}">
                <a16:creationId xmlns:a16="http://schemas.microsoft.com/office/drawing/2014/main" id="{FB5F15F4-2B1A-4FB5-835F-8C712209BF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616" y="632547"/>
            <a:ext cx="2879837" cy="5559531"/>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FF237B32-77F7-4A02-A6A3-5E6C7D0376A9}"/>
              </a:ext>
            </a:extLst>
          </p:cNvPr>
          <p:cNvSpPr txBox="1"/>
          <p:nvPr/>
        </p:nvSpPr>
        <p:spPr>
          <a:xfrm>
            <a:off x="5705856" y="474345"/>
            <a:ext cx="6096000" cy="3323987"/>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Oscar Schmidt </a:t>
            </a:r>
            <a:r>
              <a:rPr lang="en-US" altLang="ja-JP" sz="1400" b="1" dirty="0">
                <a:solidFill>
                  <a:srgbClr val="FF0000"/>
                </a:solidFill>
                <a:latin typeface="メイリオ" panose="020B0604030504040204" pitchFamily="50" charset="-128"/>
                <a:ea typeface="メイリオ" panose="020B0604030504040204" pitchFamily="50" charset="-128"/>
              </a:rPr>
              <a:t>OS45CE</a:t>
            </a:r>
            <a:r>
              <a:rPr lang="en-US" altLang="ja-JP" sz="1400" b="1" dirty="0">
                <a:latin typeface="メイリオ" panose="020B0604030504040204" pitchFamily="50" charset="-128"/>
                <a:ea typeface="メイリオ" panose="020B0604030504040204" pitchFamily="50" charset="-128"/>
              </a:rPr>
              <a:t> Special Edition Electric </a:t>
            </a:r>
            <a:r>
              <a:rPr lang="en-US" altLang="ja-JP" sz="1400" b="1" dirty="0" err="1">
                <a:latin typeface="メイリオ" panose="020B0604030504040204" pitchFamily="50" charset="-128"/>
                <a:ea typeface="メイリオ" panose="020B0604030504040204" pitchFamily="50" charset="-128"/>
              </a:rPr>
              <a:t>AutoHarp</a:t>
            </a:r>
            <a:r>
              <a:rPr lang="en-US" altLang="ja-JP" sz="1400" b="1" dirty="0">
                <a:latin typeface="メイリオ" panose="020B0604030504040204" pitchFamily="50" charset="-128"/>
                <a:ea typeface="メイリオ" panose="020B0604030504040204" pitchFamily="50" charset="-128"/>
              </a:rPr>
              <a:t> - Free Gig Bag and Chromatic Tuner</a:t>
            </a:r>
          </a:p>
          <a:p>
            <a:r>
              <a:rPr lang="en-US" altLang="ja-JP" sz="1400" b="1" dirty="0">
                <a:latin typeface="メイリオ" panose="020B0604030504040204" pitchFamily="50" charset="-128"/>
                <a:ea typeface="メイリオ" panose="020B0604030504040204" pitchFamily="50" charset="-128"/>
              </a:rPr>
              <a:t>Normal Price $584.58    Sale Price $369.99</a:t>
            </a:r>
          </a:p>
          <a:p>
            <a:endParaRPr lang="en-US" altLang="ja-JP" sz="1400" b="1" dirty="0">
              <a:latin typeface="メイリオ" panose="020B0604030504040204" pitchFamily="50" charset="-128"/>
              <a:ea typeface="メイリオ" panose="020B0604030504040204" pitchFamily="50" charset="-128"/>
            </a:endParaRPr>
          </a:p>
          <a:p>
            <a:endParaRPr lang="en-US" altLang="ja-JP"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Product Specs</a:t>
            </a:r>
          </a:p>
          <a:p>
            <a:endParaRPr lang="en-US" altLang="ja-JP"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Model #	OS45CE - The Appalachian</a:t>
            </a:r>
          </a:p>
          <a:p>
            <a:r>
              <a:rPr lang="en-US" altLang="ja-JP" sz="1400" b="1" dirty="0">
                <a:latin typeface="メイリオ" panose="020B0604030504040204" pitchFamily="50" charset="-128"/>
                <a:ea typeface="メイリオ" panose="020B0604030504040204" pitchFamily="50" charset="-128"/>
              </a:rPr>
              <a:t>Chords	21 Chord</a:t>
            </a:r>
          </a:p>
          <a:p>
            <a:r>
              <a:rPr lang="en-US" altLang="ja-JP" sz="1400" b="1" dirty="0">
                <a:latin typeface="メイリオ" panose="020B0604030504040204" pitchFamily="50" charset="-128"/>
                <a:ea typeface="メイリオ" panose="020B0604030504040204" pitchFamily="50" charset="-128"/>
              </a:rPr>
              <a:t>Front Finish	Spruce Top</a:t>
            </a:r>
          </a:p>
          <a:p>
            <a:r>
              <a:rPr lang="en-US" altLang="ja-JP" sz="1400" b="1" dirty="0">
                <a:latin typeface="メイリオ" panose="020B0604030504040204" pitchFamily="50" charset="-128"/>
                <a:ea typeface="メイリオ" panose="020B0604030504040204" pitchFamily="50" charset="-128"/>
              </a:rPr>
              <a:t>Back Finish	Maple Body</a:t>
            </a:r>
          </a:p>
          <a:p>
            <a:r>
              <a:rPr lang="en-US" altLang="ja-JP" sz="1400" b="1" dirty="0">
                <a:latin typeface="メイリオ" panose="020B0604030504040204" pitchFamily="50" charset="-128"/>
                <a:ea typeface="メイリオ" panose="020B0604030504040204" pitchFamily="50" charset="-128"/>
              </a:rPr>
              <a:t>Additional Features	Gloss Finish, Passive Pickup</a:t>
            </a:r>
          </a:p>
          <a:p>
            <a:r>
              <a:rPr lang="en-US" altLang="ja-JP" sz="1400" b="1" dirty="0">
                <a:latin typeface="メイリオ" panose="020B0604030504040204" pitchFamily="50" charset="-128"/>
                <a:ea typeface="メイリオ" panose="020B0604030504040204" pitchFamily="50" charset="-128"/>
              </a:rPr>
              <a:t>Warranty	5 Years</a:t>
            </a:r>
          </a:p>
          <a:p>
            <a:r>
              <a:rPr lang="en-US" altLang="ja-JP" sz="1400" b="1" dirty="0">
                <a:latin typeface="メイリオ" panose="020B0604030504040204" pitchFamily="50" charset="-128"/>
                <a:ea typeface="メイリオ" panose="020B0604030504040204" pitchFamily="50" charset="-128"/>
              </a:rPr>
              <a:t>Note: Autoharps no longer have built in tuners. (See promotions section for available tuners)</a:t>
            </a:r>
          </a:p>
        </p:txBody>
      </p:sp>
      <p:sp>
        <p:nvSpPr>
          <p:cNvPr id="7" name="テキスト ボックス 6">
            <a:extLst>
              <a:ext uri="{FF2B5EF4-FFF2-40B4-BE49-F238E27FC236}">
                <a16:creationId xmlns:a16="http://schemas.microsoft.com/office/drawing/2014/main" id="{1738FD1B-6B32-4DB9-81EA-F53001F882BF}"/>
              </a:ext>
            </a:extLst>
          </p:cNvPr>
          <p:cNvSpPr txBox="1"/>
          <p:nvPr/>
        </p:nvSpPr>
        <p:spPr>
          <a:xfrm>
            <a:off x="0" y="1105287"/>
            <a:ext cx="1132620" cy="4647426"/>
          </a:xfrm>
          <a:prstGeom prst="rect">
            <a:avLst/>
          </a:prstGeom>
          <a:noFill/>
        </p:spPr>
        <p:txBody>
          <a:bodyPr wrap="square">
            <a:spAutoFit/>
          </a:bodyPr>
          <a:lstStyle/>
          <a:p>
            <a:r>
              <a:rPr lang="en-US" altLang="ja-JP" sz="800" b="1" dirty="0">
                <a:latin typeface="メイリオ" panose="020B0604030504040204" pitchFamily="50" charset="-128"/>
                <a:ea typeface="メイリオ" panose="020B0604030504040204" pitchFamily="50" charset="-128"/>
              </a:rPr>
              <a:t>Model</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OS11021AE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OS45C</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OS73C</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FF0000"/>
                </a:solidFill>
                <a:latin typeface="メイリオ" panose="020B0604030504040204" pitchFamily="50" charset="-128"/>
                <a:ea typeface="メイリオ" panose="020B0604030504040204" pitchFamily="50" charset="-128"/>
              </a:rPr>
              <a:t>OS45CE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OS120CNE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OS11021FNE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OS11021FHSE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OS11021 Ozark</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OS120CN</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OS21CQTB</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OS21C</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OS21CQTR</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OS150FCE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OS11021FHS</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OS10021</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OS73B</a:t>
            </a:r>
          </a:p>
          <a:p>
            <a:endParaRPr lang="en-US" altLang="ja-JP" sz="800" b="1" dirty="0">
              <a:solidFill>
                <a:srgbClr val="0070C0"/>
              </a:solidFill>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OS15B</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OS10015</a:t>
            </a:r>
          </a:p>
        </p:txBody>
      </p:sp>
    </p:spTree>
    <p:extLst>
      <p:ext uri="{BB962C8B-B14F-4D97-AF65-F5344CB8AC3E}">
        <p14:creationId xmlns:p14="http://schemas.microsoft.com/office/powerpoint/2010/main" val="3748164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F237B32-77F7-4A02-A6A3-5E6C7D0376A9}"/>
              </a:ext>
            </a:extLst>
          </p:cNvPr>
          <p:cNvSpPr txBox="1"/>
          <p:nvPr/>
        </p:nvSpPr>
        <p:spPr>
          <a:xfrm>
            <a:off x="5705856" y="474345"/>
            <a:ext cx="6096000" cy="6155531"/>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FOLK</a:t>
            </a:r>
          </a:p>
          <a:p>
            <a:r>
              <a:rPr lang="en-US" altLang="ja-JP" sz="1400" b="1" dirty="0">
                <a:solidFill>
                  <a:srgbClr val="FF0000"/>
                </a:solidFill>
                <a:latin typeface="メイリオ" panose="020B0604030504040204" pitchFamily="50" charset="-128"/>
                <a:ea typeface="メイリオ" panose="020B0604030504040204" pitchFamily="50" charset="-128"/>
              </a:rPr>
              <a:t>OS11021AE</a:t>
            </a:r>
          </a:p>
          <a:p>
            <a:r>
              <a:rPr lang="en-US" altLang="ja-JP" sz="1400" b="1" dirty="0">
                <a:latin typeface="メイリオ" panose="020B0604030504040204" pitchFamily="50" charset="-128"/>
                <a:ea typeface="メイリオ" panose="020B0604030504040204" pitchFamily="50" charset="-128"/>
              </a:rPr>
              <a:t>COLOR Natural</a:t>
            </a:r>
          </a:p>
          <a:p>
            <a:r>
              <a:rPr lang="en-US" altLang="ja-JP" sz="1400" b="1" dirty="0">
                <a:latin typeface="メイリオ" panose="020B0604030504040204" pitchFamily="50" charset="-128"/>
                <a:ea typeface="メイリオ" panose="020B0604030504040204" pitchFamily="50" charset="-128"/>
              </a:rPr>
              <a:t>SKU OS11021AE-U</a:t>
            </a:r>
          </a:p>
          <a:p>
            <a:r>
              <a:rPr lang="en-US" altLang="ja-JP" sz="1400" b="1" dirty="0">
                <a:solidFill>
                  <a:srgbClr val="FF0000"/>
                </a:solidFill>
                <a:latin typeface="メイリオ" panose="020B0604030504040204" pitchFamily="50" charset="-128"/>
                <a:ea typeface="メイリオ" panose="020B0604030504040204" pitchFamily="50" charset="-128"/>
              </a:rPr>
              <a:t>Bluegrass Magic with The Americana Autoharp</a:t>
            </a:r>
          </a:p>
          <a:p>
            <a:endParaRPr lang="en-US" altLang="ja-JP" sz="1400" b="1" dirty="0">
              <a:solidFill>
                <a:srgbClr val="FF0000"/>
              </a:solidFill>
              <a:latin typeface="メイリオ" panose="020B0604030504040204" pitchFamily="50" charset="-128"/>
              <a:ea typeface="メイリオ" panose="020B0604030504040204" pitchFamily="50" charset="-128"/>
            </a:endParaRPr>
          </a:p>
          <a:p>
            <a:r>
              <a:rPr lang="en-US" altLang="ja-JP" sz="1400" b="1" dirty="0">
                <a:solidFill>
                  <a:srgbClr val="FF0000"/>
                </a:solidFill>
                <a:latin typeface="メイリオ" panose="020B0604030504040204" pitchFamily="50" charset="-128"/>
                <a:ea typeface="メイリオ" panose="020B0604030504040204" pitchFamily="50" charset="-128"/>
              </a:rPr>
              <a:t>Play in all your favorite keys with our totally new chord bar arrangement. We’ve added Special Chords for bluegrass, folk, old-timey, and traditional music, including E major, F# minor and B minor. The OS11021AE  is high-quality and versatile.</a:t>
            </a:r>
          </a:p>
          <a:p>
            <a:endParaRPr lang="en-US" altLang="ja-JP" sz="1400" b="1" dirty="0">
              <a:latin typeface="メイリオ" panose="020B0604030504040204" pitchFamily="50" charset="-128"/>
              <a:ea typeface="メイリオ" panose="020B0604030504040204" pitchFamily="50" charset="-128"/>
            </a:endParaRPr>
          </a:p>
          <a:p>
            <a:r>
              <a:rPr lang="en-US" altLang="ja-JP" sz="1200" b="1" dirty="0">
                <a:latin typeface="メイリオ" panose="020B0604030504040204" pitchFamily="50" charset="-128"/>
                <a:ea typeface="メイリオ" panose="020B0604030504040204" pitchFamily="50" charset="-128"/>
              </a:rPr>
              <a:t>SPECIFICATIONS</a:t>
            </a:r>
          </a:p>
          <a:p>
            <a:r>
              <a:rPr lang="en-US" altLang="ja-JP" sz="1200" b="1" dirty="0">
                <a:latin typeface="メイリオ" panose="020B0604030504040204" pitchFamily="50" charset="-128"/>
                <a:ea typeface="メイリオ" panose="020B0604030504040204" pitchFamily="50" charset="-128"/>
              </a:rPr>
              <a:t>BODY &amp; CONSTRUCTION</a:t>
            </a:r>
          </a:p>
          <a:p>
            <a:r>
              <a:rPr lang="en-US" altLang="ja-JP" sz="1200" b="1" dirty="0">
                <a:latin typeface="メイリオ" panose="020B0604030504040204" pitchFamily="50" charset="-128"/>
                <a:ea typeface="メイリオ" panose="020B0604030504040204" pitchFamily="50" charset="-128"/>
              </a:rPr>
              <a:t>Top Wood</a:t>
            </a:r>
          </a:p>
          <a:p>
            <a:r>
              <a:rPr lang="en-US" altLang="ja-JP" sz="1200" b="1" dirty="0">
                <a:latin typeface="メイリオ" panose="020B0604030504040204" pitchFamily="50" charset="-128"/>
                <a:ea typeface="メイリオ" panose="020B0604030504040204" pitchFamily="50" charset="-128"/>
              </a:rPr>
              <a:t>Ovangkol</a:t>
            </a:r>
          </a:p>
          <a:p>
            <a:r>
              <a:rPr lang="en-US" altLang="ja-JP" sz="1200" b="1" dirty="0">
                <a:latin typeface="メイリオ" panose="020B0604030504040204" pitchFamily="50" charset="-128"/>
                <a:ea typeface="メイリオ" panose="020B0604030504040204" pitchFamily="50" charset="-128"/>
              </a:rPr>
              <a:t>Back Wood</a:t>
            </a:r>
          </a:p>
          <a:p>
            <a:r>
              <a:rPr lang="en-US" altLang="ja-JP" sz="1200" b="1" dirty="0">
                <a:latin typeface="メイリオ" panose="020B0604030504040204" pitchFamily="50" charset="-128"/>
                <a:ea typeface="メイリオ" panose="020B0604030504040204" pitchFamily="50" charset="-128"/>
              </a:rPr>
              <a:t>Solid Spruce</a:t>
            </a:r>
          </a:p>
          <a:p>
            <a:r>
              <a:rPr lang="en-US" altLang="ja-JP" sz="1200" b="1" dirty="0">
                <a:latin typeface="メイリオ" panose="020B0604030504040204" pitchFamily="50" charset="-128"/>
                <a:ea typeface="メイリオ" panose="020B0604030504040204" pitchFamily="50" charset="-128"/>
              </a:rPr>
              <a:t>Type</a:t>
            </a:r>
          </a:p>
          <a:p>
            <a:r>
              <a:rPr lang="en-US" altLang="ja-JP" sz="1200" b="1" dirty="0">
                <a:latin typeface="メイリオ" panose="020B0604030504040204" pitchFamily="50" charset="-128"/>
                <a:ea typeface="メイリオ" panose="020B0604030504040204" pitchFamily="50" charset="-128"/>
              </a:rPr>
              <a:t>Autoharps</a:t>
            </a:r>
          </a:p>
          <a:p>
            <a:r>
              <a:rPr lang="en-US" altLang="ja-JP" sz="1200" b="1" dirty="0">
                <a:latin typeface="メイリオ" panose="020B0604030504040204" pitchFamily="50" charset="-128"/>
                <a:ea typeface="メイリオ" panose="020B0604030504040204" pitchFamily="50" charset="-128"/>
              </a:rPr>
              <a:t>ELECTRONICS</a:t>
            </a:r>
          </a:p>
          <a:p>
            <a:r>
              <a:rPr lang="en-US" altLang="ja-JP" sz="1200" b="1" dirty="0">
                <a:latin typeface="メイリオ" panose="020B0604030504040204" pitchFamily="50" charset="-128"/>
                <a:ea typeface="メイリオ" panose="020B0604030504040204" pitchFamily="50" charset="-128"/>
              </a:rPr>
              <a:t>Pickups</a:t>
            </a:r>
          </a:p>
          <a:p>
            <a:r>
              <a:rPr lang="en-US" altLang="ja-JP" sz="1200" b="1" dirty="0">
                <a:latin typeface="メイリオ" panose="020B0604030504040204" pitchFamily="50" charset="-128"/>
                <a:ea typeface="メイリオ" panose="020B0604030504040204" pitchFamily="50" charset="-128"/>
              </a:rPr>
              <a:t>Passive Electronic P/U</a:t>
            </a:r>
          </a:p>
          <a:p>
            <a:r>
              <a:rPr lang="en-US" altLang="ja-JP" sz="1200" b="1" dirty="0">
                <a:latin typeface="メイリオ" panose="020B0604030504040204" pitchFamily="50" charset="-128"/>
                <a:ea typeface="メイリオ" panose="020B0604030504040204" pitchFamily="50" charset="-128"/>
              </a:rPr>
              <a:t>OTHER</a:t>
            </a:r>
          </a:p>
          <a:p>
            <a:r>
              <a:rPr lang="en-US" altLang="ja-JP" sz="1200" b="1" dirty="0">
                <a:latin typeface="メイリオ" panose="020B0604030504040204" pitchFamily="50" charset="-128"/>
                <a:ea typeface="メイリオ" panose="020B0604030504040204" pitchFamily="50" charset="-128"/>
              </a:rPr>
              <a:t>Color</a:t>
            </a:r>
          </a:p>
          <a:p>
            <a:r>
              <a:rPr lang="en-US" altLang="ja-JP" sz="1200" b="1" dirty="0">
                <a:latin typeface="メイリオ" panose="020B0604030504040204" pitchFamily="50" charset="-128"/>
                <a:ea typeface="メイリオ" panose="020B0604030504040204" pitchFamily="50" charset="-128"/>
              </a:rPr>
              <a:t>Natural</a:t>
            </a:r>
          </a:p>
          <a:p>
            <a:r>
              <a:rPr lang="en-US" altLang="ja-JP" sz="1200" b="1" dirty="0">
                <a:latin typeface="メイリオ" panose="020B0604030504040204" pitchFamily="50" charset="-128"/>
                <a:ea typeface="メイリオ" panose="020B0604030504040204" pitchFamily="50" charset="-128"/>
              </a:rPr>
              <a:t>Finish</a:t>
            </a:r>
          </a:p>
          <a:p>
            <a:r>
              <a:rPr lang="en-US" altLang="ja-JP" sz="1200" b="1" dirty="0">
                <a:latin typeface="メイリオ" panose="020B0604030504040204" pitchFamily="50" charset="-128"/>
                <a:ea typeface="メイリオ" panose="020B0604030504040204" pitchFamily="50" charset="-128"/>
              </a:rPr>
              <a:t>Satin</a:t>
            </a:r>
          </a:p>
          <a:p>
            <a:r>
              <a:rPr lang="en-US" altLang="ja-JP" sz="1200" b="1" dirty="0">
                <a:latin typeface="メイリオ" panose="020B0604030504040204" pitchFamily="50" charset="-128"/>
                <a:ea typeface="メイリオ" panose="020B0604030504040204" pitchFamily="50" charset="-128"/>
              </a:rPr>
              <a:t>Additional Info</a:t>
            </a:r>
          </a:p>
          <a:p>
            <a:r>
              <a:rPr lang="en-US" altLang="ja-JP" sz="1200" b="1" dirty="0">
                <a:latin typeface="メイリオ" panose="020B0604030504040204" pitchFamily="50" charset="-128"/>
                <a:ea typeface="メイリオ" panose="020B0604030504040204" pitchFamily="50" charset="-128"/>
              </a:rPr>
              <a:t>21 Chords</a:t>
            </a:r>
          </a:p>
          <a:p>
            <a:r>
              <a:rPr lang="en-US" altLang="ja-JP" sz="1200" b="1" dirty="0">
                <a:latin typeface="メイリオ" panose="020B0604030504040204" pitchFamily="50" charset="-128"/>
                <a:ea typeface="メイリオ" panose="020B0604030504040204" pitchFamily="50" charset="-128"/>
              </a:rPr>
              <a:t>HARDWARE</a:t>
            </a:r>
          </a:p>
          <a:p>
            <a:r>
              <a:rPr lang="en-US" altLang="ja-JP" sz="1200" b="1" dirty="0">
                <a:latin typeface="メイリオ" panose="020B0604030504040204" pitchFamily="50" charset="-128"/>
                <a:ea typeface="メイリオ" panose="020B0604030504040204" pitchFamily="50" charset="-128"/>
              </a:rPr>
              <a:t>Tuners</a:t>
            </a:r>
          </a:p>
        </p:txBody>
      </p:sp>
      <p:pic>
        <p:nvPicPr>
          <p:cNvPr id="5122" name="Picture 2" descr="brown and black Oscar Schmidt Autoharp">
            <a:extLst>
              <a:ext uri="{FF2B5EF4-FFF2-40B4-BE49-F238E27FC236}">
                <a16:creationId xmlns:a16="http://schemas.microsoft.com/office/drawing/2014/main" id="{4B1AB45D-D977-4956-B71F-4AB84067AC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664" y="621000"/>
            <a:ext cx="3133344" cy="55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716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B154219-5F6F-430D-A61F-1177BE92A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901" y="553278"/>
            <a:ext cx="2971863" cy="5618577"/>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FF237B32-77F7-4A02-A6A3-5E6C7D0376A9}"/>
              </a:ext>
            </a:extLst>
          </p:cNvPr>
          <p:cNvSpPr txBox="1"/>
          <p:nvPr/>
        </p:nvSpPr>
        <p:spPr>
          <a:xfrm>
            <a:off x="5705856" y="474345"/>
            <a:ext cx="6096000" cy="1600438"/>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Oscar Schmidt </a:t>
            </a:r>
            <a:r>
              <a:rPr lang="en-US" altLang="ja-JP" sz="1400" b="1" dirty="0">
                <a:solidFill>
                  <a:srgbClr val="FF0000"/>
                </a:solidFill>
                <a:latin typeface="メイリオ" panose="020B0604030504040204" pitchFamily="50" charset="-128"/>
                <a:ea typeface="メイリオ" panose="020B0604030504040204" pitchFamily="50" charset="-128"/>
              </a:rPr>
              <a:t>OS11021FHSE</a:t>
            </a:r>
            <a:r>
              <a:rPr lang="en-US" altLang="ja-JP" sz="1400" b="1" dirty="0">
                <a:latin typeface="メイリオ" panose="020B0604030504040204" pitchFamily="50" charset="-128"/>
                <a:ea typeface="メイリオ" panose="020B0604030504040204" pitchFamily="50" charset="-128"/>
              </a:rPr>
              <a:t> Flame </a:t>
            </a:r>
            <a:r>
              <a:rPr lang="en-US" altLang="ja-JP" sz="1400" b="1" dirty="0" err="1">
                <a:latin typeface="メイリオ" panose="020B0604030504040204" pitchFamily="50" charset="-128"/>
                <a:ea typeface="メイリオ" panose="020B0604030504040204" pitchFamily="50" charset="-128"/>
              </a:rPr>
              <a:t>Honeyburst</a:t>
            </a:r>
            <a:r>
              <a:rPr lang="en-US" altLang="ja-JP" sz="1400" b="1" dirty="0">
                <a:latin typeface="メイリオ" panose="020B0604030504040204" pitchFamily="50" charset="-128"/>
                <a:ea typeface="メイリオ" panose="020B0604030504040204" pitchFamily="50" charset="-128"/>
              </a:rPr>
              <a:t> Acoustic Electric 21 Chord Autoharp</a:t>
            </a:r>
          </a:p>
          <a:p>
            <a:endParaRPr lang="en-US" altLang="ja-JP"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Find many great new &amp; used options and get the best deals for Oscar Schmidt OS11021FHSE Flame </a:t>
            </a:r>
            <a:r>
              <a:rPr lang="en-US" altLang="ja-JP" sz="1400" b="1" dirty="0" err="1">
                <a:latin typeface="メイリオ" panose="020B0604030504040204" pitchFamily="50" charset="-128"/>
                <a:ea typeface="メイリオ" panose="020B0604030504040204" pitchFamily="50" charset="-128"/>
              </a:rPr>
              <a:t>Honeyburst</a:t>
            </a:r>
            <a:r>
              <a:rPr lang="en-US" altLang="ja-JP" sz="1400" b="1" dirty="0">
                <a:latin typeface="メイリオ" panose="020B0604030504040204" pitchFamily="50" charset="-128"/>
                <a:ea typeface="メイリオ" panose="020B0604030504040204" pitchFamily="50" charset="-128"/>
              </a:rPr>
              <a:t> Finish Electric 21 Chord Autoharp at the best online prices at eBay! Free shipping for many products!</a:t>
            </a:r>
          </a:p>
        </p:txBody>
      </p:sp>
      <p:sp>
        <p:nvSpPr>
          <p:cNvPr id="7" name="テキスト ボックス 6">
            <a:extLst>
              <a:ext uri="{FF2B5EF4-FFF2-40B4-BE49-F238E27FC236}">
                <a16:creationId xmlns:a16="http://schemas.microsoft.com/office/drawing/2014/main" id="{1738FD1B-6B32-4DB9-81EA-F53001F882BF}"/>
              </a:ext>
            </a:extLst>
          </p:cNvPr>
          <p:cNvSpPr txBox="1"/>
          <p:nvPr/>
        </p:nvSpPr>
        <p:spPr>
          <a:xfrm>
            <a:off x="0" y="1105287"/>
            <a:ext cx="1132620" cy="4647426"/>
          </a:xfrm>
          <a:prstGeom prst="rect">
            <a:avLst/>
          </a:prstGeom>
          <a:noFill/>
        </p:spPr>
        <p:txBody>
          <a:bodyPr wrap="square">
            <a:spAutoFit/>
          </a:bodyPr>
          <a:lstStyle/>
          <a:p>
            <a:r>
              <a:rPr lang="en-US" altLang="ja-JP" sz="800" b="1" dirty="0">
                <a:latin typeface="メイリオ" panose="020B0604030504040204" pitchFamily="50" charset="-128"/>
                <a:ea typeface="メイリオ" panose="020B0604030504040204" pitchFamily="50" charset="-128"/>
              </a:rPr>
              <a:t>Model</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OS11021AE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OS45C</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OS73C</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OS45CE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OS120CNE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OS11021FNE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FF0000"/>
                </a:solidFill>
                <a:latin typeface="メイリオ" panose="020B0604030504040204" pitchFamily="50" charset="-128"/>
                <a:ea typeface="メイリオ" panose="020B0604030504040204" pitchFamily="50" charset="-128"/>
              </a:rPr>
              <a:t>OS11021FHSE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OS11021 Ozark</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OS120CN</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OS21CQTB</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OS21C</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OS21CQTR</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OS150FCE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OS11021FHS</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OS10021</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OS73B</a:t>
            </a:r>
          </a:p>
          <a:p>
            <a:endParaRPr lang="en-US" altLang="ja-JP" sz="800" b="1" dirty="0">
              <a:solidFill>
                <a:srgbClr val="00B0F0"/>
              </a:solidFill>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OS15B</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OS10015</a:t>
            </a:r>
          </a:p>
        </p:txBody>
      </p:sp>
      <p:sp>
        <p:nvSpPr>
          <p:cNvPr id="8" name="テキスト ボックス 7">
            <a:extLst>
              <a:ext uri="{FF2B5EF4-FFF2-40B4-BE49-F238E27FC236}">
                <a16:creationId xmlns:a16="http://schemas.microsoft.com/office/drawing/2014/main" id="{7D0959F9-1460-4CF8-A87F-7BF6A2518E19}"/>
              </a:ext>
            </a:extLst>
          </p:cNvPr>
          <p:cNvSpPr txBox="1"/>
          <p:nvPr/>
        </p:nvSpPr>
        <p:spPr>
          <a:xfrm>
            <a:off x="1222513" y="123453"/>
            <a:ext cx="7923971" cy="369332"/>
          </a:xfrm>
          <a:prstGeom prst="rect">
            <a:avLst/>
          </a:prstGeom>
          <a:noFill/>
        </p:spPr>
        <p:txBody>
          <a:bodyPr wrap="square">
            <a:spAutoFit/>
          </a:bodyPr>
          <a:lstStyle/>
          <a:p>
            <a:r>
              <a:rPr lang="en-US" altLang="ja-JP" b="1" dirty="0">
                <a:solidFill>
                  <a:srgbClr val="00B0F0"/>
                </a:solidFill>
                <a:latin typeface="メイリオ" panose="020B0604030504040204" pitchFamily="50" charset="-128"/>
                <a:ea typeface="メイリオ" panose="020B0604030504040204" pitchFamily="50" charset="-128"/>
              </a:rPr>
              <a:t>https://www.pinterest.ca/pin/438960294916029615/</a:t>
            </a:r>
            <a:endParaRPr lang="ja-JP" altLang="en-US" b="1" dirty="0">
              <a:solidFill>
                <a:srgbClr val="00B0F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09078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F237B32-77F7-4A02-A6A3-5E6C7D0376A9}"/>
              </a:ext>
            </a:extLst>
          </p:cNvPr>
          <p:cNvSpPr txBox="1"/>
          <p:nvPr/>
        </p:nvSpPr>
        <p:spPr>
          <a:xfrm>
            <a:off x="5705856" y="474345"/>
            <a:ext cx="6096000" cy="6247864"/>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Oscar Schmidt 21 Chord Autoharp SOLID Spruce Back </a:t>
            </a:r>
            <a:r>
              <a:rPr lang="en-US" altLang="ja-JP" sz="1400" b="1" dirty="0">
                <a:solidFill>
                  <a:srgbClr val="FF0000"/>
                </a:solidFill>
                <a:latin typeface="メイリオ" panose="020B0604030504040204" pitchFamily="50" charset="-128"/>
                <a:ea typeface="メイリオ" panose="020B0604030504040204" pitchFamily="50" charset="-128"/>
              </a:rPr>
              <a:t>OZARK OS11021 </a:t>
            </a:r>
            <a:r>
              <a:rPr lang="en-US" altLang="ja-JP" sz="1400" b="1" dirty="0">
                <a:latin typeface="メイリオ" panose="020B0604030504040204" pitchFamily="50" charset="-128"/>
                <a:ea typeface="メイリオ" panose="020B0604030504040204" pitchFamily="50" charset="-128"/>
              </a:rPr>
              <a:t>by Washburn</a:t>
            </a:r>
          </a:p>
          <a:p>
            <a:endParaRPr lang="en-US" altLang="ja-JP"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Oscar </a:t>
            </a:r>
            <a:r>
              <a:rPr lang="en-US" altLang="ja-JP" sz="1400" b="1" dirty="0" err="1">
                <a:latin typeface="メイリオ" panose="020B0604030504040204" pitchFamily="50" charset="-128"/>
                <a:ea typeface="メイリオ" panose="020B0604030504040204" pitchFamily="50" charset="-128"/>
              </a:rPr>
              <a:t>SchmidtModel</a:t>
            </a:r>
            <a:r>
              <a:rPr lang="en-US" altLang="ja-JP" sz="1400" b="1" dirty="0">
                <a:latin typeface="メイリオ" panose="020B0604030504040204" pitchFamily="50" charset="-128"/>
                <a:ea typeface="メイリオ" panose="020B0604030504040204" pitchFamily="50" charset="-128"/>
              </a:rPr>
              <a:t>: OS11021</a:t>
            </a:r>
          </a:p>
          <a:p>
            <a:endParaRPr lang="en-US" altLang="ja-JP"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$399.00$399.00</a:t>
            </a:r>
          </a:p>
          <a:p>
            <a:endParaRPr lang="en-US" altLang="ja-JP" sz="1400" b="1" dirty="0">
              <a:latin typeface="メイリオ" panose="020B0604030504040204" pitchFamily="50" charset="-128"/>
              <a:ea typeface="メイリオ" panose="020B0604030504040204" pitchFamily="50" charset="-128"/>
            </a:endParaRPr>
          </a:p>
          <a:p>
            <a:r>
              <a:rPr lang="en-US" altLang="ja-JP" sz="1200" b="1" dirty="0">
                <a:latin typeface="メイリオ" panose="020B0604030504040204" pitchFamily="50" charset="-128"/>
                <a:ea typeface="メイリオ" panose="020B0604030504040204" pitchFamily="50" charset="-128"/>
              </a:rPr>
              <a:t>Oscar Schmidt 21 Chord Autoharp</a:t>
            </a:r>
          </a:p>
          <a:p>
            <a:r>
              <a:rPr lang="en-US" altLang="ja-JP" sz="1200" b="1" dirty="0">
                <a:latin typeface="メイリオ" panose="020B0604030504040204" pitchFamily="50" charset="-128"/>
                <a:ea typeface="メイリオ" panose="020B0604030504040204" pitchFamily="50" charset="-128"/>
              </a:rPr>
              <a:t>OS11021 - by Washburn</a:t>
            </a:r>
          </a:p>
          <a:p>
            <a:r>
              <a:rPr lang="en-US" altLang="ja-JP" sz="1200" b="1" dirty="0">
                <a:latin typeface="メイリオ" panose="020B0604030504040204" pitchFamily="50" charset="-128"/>
                <a:ea typeface="メイリオ" panose="020B0604030504040204" pitchFamily="50" charset="-128"/>
              </a:rPr>
              <a:t>"OZARK"</a:t>
            </a:r>
          </a:p>
          <a:p>
            <a:r>
              <a:rPr lang="en-US" altLang="ja-JP" sz="1200" b="1" dirty="0">
                <a:latin typeface="メイリオ" panose="020B0604030504040204" pitchFamily="50" charset="-128"/>
                <a:ea typeface="メイリオ" panose="020B0604030504040204" pitchFamily="50" charset="-128"/>
              </a:rPr>
              <a:t>Solid Spruce Back with a Satin Finish</a:t>
            </a:r>
          </a:p>
          <a:p>
            <a:r>
              <a:rPr lang="en-US" altLang="ja-JP" sz="1200" b="1" dirty="0">
                <a:latin typeface="メイリオ" panose="020B0604030504040204" pitchFamily="50" charset="-128"/>
                <a:ea typeface="メイリオ" panose="020B0604030504040204" pitchFamily="50" charset="-128"/>
              </a:rPr>
              <a:t>Features:</a:t>
            </a:r>
          </a:p>
          <a:p>
            <a:r>
              <a:rPr lang="en-US" altLang="ja-JP" sz="1200" b="1" dirty="0">
                <a:latin typeface="メイリオ" panose="020B0604030504040204" pitchFamily="50" charset="-128"/>
                <a:ea typeface="メイリオ" panose="020B0604030504040204" pitchFamily="50" charset="-128"/>
              </a:rPr>
              <a:t>MODEL: OS11021</a:t>
            </a:r>
          </a:p>
          <a:p>
            <a:r>
              <a:rPr lang="en-US" altLang="ja-JP" sz="1200" b="1" dirty="0">
                <a:latin typeface="メイリオ" panose="020B0604030504040204" pitchFamily="50" charset="-128"/>
                <a:ea typeface="メイリオ" panose="020B0604030504040204" pitchFamily="50" charset="-128"/>
              </a:rPr>
              <a:t>-  Handcrafted quality</a:t>
            </a:r>
          </a:p>
          <a:p>
            <a:r>
              <a:rPr lang="en-US" altLang="ja-JP" sz="1200" b="1" dirty="0">
                <a:latin typeface="メイリオ" panose="020B0604030504040204" pitchFamily="50" charset="-128"/>
                <a:ea typeface="メイリオ" panose="020B0604030504040204" pitchFamily="50" charset="-128"/>
              </a:rPr>
              <a:t>-  </a:t>
            </a:r>
            <a:r>
              <a:rPr lang="en-US" altLang="ja-JP" sz="1200" b="1" dirty="0" err="1">
                <a:latin typeface="メイリオ" panose="020B0604030504040204" pitchFamily="50" charset="-128"/>
                <a:ea typeface="メイリオ" panose="020B0604030504040204" pitchFamily="50" charset="-128"/>
              </a:rPr>
              <a:t>Ovankol</a:t>
            </a:r>
            <a:r>
              <a:rPr lang="en-US" altLang="ja-JP" sz="1200" b="1" dirty="0">
                <a:latin typeface="メイリオ" panose="020B0604030504040204" pitchFamily="50" charset="-128"/>
                <a:ea typeface="メイリオ" panose="020B0604030504040204" pitchFamily="50" charset="-128"/>
              </a:rPr>
              <a:t> top</a:t>
            </a:r>
          </a:p>
          <a:p>
            <a:r>
              <a:rPr lang="en-US" altLang="ja-JP" sz="1200" b="1" dirty="0">
                <a:latin typeface="メイリオ" panose="020B0604030504040204" pitchFamily="50" charset="-128"/>
                <a:ea typeface="メイリオ" panose="020B0604030504040204" pitchFamily="50" charset="-128"/>
              </a:rPr>
              <a:t>-  Solid spruce back</a:t>
            </a:r>
          </a:p>
          <a:p>
            <a:r>
              <a:rPr lang="en-US" altLang="ja-JP" sz="1200" b="1" dirty="0">
                <a:latin typeface="メイリオ" panose="020B0604030504040204" pitchFamily="50" charset="-128"/>
                <a:ea typeface="メイリオ" panose="020B0604030504040204" pitchFamily="50" charset="-128"/>
              </a:rPr>
              <a:t>-  Satin finish</a:t>
            </a:r>
          </a:p>
          <a:p>
            <a:pPr marL="171450" indent="-171450">
              <a:buFontTx/>
              <a:buChar char="-"/>
            </a:pPr>
            <a:r>
              <a:rPr lang="en-US" altLang="ja-JP" sz="1200" b="1" dirty="0">
                <a:latin typeface="メイリオ" panose="020B0604030504040204" pitchFamily="50" charset="-128"/>
                <a:ea typeface="メイリオ" panose="020B0604030504040204" pitchFamily="50" charset="-128"/>
              </a:rPr>
              <a:t>21 Chords</a:t>
            </a:r>
          </a:p>
          <a:p>
            <a:pPr marL="171450" indent="-171450">
              <a:buFontTx/>
              <a:buChar char="-"/>
            </a:pPr>
            <a:endParaRPr lang="en-US" altLang="ja-JP" sz="1200" b="1" dirty="0">
              <a:latin typeface="メイリオ" panose="020B0604030504040204" pitchFamily="50" charset="-128"/>
              <a:ea typeface="メイリオ" panose="020B0604030504040204" pitchFamily="50" charset="-128"/>
            </a:endParaRPr>
          </a:p>
          <a:p>
            <a:r>
              <a:rPr lang="en-US" altLang="ja-JP" sz="1200" b="1" dirty="0">
                <a:latin typeface="メイリオ" panose="020B0604030504040204" pitchFamily="50" charset="-128"/>
                <a:ea typeface="メイリオ" panose="020B0604030504040204" pitchFamily="50" charset="-128"/>
              </a:rPr>
              <a:t>Specifications</a:t>
            </a:r>
          </a:p>
          <a:p>
            <a:r>
              <a:rPr lang="en-US" altLang="ja-JP" sz="1200" b="1" dirty="0">
                <a:latin typeface="メイリオ" panose="020B0604030504040204" pitchFamily="50" charset="-128"/>
                <a:ea typeface="メイリオ" panose="020B0604030504040204" pitchFamily="50" charset="-128"/>
              </a:rPr>
              <a:t>Features	</a:t>
            </a:r>
          </a:p>
          <a:p>
            <a:r>
              <a:rPr lang="en-US" altLang="ja-JP" sz="1200" b="1" dirty="0">
                <a:latin typeface="メイリオ" panose="020B0604030504040204" pitchFamily="50" charset="-128"/>
                <a:ea typeface="メイリオ" panose="020B0604030504040204" pitchFamily="50" charset="-128"/>
              </a:rPr>
              <a:t>built in ft600 tuning system, </a:t>
            </a:r>
            <a:r>
              <a:rPr lang="en-US" altLang="ja-JP" sz="1200" b="1" dirty="0" err="1">
                <a:latin typeface="メイリオ" panose="020B0604030504040204" pitchFamily="50" charset="-128"/>
                <a:ea typeface="メイリオ" panose="020B0604030504040204" pitchFamily="50" charset="-128"/>
              </a:rPr>
              <a:t>ovankol</a:t>
            </a:r>
            <a:r>
              <a:rPr lang="en-US" altLang="ja-JP" sz="1200" b="1" dirty="0">
                <a:latin typeface="メイリオ" panose="020B0604030504040204" pitchFamily="50" charset="-128"/>
                <a:ea typeface="メイリオ" panose="020B0604030504040204" pitchFamily="50" charset="-128"/>
              </a:rPr>
              <a:t> top, solid spruce back, satin finish</a:t>
            </a:r>
          </a:p>
          <a:p>
            <a:r>
              <a:rPr lang="en-US" altLang="ja-JP" sz="1200" b="1" dirty="0">
                <a:latin typeface="メイリオ" panose="020B0604030504040204" pitchFamily="50" charset="-128"/>
                <a:ea typeface="メイリオ" panose="020B0604030504040204" pitchFamily="50" charset="-128"/>
              </a:rPr>
              <a:t>Model	</a:t>
            </a:r>
          </a:p>
          <a:p>
            <a:r>
              <a:rPr lang="en-US" altLang="ja-JP" sz="1200" b="1" dirty="0">
                <a:latin typeface="メイリオ" panose="020B0604030504040204" pitchFamily="50" charset="-128"/>
                <a:ea typeface="メイリオ" panose="020B0604030504040204" pitchFamily="50" charset="-128"/>
              </a:rPr>
              <a:t>OS11021</a:t>
            </a:r>
          </a:p>
          <a:p>
            <a:r>
              <a:rPr lang="en-US" altLang="ja-JP" sz="1200" b="1" dirty="0">
                <a:latin typeface="メイリオ" panose="020B0604030504040204" pitchFamily="50" charset="-128"/>
                <a:ea typeface="メイリオ" panose="020B0604030504040204" pitchFamily="50" charset="-128"/>
              </a:rPr>
              <a:t>Brand	</a:t>
            </a:r>
          </a:p>
          <a:p>
            <a:r>
              <a:rPr lang="en-US" altLang="ja-JP" sz="1200" b="1" dirty="0">
                <a:latin typeface="メイリオ" panose="020B0604030504040204" pitchFamily="50" charset="-128"/>
                <a:ea typeface="メイリオ" panose="020B0604030504040204" pitchFamily="50" charset="-128"/>
              </a:rPr>
              <a:t>Oscar Schmidt</a:t>
            </a:r>
          </a:p>
          <a:p>
            <a:r>
              <a:rPr lang="en-US" altLang="ja-JP" sz="1200" b="1" dirty="0">
                <a:latin typeface="メイリオ" panose="020B0604030504040204" pitchFamily="50" charset="-128"/>
                <a:ea typeface="メイリオ" panose="020B0604030504040204" pitchFamily="50" charset="-128"/>
              </a:rPr>
              <a:t>Manufacturer	</a:t>
            </a:r>
          </a:p>
          <a:p>
            <a:r>
              <a:rPr lang="en-US" altLang="ja-JP" sz="1200" b="1" dirty="0">
                <a:latin typeface="メイリオ" panose="020B0604030504040204" pitchFamily="50" charset="-128"/>
                <a:ea typeface="メイリオ" panose="020B0604030504040204" pitchFamily="50" charset="-128"/>
              </a:rPr>
              <a:t>Oscar Schmidt</a:t>
            </a:r>
          </a:p>
          <a:p>
            <a:r>
              <a:rPr lang="en-US" altLang="ja-JP" sz="1200" b="1" dirty="0">
                <a:latin typeface="メイリオ" panose="020B0604030504040204" pitchFamily="50" charset="-128"/>
                <a:ea typeface="メイリオ" panose="020B0604030504040204" pitchFamily="50" charset="-128"/>
              </a:rPr>
              <a:t>Manufacturer Part Number	</a:t>
            </a:r>
          </a:p>
          <a:p>
            <a:r>
              <a:rPr lang="en-US" altLang="ja-JP" sz="1200" b="1" dirty="0">
                <a:latin typeface="メイリオ" panose="020B0604030504040204" pitchFamily="50" charset="-128"/>
                <a:ea typeface="メイリオ" panose="020B0604030504040204" pitchFamily="50" charset="-128"/>
              </a:rPr>
              <a:t>OS11021</a:t>
            </a:r>
          </a:p>
          <a:p>
            <a:r>
              <a:rPr lang="en-US" altLang="ja-JP" sz="1200" b="1" dirty="0">
                <a:latin typeface="メイリオ" panose="020B0604030504040204" pitchFamily="50" charset="-128"/>
                <a:ea typeface="メイリオ" panose="020B0604030504040204" pitchFamily="50" charset="-128"/>
              </a:rPr>
              <a:t>Assembled Product Dimensions (L x W x H)	</a:t>
            </a:r>
          </a:p>
          <a:p>
            <a:r>
              <a:rPr lang="en-US" altLang="ja-JP" sz="1200" b="1" dirty="0">
                <a:latin typeface="メイリオ" panose="020B0604030504040204" pitchFamily="50" charset="-128"/>
                <a:ea typeface="メイリオ" panose="020B0604030504040204" pitchFamily="50" charset="-128"/>
              </a:rPr>
              <a:t>41.00 x 16.00 x 5.00 Inches</a:t>
            </a:r>
          </a:p>
        </p:txBody>
      </p:sp>
      <p:sp>
        <p:nvSpPr>
          <p:cNvPr id="7" name="テキスト ボックス 6">
            <a:extLst>
              <a:ext uri="{FF2B5EF4-FFF2-40B4-BE49-F238E27FC236}">
                <a16:creationId xmlns:a16="http://schemas.microsoft.com/office/drawing/2014/main" id="{1738FD1B-6B32-4DB9-81EA-F53001F882BF}"/>
              </a:ext>
            </a:extLst>
          </p:cNvPr>
          <p:cNvSpPr txBox="1"/>
          <p:nvPr/>
        </p:nvSpPr>
        <p:spPr>
          <a:xfrm>
            <a:off x="0" y="1105287"/>
            <a:ext cx="1132620" cy="4647426"/>
          </a:xfrm>
          <a:prstGeom prst="rect">
            <a:avLst/>
          </a:prstGeom>
          <a:noFill/>
        </p:spPr>
        <p:txBody>
          <a:bodyPr wrap="square">
            <a:spAutoFit/>
          </a:bodyPr>
          <a:lstStyle/>
          <a:p>
            <a:r>
              <a:rPr lang="en-US" altLang="ja-JP" sz="800" b="1" dirty="0">
                <a:latin typeface="メイリオ" panose="020B0604030504040204" pitchFamily="50" charset="-128"/>
                <a:ea typeface="メイリオ" panose="020B0604030504040204" pitchFamily="50" charset="-128"/>
              </a:rPr>
              <a:t>Model</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OS11021AE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OS45C</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OS73C</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OS45CE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OS120CNE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OS11021FNE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OS11021FHSE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FF0000"/>
                </a:solidFill>
                <a:latin typeface="メイリオ" panose="020B0604030504040204" pitchFamily="50" charset="-128"/>
                <a:ea typeface="メイリオ" panose="020B0604030504040204" pitchFamily="50" charset="-128"/>
              </a:rPr>
              <a:t>OS11021 Ozark</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OS120CN</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OS21CQTB</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OS21C</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OS21CQTR</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OS150FCE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OS11021FHS</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OS10021</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OS73B</a:t>
            </a:r>
          </a:p>
          <a:p>
            <a:endParaRPr lang="en-US" altLang="ja-JP" sz="800" b="1" dirty="0">
              <a:solidFill>
                <a:srgbClr val="00B0F0"/>
              </a:solidFill>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OS15B</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OS10015</a:t>
            </a:r>
          </a:p>
        </p:txBody>
      </p:sp>
      <p:pic>
        <p:nvPicPr>
          <p:cNvPr id="3074" name="Picture 2">
            <a:extLst>
              <a:ext uri="{FF2B5EF4-FFF2-40B4-BE49-F238E27FC236}">
                <a16:creationId xmlns:a16="http://schemas.microsoft.com/office/drawing/2014/main" id="{2C2E580C-8400-4A3B-96BE-C32D44E85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862" y="686144"/>
            <a:ext cx="2453332" cy="548571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BC817939-DF25-42D0-8F2F-C062C7ACA1F9}"/>
              </a:ext>
            </a:extLst>
          </p:cNvPr>
          <p:cNvSpPr txBox="1"/>
          <p:nvPr/>
        </p:nvSpPr>
        <p:spPr>
          <a:xfrm>
            <a:off x="337930" y="154567"/>
            <a:ext cx="11463926" cy="276999"/>
          </a:xfrm>
          <a:prstGeom prst="rect">
            <a:avLst/>
          </a:prstGeom>
          <a:noFill/>
        </p:spPr>
        <p:txBody>
          <a:bodyPr wrap="square">
            <a:spAutoFit/>
          </a:bodyPr>
          <a:lstStyle/>
          <a:p>
            <a:r>
              <a:rPr lang="en-US" altLang="ja-JP" sz="1200" b="1" dirty="0">
                <a:solidFill>
                  <a:srgbClr val="00B0F0"/>
                </a:solidFill>
                <a:latin typeface="メイリオ" panose="020B0604030504040204" pitchFamily="50" charset="-128"/>
                <a:ea typeface="メイリオ" panose="020B0604030504040204" pitchFamily="50" charset="-128"/>
              </a:rPr>
              <a:t>https://www.walmart.com/ip/Oscar-Schmidt-21-Chord-Autoharp-SOLID-Spruce-Back-OZARK-OS11021-by-Washburn/718580863</a:t>
            </a:r>
            <a:endParaRPr lang="ja-JP" altLang="en-US" sz="1200" b="1" dirty="0">
              <a:solidFill>
                <a:srgbClr val="00B0F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50161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DC6012D-3C47-4ACD-917A-66E6A3149E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02447" y="2044558"/>
            <a:ext cx="5598403" cy="2881574"/>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FF237B32-77F7-4A02-A6A3-5E6C7D0376A9}"/>
              </a:ext>
            </a:extLst>
          </p:cNvPr>
          <p:cNvSpPr txBox="1"/>
          <p:nvPr/>
        </p:nvSpPr>
        <p:spPr>
          <a:xfrm>
            <a:off x="5705856" y="1050815"/>
            <a:ext cx="6096000" cy="5663089"/>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Oscar Schmidt </a:t>
            </a:r>
            <a:r>
              <a:rPr lang="ja-JP" altLang="en-US" sz="1400" b="1" dirty="0">
                <a:latin typeface="メイリオ" panose="020B0604030504040204" pitchFamily="50" charset="-128"/>
                <a:ea typeface="メイリオ" panose="020B0604030504040204" pitchFamily="50" charset="-128"/>
              </a:rPr>
              <a:t>独自の</a:t>
            </a:r>
            <a:r>
              <a:rPr lang="en-US" altLang="ja-JP" sz="1400" b="1" dirty="0">
                <a:latin typeface="メイリオ" panose="020B0604030504040204" pitchFamily="50" charset="-128"/>
                <a:ea typeface="メイリオ" panose="020B0604030504040204" pitchFamily="50" charset="-128"/>
              </a:rPr>
              <a:t>FT600</a:t>
            </a:r>
            <a:r>
              <a:rPr lang="ja-JP" altLang="en-US" sz="1400" b="1" dirty="0">
                <a:latin typeface="メイリオ" panose="020B0604030504040204" pitchFamily="50" charset="-128"/>
                <a:ea typeface="メイリオ" panose="020B0604030504040204" pitchFamily="50" charset="-128"/>
              </a:rPr>
              <a:t>ファインチューニングシステムを備えている</a:t>
            </a:r>
            <a:r>
              <a:rPr lang="en-US" altLang="ja-JP" sz="1400" b="1" dirty="0">
                <a:solidFill>
                  <a:srgbClr val="FF0000"/>
                </a:solidFill>
                <a:latin typeface="メイリオ" panose="020B0604030504040204" pitchFamily="50" charset="-128"/>
                <a:ea typeface="メイリオ" panose="020B0604030504040204" pitchFamily="50" charset="-128"/>
              </a:rPr>
              <a:t>OS120CN</a:t>
            </a:r>
            <a:r>
              <a:rPr lang="ja-JP" altLang="en-US" sz="1400" b="1" dirty="0">
                <a:latin typeface="メイリオ" panose="020B0604030504040204" pitchFamily="50" charset="-128"/>
                <a:ea typeface="メイリオ" panose="020B0604030504040204" pitchFamily="50" charset="-128"/>
              </a:rPr>
              <a:t>オートハープ </a:t>
            </a:r>
            <a:r>
              <a:rPr lang="en-US" altLang="ja-JP" sz="1400" b="1" dirty="0">
                <a:latin typeface="メイリオ" panose="020B0604030504040204" pitchFamily="50" charset="-128"/>
                <a:ea typeface="メイリオ" panose="020B0604030504040204" pitchFamily="50" charset="-128"/>
              </a:rPr>
              <a:t>Oscar Schmidt</a:t>
            </a:r>
            <a:r>
              <a:rPr lang="ja-JP" altLang="en-US" sz="1400" b="1" dirty="0">
                <a:latin typeface="メイリオ" panose="020B0604030504040204" pitchFamily="50" charset="-128"/>
                <a:ea typeface="メイリオ" panose="020B0604030504040204" pitchFamily="50" charset="-128"/>
              </a:rPr>
              <a:t>社</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並行輸入</a:t>
            </a:r>
            <a:r>
              <a:rPr lang="en-US" altLang="ja-JP" sz="1400" b="1" dirty="0">
                <a:latin typeface="メイリオ" panose="020B0604030504040204" pitchFamily="50" charset="-128"/>
                <a:ea typeface="メイリオ" panose="020B0604030504040204" pitchFamily="50" charset="-128"/>
              </a:rPr>
              <a:t>】</a:t>
            </a:r>
          </a:p>
          <a:p>
            <a:endParaRPr lang="en-US" altLang="ja-JP"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Brand: Oscar Schmidt</a:t>
            </a:r>
          </a:p>
          <a:p>
            <a:r>
              <a:rPr lang="en-US" altLang="ja-JP" sz="1400" b="1" dirty="0">
                <a:latin typeface="メイリオ" panose="020B0604030504040204" pitchFamily="50" charset="-128"/>
                <a:ea typeface="メイリオ" panose="020B0604030504040204" pitchFamily="50" charset="-128"/>
              </a:rPr>
              <a:t>3.0 out of 5 stars    2 ratings </a:t>
            </a:r>
          </a:p>
          <a:p>
            <a:r>
              <a:rPr lang="en-US" altLang="ja-JP" sz="1400" b="1" dirty="0">
                <a:latin typeface="メイリオ" panose="020B0604030504040204" pitchFamily="50" charset="-128"/>
                <a:ea typeface="メイリオ" panose="020B0604030504040204" pitchFamily="50" charset="-128"/>
              </a:rPr>
              <a:t>Click here for details of availability.</a:t>
            </a:r>
          </a:p>
          <a:p>
            <a:endParaRPr lang="en-US" altLang="ja-JP"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Weight: 6.8kg, Size: 104 x 41 x/13 cm</a:t>
            </a:r>
          </a:p>
          <a:p>
            <a:endParaRPr lang="en-US" altLang="ja-JP" sz="1400" b="1" dirty="0">
              <a:latin typeface="メイリオ" panose="020B0604030504040204" pitchFamily="50" charset="-128"/>
              <a:ea typeface="メイリオ" panose="020B0604030504040204" pitchFamily="50" charset="-128"/>
            </a:endParaRPr>
          </a:p>
          <a:p>
            <a:endParaRPr lang="en-US" altLang="ja-JP" sz="1400" b="1" dirty="0">
              <a:latin typeface="メイリオ" panose="020B0604030504040204" pitchFamily="50" charset="-128"/>
              <a:ea typeface="メイリオ" panose="020B0604030504040204" pitchFamily="50" charset="-128"/>
            </a:endParaRPr>
          </a:p>
          <a:p>
            <a:endParaRPr lang="en-US" altLang="ja-JP" sz="1400" b="1" dirty="0">
              <a:latin typeface="メイリオ" panose="020B0604030504040204" pitchFamily="50" charset="-128"/>
              <a:ea typeface="メイリオ" panose="020B0604030504040204" pitchFamily="50" charset="-128"/>
            </a:endParaRPr>
          </a:p>
          <a:p>
            <a:endParaRPr lang="en-US" altLang="ja-JP"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Oscar Schmidt OS120CN 21 </a:t>
            </a:r>
            <a:r>
              <a:rPr lang="en-US" altLang="ja-JP" sz="1400" b="1" dirty="0" err="1">
                <a:latin typeface="メイリオ" panose="020B0604030504040204" pitchFamily="50" charset="-128"/>
                <a:ea typeface="メイリオ" panose="020B0604030504040204" pitchFamily="50" charset="-128"/>
              </a:rPr>
              <a:t>Adirondak</a:t>
            </a:r>
            <a:r>
              <a:rPr lang="en-US" altLang="ja-JP" sz="1400" b="1" dirty="0">
                <a:latin typeface="メイリオ" panose="020B0604030504040204" pitchFamily="50" charset="-128"/>
                <a:ea typeface="メイリオ" panose="020B0604030504040204" pitchFamily="50" charset="-128"/>
              </a:rPr>
              <a:t> Autoharp Features:</a:t>
            </a:r>
          </a:p>
          <a:p>
            <a:endParaRPr lang="en-US" altLang="ja-JP"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21 Chords</a:t>
            </a:r>
          </a:p>
          <a:p>
            <a:r>
              <a:rPr lang="en-US" altLang="ja-JP" sz="1400" b="1" dirty="0">
                <a:latin typeface="メイリオ" panose="020B0604030504040204" pitchFamily="50" charset="-128"/>
                <a:ea typeface="メイリオ" panose="020B0604030504040204" pitchFamily="50" charset="-128"/>
              </a:rPr>
              <a:t>Handcrafted quality</a:t>
            </a:r>
          </a:p>
          <a:p>
            <a:r>
              <a:rPr lang="en-US" altLang="ja-JP" sz="1400" b="1" dirty="0">
                <a:latin typeface="メイリオ" panose="020B0604030504040204" pitchFamily="50" charset="-128"/>
                <a:ea typeface="メイリオ" panose="020B0604030504040204" pitchFamily="50" charset="-128"/>
              </a:rPr>
              <a:t>Solid Spruce Top</a:t>
            </a:r>
          </a:p>
          <a:p>
            <a:r>
              <a:rPr lang="en-US" altLang="ja-JP" sz="1400" b="1" dirty="0">
                <a:latin typeface="メイリオ" panose="020B0604030504040204" pitchFamily="50" charset="-128"/>
                <a:ea typeface="メイリオ" panose="020B0604030504040204" pitchFamily="50" charset="-128"/>
              </a:rPr>
              <a:t>Bird's eye maple back</a:t>
            </a:r>
          </a:p>
          <a:p>
            <a:r>
              <a:rPr lang="en-US" altLang="ja-JP" sz="1400" b="1" dirty="0">
                <a:latin typeface="メイリオ" panose="020B0604030504040204" pitchFamily="50" charset="-128"/>
                <a:ea typeface="メイリオ" panose="020B0604030504040204" pitchFamily="50" charset="-128"/>
              </a:rPr>
              <a:t>Built in FT600 Fine tuning system</a:t>
            </a:r>
          </a:p>
          <a:p>
            <a:r>
              <a:rPr lang="en-US" altLang="ja-JP" sz="1400" b="1" dirty="0">
                <a:latin typeface="メイリオ" panose="020B0604030504040204" pitchFamily="50" charset="-128"/>
                <a:ea typeface="メイリオ" panose="020B0604030504040204" pitchFamily="50" charset="-128"/>
              </a:rPr>
              <a:t>Laminated rock maple pin block</a:t>
            </a:r>
          </a:p>
          <a:p>
            <a:r>
              <a:rPr lang="en-US" altLang="ja-JP" sz="1400" b="1" dirty="0">
                <a:latin typeface="メイリオ" panose="020B0604030504040204" pitchFamily="50" charset="-128"/>
                <a:ea typeface="メイリオ" panose="020B0604030504040204" pitchFamily="50" charset="-128"/>
              </a:rPr>
              <a:t>Satin finish</a:t>
            </a:r>
          </a:p>
          <a:p>
            <a:r>
              <a:rPr lang="en-US" altLang="ja-JP" sz="1400" b="1" dirty="0">
                <a:latin typeface="メイリオ" panose="020B0604030504040204" pitchFamily="50" charset="-128"/>
                <a:ea typeface="メイリオ" panose="020B0604030504040204" pitchFamily="50" charset="-128"/>
              </a:rPr>
              <a:t>Abalone rosette</a:t>
            </a:r>
          </a:p>
          <a:p>
            <a:r>
              <a:rPr lang="en-US" altLang="ja-JP" sz="1400" b="1" dirty="0">
                <a:latin typeface="メイリオ" panose="020B0604030504040204" pitchFamily="50" charset="-128"/>
                <a:ea typeface="メイリオ" panose="020B0604030504040204" pitchFamily="50" charset="-128"/>
              </a:rPr>
              <a:t>Natural high gloss finish</a:t>
            </a:r>
          </a:p>
          <a:p>
            <a:r>
              <a:rPr lang="en-US" altLang="ja-JP" sz="1400" b="1" dirty="0">
                <a:latin typeface="メイリオ" panose="020B0604030504040204" pitchFamily="50" charset="-128"/>
                <a:ea typeface="メイリオ" panose="020B0604030504040204" pitchFamily="50" charset="-128"/>
              </a:rPr>
              <a:t>5 Year Warranty</a:t>
            </a:r>
          </a:p>
          <a:p>
            <a:endParaRPr lang="en-US" altLang="ja-JP" sz="1400" b="1" dirty="0">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1738FD1B-6B32-4DB9-81EA-F53001F882BF}"/>
              </a:ext>
            </a:extLst>
          </p:cNvPr>
          <p:cNvSpPr txBox="1"/>
          <p:nvPr/>
        </p:nvSpPr>
        <p:spPr>
          <a:xfrm>
            <a:off x="0" y="1105287"/>
            <a:ext cx="1132620" cy="4647426"/>
          </a:xfrm>
          <a:prstGeom prst="rect">
            <a:avLst/>
          </a:prstGeom>
          <a:noFill/>
        </p:spPr>
        <p:txBody>
          <a:bodyPr wrap="square">
            <a:spAutoFit/>
          </a:bodyPr>
          <a:lstStyle/>
          <a:p>
            <a:r>
              <a:rPr lang="en-US" altLang="ja-JP" sz="800" b="1" dirty="0">
                <a:latin typeface="メイリオ" panose="020B0604030504040204" pitchFamily="50" charset="-128"/>
                <a:ea typeface="メイリオ" panose="020B0604030504040204" pitchFamily="50" charset="-128"/>
              </a:rPr>
              <a:t>Model</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OS11021AE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OS45C</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OS73C</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OS45CE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OS120CNE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OS11021FNE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OS11021FHSE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OS11021 Ozark</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FF0000"/>
                </a:solidFill>
                <a:latin typeface="メイリオ" panose="020B0604030504040204" pitchFamily="50" charset="-128"/>
                <a:ea typeface="メイリオ" panose="020B0604030504040204" pitchFamily="50" charset="-128"/>
              </a:rPr>
              <a:t>OS120CN</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OS21CQTB</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OS21C</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OS21CQTR</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OS150FCE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OS11021FHS</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OS10021</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OS73B</a:t>
            </a:r>
          </a:p>
          <a:p>
            <a:endParaRPr lang="en-US" altLang="ja-JP" sz="800" b="1" dirty="0">
              <a:solidFill>
                <a:srgbClr val="00B0F0"/>
              </a:solidFill>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OS15B</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OS10015</a:t>
            </a:r>
          </a:p>
        </p:txBody>
      </p:sp>
      <p:sp>
        <p:nvSpPr>
          <p:cNvPr id="8" name="テキスト ボックス 7">
            <a:extLst>
              <a:ext uri="{FF2B5EF4-FFF2-40B4-BE49-F238E27FC236}">
                <a16:creationId xmlns:a16="http://schemas.microsoft.com/office/drawing/2014/main" id="{BC817939-DF25-42D0-8F2F-C062C7ACA1F9}"/>
              </a:ext>
            </a:extLst>
          </p:cNvPr>
          <p:cNvSpPr txBox="1"/>
          <p:nvPr/>
        </p:nvSpPr>
        <p:spPr>
          <a:xfrm>
            <a:off x="337930" y="154567"/>
            <a:ext cx="11463926" cy="584775"/>
          </a:xfrm>
          <a:prstGeom prst="rect">
            <a:avLst/>
          </a:prstGeom>
          <a:noFill/>
        </p:spPr>
        <p:txBody>
          <a:bodyPr wrap="square">
            <a:spAutoFit/>
          </a:bodyPr>
          <a:lstStyle/>
          <a:p>
            <a:r>
              <a:rPr lang="en-US" altLang="ja-JP" sz="800" b="1" dirty="0">
                <a:solidFill>
                  <a:srgbClr val="00B0F0"/>
                </a:solidFill>
                <a:latin typeface="メイリオ" panose="020B0604030504040204" pitchFamily="50" charset="-128"/>
                <a:ea typeface="メイリオ" panose="020B0604030504040204" pitchFamily="50" charset="-128"/>
              </a:rPr>
              <a:t>https://www.amazon.co.jp/Oscar-Schmidt-OS120CN-%E7%8B%AC%E8%87%AA%E3%81%AEFT600%E3%83%95%E3%82%A1%E3%82%A4%E3%83%B3%E3%83%81%E3%83%A5%E3%83%BC%E3%83%8B%E3%83%B3%E3%82%B0%E3%82%B7%E3%82%B9%E3%83%86%E3%83%A0%E3%82%92%E5%82%99%E3%81%88%E3%81%A6%E3%81%84%E3%82%8B%E2%98%85OS120CN%E3%82%AA%E3%83%BC%E3%83%88%E3%83%8F%E3%83%BC%E3%83%97-Oscar-Schmidt%E7%A4%BE%E3%80%90%E4%B8%A6%E8%A1%8C%E8%BC%B8%E5%85%A5%E3%80%91/dp/B001L8PJUQ</a:t>
            </a:r>
            <a:endParaRPr lang="ja-JP" altLang="en-US" sz="800" b="1" dirty="0">
              <a:solidFill>
                <a:srgbClr val="00B0F0"/>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94925B34-4C9A-44D9-A241-E7E5638F9F3B}"/>
              </a:ext>
            </a:extLst>
          </p:cNvPr>
          <p:cNvSpPr txBox="1"/>
          <p:nvPr/>
        </p:nvSpPr>
        <p:spPr>
          <a:xfrm>
            <a:off x="5665367" y="3182779"/>
            <a:ext cx="6097656" cy="246221"/>
          </a:xfrm>
          <a:prstGeom prst="rect">
            <a:avLst/>
          </a:prstGeom>
          <a:noFill/>
        </p:spPr>
        <p:txBody>
          <a:bodyPr wrap="square">
            <a:spAutoFit/>
          </a:bodyPr>
          <a:lstStyle/>
          <a:p>
            <a:r>
              <a:rPr lang="en-US" altLang="ja-JP" sz="1000" b="1" dirty="0">
                <a:solidFill>
                  <a:srgbClr val="00B0F0"/>
                </a:solidFill>
                <a:latin typeface="メイリオ" panose="020B0604030504040204" pitchFamily="50" charset="-128"/>
                <a:ea typeface="メイリオ" panose="020B0604030504040204" pitchFamily="50" charset="-128"/>
              </a:rPr>
              <a:t>https://www.instrumentalley.com/Oscar-Schmidt-OS120CN-Autoharp-p/os120cn.htm</a:t>
            </a:r>
            <a:endParaRPr lang="ja-JP" altLang="en-US" sz="1000" b="1" dirty="0">
              <a:solidFill>
                <a:srgbClr val="00B0F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64043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39A344E-14C6-4DBA-800D-9AB9DB6245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368" y="553278"/>
            <a:ext cx="5618577" cy="5618577"/>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FF237B32-77F7-4A02-A6A3-5E6C7D0376A9}"/>
              </a:ext>
            </a:extLst>
          </p:cNvPr>
          <p:cNvSpPr txBox="1"/>
          <p:nvPr/>
        </p:nvSpPr>
        <p:spPr>
          <a:xfrm>
            <a:off x="5705856" y="474345"/>
            <a:ext cx="6096000" cy="3323987"/>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Oscar Schmidt </a:t>
            </a:r>
            <a:r>
              <a:rPr lang="en-US" altLang="ja-JP" sz="1400" b="1" dirty="0">
                <a:solidFill>
                  <a:srgbClr val="FF0000"/>
                </a:solidFill>
                <a:latin typeface="メイリオ" panose="020B0604030504040204" pitchFamily="50" charset="-128"/>
                <a:ea typeface="メイリオ" panose="020B0604030504040204" pitchFamily="50" charset="-128"/>
              </a:rPr>
              <a:t>OS21CQTBL</a:t>
            </a:r>
            <a:r>
              <a:rPr lang="en-US" altLang="ja-JP" sz="1400" b="1" dirty="0">
                <a:latin typeface="メイリオ" panose="020B0604030504040204" pitchFamily="50" charset="-128"/>
                <a:ea typeface="メイリオ" panose="020B0604030504040204" pitchFamily="50" charset="-128"/>
              </a:rPr>
              <a:t> Classic 21-Chord Autoharp, Quilted Transparent Blue</a:t>
            </a:r>
          </a:p>
          <a:p>
            <a:endParaRPr lang="en-US" altLang="ja-JP"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Oscar Schmidt</a:t>
            </a:r>
          </a:p>
          <a:p>
            <a:r>
              <a:rPr lang="en-US" altLang="ja-JP" sz="1400" b="1" dirty="0">
                <a:latin typeface="メイリオ" panose="020B0604030504040204" pitchFamily="50" charset="-128"/>
                <a:ea typeface="メイリオ" panose="020B0604030504040204" pitchFamily="50" charset="-128"/>
              </a:rPr>
              <a:t>     (No reviews yet) Write a Review</a:t>
            </a:r>
          </a:p>
          <a:p>
            <a:r>
              <a:rPr lang="en-US" altLang="ja-JP" sz="1400" b="1" dirty="0">
                <a:latin typeface="メイリオ" panose="020B0604030504040204" pitchFamily="50" charset="-128"/>
                <a:ea typeface="メイリオ" panose="020B0604030504040204" pitchFamily="50" charset="-128"/>
              </a:rPr>
              <a:t>MSRP: $559.90</a:t>
            </a:r>
          </a:p>
          <a:p>
            <a:r>
              <a:rPr lang="en-US" altLang="ja-JP" sz="1400" b="1" dirty="0">
                <a:latin typeface="メイリオ" panose="020B0604030504040204" pitchFamily="50" charset="-128"/>
                <a:ea typeface="メイリオ" panose="020B0604030504040204" pitchFamily="50" charset="-128"/>
              </a:rPr>
              <a:t>$429.99</a:t>
            </a:r>
          </a:p>
          <a:p>
            <a:r>
              <a:rPr lang="en-US" altLang="ja-JP" sz="1400" b="1" dirty="0">
                <a:latin typeface="メイリオ" panose="020B0604030504040204" pitchFamily="50" charset="-128"/>
                <a:ea typeface="メイリオ" panose="020B0604030504040204" pitchFamily="50" charset="-128"/>
              </a:rPr>
              <a:t>(You save $129.91 )</a:t>
            </a:r>
          </a:p>
          <a:p>
            <a:endParaRPr lang="en-US" altLang="ja-JP"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SKU: OS21CQTBL</a:t>
            </a:r>
          </a:p>
          <a:p>
            <a:r>
              <a:rPr lang="en-US" altLang="ja-JP" sz="1400" b="1" dirty="0">
                <a:latin typeface="メイリオ" panose="020B0604030504040204" pitchFamily="50" charset="-128"/>
                <a:ea typeface="メイリオ" panose="020B0604030504040204" pitchFamily="50" charset="-128"/>
              </a:rPr>
              <a:t>UPC: 801128500843</a:t>
            </a:r>
          </a:p>
          <a:p>
            <a:r>
              <a:rPr lang="en-US" altLang="ja-JP" sz="1400" b="1" dirty="0">
                <a:latin typeface="メイリオ" panose="020B0604030504040204" pitchFamily="50" charset="-128"/>
                <a:ea typeface="メイリオ" panose="020B0604030504040204" pitchFamily="50" charset="-128"/>
              </a:rPr>
              <a:t>Shipping: Free Shipping</a:t>
            </a:r>
          </a:p>
          <a:p>
            <a:r>
              <a:rPr lang="en-US" altLang="ja-JP" sz="1400" b="1" dirty="0">
                <a:latin typeface="メイリオ" panose="020B0604030504040204" pitchFamily="50" charset="-128"/>
                <a:ea typeface="メイリオ" panose="020B0604030504040204" pitchFamily="50" charset="-128"/>
              </a:rPr>
              <a:t>Brand: Oscar Schmidt</a:t>
            </a:r>
          </a:p>
          <a:p>
            <a:r>
              <a:rPr lang="en-US" altLang="ja-JP" sz="1400" b="1" dirty="0">
                <a:latin typeface="メイリオ" panose="020B0604030504040204" pitchFamily="50" charset="-128"/>
                <a:ea typeface="メイリオ" panose="020B0604030504040204" pitchFamily="50" charset="-128"/>
              </a:rPr>
              <a:t>UPC: 801128500843</a:t>
            </a:r>
          </a:p>
          <a:p>
            <a:r>
              <a:rPr lang="en-US" altLang="ja-JP" sz="1400" b="1" dirty="0">
                <a:latin typeface="メイリオ" panose="020B0604030504040204" pitchFamily="50" charset="-128"/>
                <a:ea typeface="メイリオ" panose="020B0604030504040204" pitchFamily="50" charset="-128"/>
              </a:rPr>
              <a:t>MPN: OS21CQTBL</a:t>
            </a:r>
          </a:p>
        </p:txBody>
      </p:sp>
      <p:sp>
        <p:nvSpPr>
          <p:cNvPr id="7" name="テキスト ボックス 6">
            <a:extLst>
              <a:ext uri="{FF2B5EF4-FFF2-40B4-BE49-F238E27FC236}">
                <a16:creationId xmlns:a16="http://schemas.microsoft.com/office/drawing/2014/main" id="{1738FD1B-6B32-4DB9-81EA-F53001F882BF}"/>
              </a:ext>
            </a:extLst>
          </p:cNvPr>
          <p:cNvSpPr txBox="1"/>
          <p:nvPr/>
        </p:nvSpPr>
        <p:spPr>
          <a:xfrm>
            <a:off x="0" y="1105287"/>
            <a:ext cx="1132620" cy="4647426"/>
          </a:xfrm>
          <a:prstGeom prst="rect">
            <a:avLst/>
          </a:prstGeom>
          <a:noFill/>
        </p:spPr>
        <p:txBody>
          <a:bodyPr wrap="square">
            <a:spAutoFit/>
          </a:bodyPr>
          <a:lstStyle/>
          <a:p>
            <a:r>
              <a:rPr lang="en-US" altLang="ja-JP" sz="800" b="1" dirty="0">
                <a:latin typeface="メイリオ" panose="020B0604030504040204" pitchFamily="50" charset="-128"/>
                <a:ea typeface="メイリオ" panose="020B0604030504040204" pitchFamily="50" charset="-128"/>
              </a:rPr>
              <a:t>Model</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OS11021AE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OS45C</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OS73C</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OS45CE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OS120CNE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OS11021FNE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OS11021FHSE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OS11021 Ozark</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OS120CN</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FF0000"/>
                </a:solidFill>
                <a:latin typeface="メイリオ" panose="020B0604030504040204" pitchFamily="50" charset="-128"/>
                <a:ea typeface="メイリオ" panose="020B0604030504040204" pitchFamily="50" charset="-128"/>
              </a:rPr>
              <a:t>OS21CQTB</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OS21C</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OS21CQTR</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OS150FCE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OS11021FHS</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OS10021</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OS73B</a:t>
            </a:r>
          </a:p>
          <a:p>
            <a:endParaRPr lang="en-US" altLang="ja-JP" sz="800" b="1" dirty="0">
              <a:solidFill>
                <a:srgbClr val="0070C0"/>
              </a:solidFill>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OS15B</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OS10015</a:t>
            </a:r>
          </a:p>
        </p:txBody>
      </p:sp>
      <p:sp>
        <p:nvSpPr>
          <p:cNvPr id="8" name="テキスト ボックス 7">
            <a:extLst>
              <a:ext uri="{FF2B5EF4-FFF2-40B4-BE49-F238E27FC236}">
                <a16:creationId xmlns:a16="http://schemas.microsoft.com/office/drawing/2014/main" id="{BBF77385-E883-46E4-921F-B1B8C41FD127}"/>
              </a:ext>
            </a:extLst>
          </p:cNvPr>
          <p:cNvSpPr txBox="1"/>
          <p:nvPr/>
        </p:nvSpPr>
        <p:spPr>
          <a:xfrm>
            <a:off x="188843" y="143981"/>
            <a:ext cx="11857383" cy="338554"/>
          </a:xfrm>
          <a:prstGeom prst="rect">
            <a:avLst/>
          </a:prstGeom>
          <a:noFill/>
        </p:spPr>
        <p:txBody>
          <a:bodyPr wrap="square">
            <a:spAutoFit/>
          </a:bodyPr>
          <a:lstStyle/>
          <a:p>
            <a:r>
              <a:rPr lang="en-US" altLang="ja-JP" sz="1600" b="1" dirty="0">
                <a:solidFill>
                  <a:srgbClr val="00B0F0"/>
                </a:solidFill>
                <a:latin typeface="メイリオ" panose="020B0604030504040204" pitchFamily="50" charset="-128"/>
                <a:ea typeface="メイリオ" panose="020B0604030504040204" pitchFamily="50" charset="-128"/>
              </a:rPr>
              <a:t>http://www.zozomusic.com/oscar-schmidt-os21cqtbl-classic-21-chord-autoharp-quilted-transparent-blue/</a:t>
            </a:r>
            <a:endParaRPr lang="ja-JP" altLang="en-US" sz="1600" b="1" dirty="0">
              <a:solidFill>
                <a:srgbClr val="00B0F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2922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1 - Oscar Schmidt OS21CQTR Classic 21-Chord Autoharp, Quilted Transparent Red">
            <a:extLst>
              <a:ext uri="{FF2B5EF4-FFF2-40B4-BE49-F238E27FC236}">
                <a16:creationId xmlns:a16="http://schemas.microsoft.com/office/drawing/2014/main" id="{3F11EDBB-E1A5-463F-8976-6E4EC6379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86" y="474344"/>
            <a:ext cx="5697511" cy="5697511"/>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FF237B32-77F7-4A02-A6A3-5E6C7D0376A9}"/>
              </a:ext>
            </a:extLst>
          </p:cNvPr>
          <p:cNvSpPr txBox="1"/>
          <p:nvPr/>
        </p:nvSpPr>
        <p:spPr>
          <a:xfrm>
            <a:off x="5705856" y="474345"/>
            <a:ext cx="6096000" cy="1815882"/>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Oscar Schmidt </a:t>
            </a:r>
            <a:r>
              <a:rPr lang="en-US" altLang="ja-JP" sz="1400" b="1" dirty="0">
                <a:solidFill>
                  <a:srgbClr val="FF0000"/>
                </a:solidFill>
                <a:latin typeface="メイリオ" panose="020B0604030504040204" pitchFamily="50" charset="-128"/>
                <a:ea typeface="メイリオ" panose="020B0604030504040204" pitchFamily="50" charset="-128"/>
              </a:rPr>
              <a:t>OS21CQTR</a:t>
            </a:r>
            <a:r>
              <a:rPr lang="en-US" altLang="ja-JP" sz="1400" b="1" dirty="0">
                <a:latin typeface="メイリオ" panose="020B0604030504040204" pitchFamily="50" charset="-128"/>
                <a:ea typeface="メイリオ" panose="020B0604030504040204" pitchFamily="50" charset="-128"/>
              </a:rPr>
              <a:t> Classic 21-Chord Autoharp, Quilted Transparent Red</a:t>
            </a:r>
          </a:p>
          <a:p>
            <a:endParaRPr lang="en-US" altLang="ja-JP" sz="1400" b="1" dirty="0">
              <a:latin typeface="メイリオ" panose="020B0604030504040204" pitchFamily="50" charset="-128"/>
              <a:ea typeface="メイリオ" panose="020B0604030504040204" pitchFamily="50" charset="-128"/>
            </a:endParaRPr>
          </a:p>
          <a:p>
            <a:r>
              <a:rPr lang="en-US" altLang="ja-JP" sz="1400" b="1" dirty="0" err="1">
                <a:latin typeface="メイリオ" panose="020B0604030504040204" pitchFamily="50" charset="-128"/>
                <a:ea typeface="メイリオ" panose="020B0604030504040204" pitchFamily="50" charset="-128"/>
              </a:rPr>
              <a:t>Condition:New</a:t>
            </a:r>
            <a:endParaRPr lang="en-US" altLang="ja-JP"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Quantity:1</a:t>
            </a:r>
          </a:p>
          <a:p>
            <a:r>
              <a:rPr lang="en-US" altLang="ja-JP" sz="1400" b="1" dirty="0">
                <a:latin typeface="メイリオ" panose="020B0604030504040204" pitchFamily="50" charset="-128"/>
                <a:ea typeface="メイリオ" panose="020B0604030504040204" pitchFamily="50" charset="-128"/>
              </a:rPr>
              <a:t>6 available / 1 sold</a:t>
            </a:r>
          </a:p>
          <a:p>
            <a:r>
              <a:rPr lang="en-US" altLang="ja-JP" sz="1400" b="1" dirty="0" err="1">
                <a:latin typeface="メイリオ" panose="020B0604030504040204" pitchFamily="50" charset="-128"/>
                <a:ea typeface="メイリオ" panose="020B0604030504040204" pitchFamily="50" charset="-128"/>
              </a:rPr>
              <a:t>Price:US</a:t>
            </a:r>
            <a:r>
              <a:rPr lang="en-US" altLang="ja-JP" sz="1400" b="1" dirty="0">
                <a:latin typeface="メイリオ" panose="020B0604030504040204" pitchFamily="50" charset="-128"/>
                <a:ea typeface="メイリオ" panose="020B0604030504040204" pitchFamily="50" charset="-128"/>
              </a:rPr>
              <a:t> $429.99</a:t>
            </a:r>
          </a:p>
          <a:p>
            <a:r>
              <a:rPr lang="en-US" altLang="ja-JP" sz="1400" b="1" dirty="0">
                <a:latin typeface="メイリオ" panose="020B0604030504040204" pitchFamily="50" charset="-128"/>
                <a:ea typeface="メイリオ" panose="020B0604030504040204" pitchFamily="50" charset="-128"/>
              </a:rPr>
              <a:t>Approximately JPY 47,518</a:t>
            </a:r>
          </a:p>
        </p:txBody>
      </p:sp>
      <p:sp>
        <p:nvSpPr>
          <p:cNvPr id="7" name="テキスト ボックス 6">
            <a:extLst>
              <a:ext uri="{FF2B5EF4-FFF2-40B4-BE49-F238E27FC236}">
                <a16:creationId xmlns:a16="http://schemas.microsoft.com/office/drawing/2014/main" id="{1738FD1B-6B32-4DB9-81EA-F53001F882BF}"/>
              </a:ext>
            </a:extLst>
          </p:cNvPr>
          <p:cNvSpPr txBox="1"/>
          <p:nvPr/>
        </p:nvSpPr>
        <p:spPr>
          <a:xfrm>
            <a:off x="0" y="1105287"/>
            <a:ext cx="1132620" cy="4647426"/>
          </a:xfrm>
          <a:prstGeom prst="rect">
            <a:avLst/>
          </a:prstGeom>
          <a:noFill/>
        </p:spPr>
        <p:txBody>
          <a:bodyPr wrap="square">
            <a:spAutoFit/>
          </a:bodyPr>
          <a:lstStyle/>
          <a:p>
            <a:r>
              <a:rPr lang="en-US" altLang="ja-JP" sz="800" b="1" dirty="0">
                <a:latin typeface="メイリオ" panose="020B0604030504040204" pitchFamily="50" charset="-128"/>
                <a:ea typeface="メイリオ" panose="020B0604030504040204" pitchFamily="50" charset="-128"/>
              </a:rPr>
              <a:t>Model</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OS11021AE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OS45C</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OS73C</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OS45CE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OS120CNE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OS11021FNE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OS11021FHSE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OS11021 Ozark</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OS120CN</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OS21CQTB</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OS21C</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FF0000"/>
                </a:solidFill>
                <a:latin typeface="メイリオ" panose="020B0604030504040204" pitchFamily="50" charset="-128"/>
                <a:ea typeface="メイリオ" panose="020B0604030504040204" pitchFamily="50" charset="-128"/>
              </a:rPr>
              <a:t>OS21CQTR</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OS150FCE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OS11021FHS</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OS10021</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OS73B</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OS15B</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OS10015</a:t>
            </a:r>
          </a:p>
        </p:txBody>
      </p:sp>
      <p:sp>
        <p:nvSpPr>
          <p:cNvPr id="8" name="テキスト ボックス 7">
            <a:extLst>
              <a:ext uri="{FF2B5EF4-FFF2-40B4-BE49-F238E27FC236}">
                <a16:creationId xmlns:a16="http://schemas.microsoft.com/office/drawing/2014/main" id="{F07B56A9-5B4D-499C-B481-5CFCF0710008}"/>
              </a:ext>
            </a:extLst>
          </p:cNvPr>
          <p:cNvSpPr txBox="1"/>
          <p:nvPr/>
        </p:nvSpPr>
        <p:spPr>
          <a:xfrm>
            <a:off x="367749" y="164505"/>
            <a:ext cx="11529390" cy="276999"/>
          </a:xfrm>
          <a:prstGeom prst="rect">
            <a:avLst/>
          </a:prstGeom>
          <a:noFill/>
        </p:spPr>
        <p:txBody>
          <a:bodyPr wrap="square">
            <a:spAutoFit/>
          </a:bodyPr>
          <a:lstStyle/>
          <a:p>
            <a:r>
              <a:rPr lang="en-US" altLang="ja-JP" sz="1200" b="1" dirty="0">
                <a:solidFill>
                  <a:srgbClr val="00B0F0"/>
                </a:solidFill>
                <a:latin typeface="メイリオ" panose="020B0604030504040204" pitchFamily="50" charset="-128"/>
                <a:ea typeface="メイリオ" panose="020B0604030504040204" pitchFamily="50" charset="-128"/>
              </a:rPr>
              <a:t>https://www.ebay.com/itm/Oscar-Schmidt-OS21CQTR-Classic-21-Chord-Autoharp-Quilted-Transparent-Red/183967553397</a:t>
            </a:r>
            <a:endParaRPr lang="ja-JP" altLang="en-US" sz="1200" b="1" dirty="0">
              <a:solidFill>
                <a:srgbClr val="00B0F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52290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63E29EE-DACD-4FD3-B996-A89F000108A6}"/>
              </a:ext>
            </a:extLst>
          </p:cNvPr>
          <p:cNvPicPr>
            <a:picLocks noChangeAspect="1"/>
          </p:cNvPicPr>
          <p:nvPr/>
        </p:nvPicPr>
        <p:blipFill>
          <a:blip r:embed="rId2"/>
          <a:stretch>
            <a:fillRect/>
          </a:stretch>
        </p:blipFill>
        <p:spPr>
          <a:xfrm>
            <a:off x="1227003" y="553277"/>
            <a:ext cx="3632953" cy="5751445"/>
          </a:xfrm>
          <a:prstGeom prst="rect">
            <a:avLst/>
          </a:prstGeom>
        </p:spPr>
      </p:pic>
      <p:sp>
        <p:nvSpPr>
          <p:cNvPr id="6" name="テキスト ボックス 5">
            <a:extLst>
              <a:ext uri="{FF2B5EF4-FFF2-40B4-BE49-F238E27FC236}">
                <a16:creationId xmlns:a16="http://schemas.microsoft.com/office/drawing/2014/main" id="{FF237B32-77F7-4A02-A6A3-5E6C7D0376A9}"/>
              </a:ext>
            </a:extLst>
          </p:cNvPr>
          <p:cNvSpPr txBox="1"/>
          <p:nvPr/>
        </p:nvSpPr>
        <p:spPr>
          <a:xfrm>
            <a:off x="5705856" y="474345"/>
            <a:ext cx="6096000" cy="6155531"/>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OSCAR SCHMIDT </a:t>
            </a:r>
            <a:r>
              <a:rPr lang="en-US" altLang="ja-JP" sz="1400" b="1" dirty="0">
                <a:solidFill>
                  <a:srgbClr val="FF0000"/>
                </a:solidFill>
                <a:latin typeface="メイリオ" panose="020B0604030504040204" pitchFamily="50" charset="-128"/>
                <a:ea typeface="メイリオ" panose="020B0604030504040204" pitchFamily="50" charset="-128"/>
              </a:rPr>
              <a:t>OS11021FHS</a:t>
            </a:r>
            <a:r>
              <a:rPr lang="en-US" altLang="ja-JP" sz="1400" b="1" dirty="0">
                <a:latin typeface="メイリオ" panose="020B0604030504040204" pitchFamily="50" charset="-128"/>
                <a:ea typeface="メイリオ" panose="020B0604030504040204" pitchFamily="50" charset="-128"/>
              </a:rPr>
              <a:t> FLAME HONEYBURST FINISH ACOUSTIC 21 CHORD AUTOHARP</a:t>
            </a:r>
          </a:p>
          <a:p>
            <a:endParaRPr lang="en-US" altLang="ja-JP"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MSRP: $749.90</a:t>
            </a:r>
          </a:p>
          <a:p>
            <a:r>
              <a:rPr lang="en-US" altLang="ja-JP" sz="1400" b="1" dirty="0">
                <a:latin typeface="メイリオ" panose="020B0604030504040204" pitchFamily="50" charset="-128"/>
                <a:ea typeface="メイリオ" panose="020B0604030504040204" pitchFamily="50" charset="-128"/>
              </a:rPr>
              <a:t>$429.00</a:t>
            </a:r>
          </a:p>
          <a:p>
            <a:r>
              <a:rPr lang="en-US" altLang="ja-JP" sz="1400" b="1" dirty="0">
                <a:latin typeface="メイリオ" panose="020B0604030504040204" pitchFamily="50" charset="-128"/>
                <a:ea typeface="メイリオ" panose="020B0604030504040204" pitchFamily="50" charset="-128"/>
              </a:rPr>
              <a:t>Save : $320.9</a:t>
            </a:r>
          </a:p>
          <a:p>
            <a:endParaRPr lang="en-US" altLang="ja-JP" sz="14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DESCRIPTION</a:t>
            </a:r>
          </a:p>
          <a:p>
            <a:r>
              <a:rPr lang="en-US" altLang="ja-JP" sz="800" b="1" dirty="0">
                <a:latin typeface="メイリオ" panose="020B0604030504040204" pitchFamily="50" charset="-128"/>
                <a:ea typeface="メイリオ" panose="020B0604030504040204" pitchFamily="50" charset="-128"/>
              </a:rPr>
              <a:t>The OS11021FHS features flame maple on the front and on the back of the autoharp is solid spruce. The natural wood tones are accentuated by the honey sunburst design. The glossy finish of this instrument will help protect this instrument for years to come. One downside of glossy finish is that it will slightly dampen the acoustic sound of the instrument as the finish is thicker than satin finishes. Oscar Schmidt constructed this limited edition autoharps the same way they have been building them for years. Each autoharp features a frame made of rock maple and a 10-ply rock maple pin block. The 10-ply rock maple pin block helps prevent the tuning pegs from moving once you have tuned your autoharp. The OS11021FHS feature sound cavities that are framed by maple and provide ample sound to play these autoharps acoustically.</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Features</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 </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Unique Design: The OS11021FHS features flame maple on the front with natural wood tones that are accentuated by the honey sunburst design.</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Gloss Finish: The gloss finish provides an added layer of protection to the autoharp, however, it does affect the tone slightly, giving it a lower sound.</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Honey Sunburst: T</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Incredible Strength: The pin blocks in many of the finest autoharps consist of hard rock maple for extra strength. The pin blocks are laminated, 10-ply rock maple pin blocks, meaning they are specially coated for extra strength. The purpose of the pin block is to firmly hold the tuning pins in place where the strings are attached. The added strength of the laminated rock maple ensures that everything will stay in the right place. The Autoharp, like the piano, is a tempered scale, so the same string is used in several chords; even when perfectly in-tune in one chord, it may sound slightly sharp or flat in another. Over time as the strings loosen, you can use fine tuning to tighten them, so the strings can reach their limits. The first twang of a string is higher and the tone settles in after a second. </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Model #:  OS-110-21FHS</a:t>
            </a:r>
          </a:p>
          <a:p>
            <a:r>
              <a:rPr lang="en-US" altLang="ja-JP" sz="800" b="1" dirty="0">
                <a:latin typeface="メイリオ" panose="020B0604030504040204" pitchFamily="50" charset="-128"/>
                <a:ea typeface="メイリオ" panose="020B0604030504040204" pitchFamily="50" charset="-128"/>
              </a:rPr>
              <a:t>Chords: 21</a:t>
            </a:r>
          </a:p>
          <a:p>
            <a:r>
              <a:rPr lang="en-US" altLang="ja-JP" sz="800" b="1" dirty="0">
                <a:latin typeface="メイリオ" panose="020B0604030504040204" pitchFamily="50" charset="-128"/>
                <a:ea typeface="メイリオ" panose="020B0604030504040204" pitchFamily="50" charset="-128"/>
              </a:rPr>
              <a:t>Front Finish: Honey Sunburst / Flame Maple</a:t>
            </a:r>
          </a:p>
          <a:p>
            <a:r>
              <a:rPr lang="en-US" altLang="ja-JP" sz="800" b="1" dirty="0">
                <a:latin typeface="メイリオ" panose="020B0604030504040204" pitchFamily="50" charset="-128"/>
                <a:ea typeface="メイリオ" panose="020B0604030504040204" pitchFamily="50" charset="-128"/>
              </a:rPr>
              <a:t>Honey Sunburst / Solid Spruce</a:t>
            </a:r>
          </a:p>
          <a:p>
            <a:r>
              <a:rPr lang="en-US" altLang="ja-JP" sz="800" b="1" dirty="0">
                <a:latin typeface="メイリオ" panose="020B0604030504040204" pitchFamily="50" charset="-128"/>
                <a:ea typeface="メイリオ" panose="020B0604030504040204" pitchFamily="50" charset="-128"/>
              </a:rPr>
              <a:t>Additional Features: Gloss Finish, Acoustic</a:t>
            </a:r>
          </a:p>
          <a:p>
            <a:r>
              <a:rPr lang="en-US" altLang="ja-JP" sz="800" b="1" dirty="0">
                <a:latin typeface="メイリオ" panose="020B0604030504040204" pitchFamily="50" charset="-128"/>
                <a:ea typeface="メイリオ" panose="020B0604030504040204" pitchFamily="50" charset="-128"/>
              </a:rPr>
              <a:t>NUMBERS</a:t>
            </a:r>
          </a:p>
        </p:txBody>
      </p:sp>
      <p:sp>
        <p:nvSpPr>
          <p:cNvPr id="7" name="テキスト ボックス 6">
            <a:extLst>
              <a:ext uri="{FF2B5EF4-FFF2-40B4-BE49-F238E27FC236}">
                <a16:creationId xmlns:a16="http://schemas.microsoft.com/office/drawing/2014/main" id="{1738FD1B-6B32-4DB9-81EA-F53001F882BF}"/>
              </a:ext>
            </a:extLst>
          </p:cNvPr>
          <p:cNvSpPr txBox="1"/>
          <p:nvPr/>
        </p:nvSpPr>
        <p:spPr>
          <a:xfrm>
            <a:off x="0" y="1105287"/>
            <a:ext cx="1132620" cy="4647426"/>
          </a:xfrm>
          <a:prstGeom prst="rect">
            <a:avLst/>
          </a:prstGeom>
          <a:noFill/>
        </p:spPr>
        <p:txBody>
          <a:bodyPr wrap="square">
            <a:spAutoFit/>
          </a:bodyPr>
          <a:lstStyle/>
          <a:p>
            <a:r>
              <a:rPr lang="en-US" altLang="ja-JP" sz="800" b="1" dirty="0">
                <a:latin typeface="メイリオ" panose="020B0604030504040204" pitchFamily="50" charset="-128"/>
                <a:ea typeface="メイリオ" panose="020B0604030504040204" pitchFamily="50" charset="-128"/>
              </a:rPr>
              <a:t>Model</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OS11021AE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OS45C</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OS73C</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OS45CE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OS120CNE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OS11021FNE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OS11021FHSE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OS11021 Ozark</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OS120CN</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OS21CQTB</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OS21C</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OS21CQTR</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OS150FCE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FF0000"/>
                </a:solidFill>
                <a:latin typeface="メイリオ" panose="020B0604030504040204" pitchFamily="50" charset="-128"/>
                <a:ea typeface="メイリオ" panose="020B0604030504040204" pitchFamily="50" charset="-128"/>
              </a:rPr>
              <a:t>OS11021FHS</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OS10021</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OS73B</a:t>
            </a:r>
          </a:p>
          <a:p>
            <a:endParaRPr lang="en-US" altLang="ja-JP" sz="800" b="1" dirty="0">
              <a:solidFill>
                <a:srgbClr val="0070C0"/>
              </a:solidFill>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OS15B</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OS10015</a:t>
            </a:r>
          </a:p>
        </p:txBody>
      </p:sp>
      <p:sp>
        <p:nvSpPr>
          <p:cNvPr id="13" name="テキスト ボックス 12">
            <a:extLst>
              <a:ext uri="{FF2B5EF4-FFF2-40B4-BE49-F238E27FC236}">
                <a16:creationId xmlns:a16="http://schemas.microsoft.com/office/drawing/2014/main" id="{F3FBFD30-A821-448A-A6EB-39EA2FF6F372}"/>
              </a:ext>
            </a:extLst>
          </p:cNvPr>
          <p:cNvSpPr txBox="1"/>
          <p:nvPr/>
        </p:nvSpPr>
        <p:spPr>
          <a:xfrm>
            <a:off x="526773" y="134688"/>
            <a:ext cx="11529391" cy="307777"/>
          </a:xfrm>
          <a:prstGeom prst="rect">
            <a:avLst/>
          </a:prstGeom>
          <a:noFill/>
        </p:spPr>
        <p:txBody>
          <a:bodyPr wrap="square">
            <a:spAutoFit/>
          </a:bodyPr>
          <a:lstStyle/>
          <a:p>
            <a:r>
              <a:rPr lang="en-US" altLang="ja-JP" sz="1400" b="1" dirty="0">
                <a:solidFill>
                  <a:srgbClr val="00B0F0"/>
                </a:solidFill>
                <a:latin typeface="メイリオ" panose="020B0604030504040204" pitchFamily="50" charset="-128"/>
                <a:ea typeface="メイリオ" panose="020B0604030504040204" pitchFamily="50" charset="-128"/>
              </a:rPr>
              <a:t>https://www.butlermusic.com/384-oscar-schmidt-os11021fhs-flame-honeyburst-acoustic-21-chord-autoharp</a:t>
            </a:r>
            <a:endParaRPr lang="ja-JP" altLang="en-US" sz="1400" b="1" dirty="0">
              <a:solidFill>
                <a:srgbClr val="00B0F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20070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E67CA228-1137-43D8-8853-900C43247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648" y="553278"/>
            <a:ext cx="2906833" cy="5618577"/>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FF237B32-77F7-4A02-A6A3-5E6C7D0376A9}"/>
              </a:ext>
            </a:extLst>
          </p:cNvPr>
          <p:cNvSpPr txBox="1"/>
          <p:nvPr/>
        </p:nvSpPr>
        <p:spPr>
          <a:xfrm>
            <a:off x="5705856" y="474345"/>
            <a:ext cx="6096000" cy="3754874"/>
          </a:xfrm>
          <a:prstGeom prst="rect">
            <a:avLst/>
          </a:prstGeom>
          <a:noFill/>
        </p:spPr>
        <p:txBody>
          <a:bodyPr wrap="square">
            <a:spAutoFit/>
          </a:bodyPr>
          <a:lstStyle/>
          <a:p>
            <a:r>
              <a:rPr lang="en-US" altLang="ja-JP" sz="1400" b="1" dirty="0">
                <a:solidFill>
                  <a:srgbClr val="FF0000"/>
                </a:solidFill>
                <a:latin typeface="メイリオ" panose="020B0604030504040204" pitchFamily="50" charset="-128"/>
                <a:ea typeface="メイリオ" panose="020B0604030504040204" pitchFamily="50" charset="-128"/>
              </a:rPr>
              <a:t>OS10015</a:t>
            </a:r>
            <a:r>
              <a:rPr lang="en-US" altLang="ja-JP" sz="1400" b="1" dirty="0">
                <a:latin typeface="メイリオ" panose="020B0604030504040204" pitchFamily="50" charset="-128"/>
                <a:ea typeface="メイリオ" panose="020B0604030504040204" pitchFamily="50" charset="-128"/>
              </a:rPr>
              <a:t> Auto Harp (15 Chord) Oscar Schmidt, Inc [parallel import goods]</a:t>
            </a:r>
          </a:p>
          <a:p>
            <a:endParaRPr lang="en-US" altLang="ja-JP"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Brand: Oscar Schmidt</a:t>
            </a:r>
          </a:p>
          <a:p>
            <a:r>
              <a:rPr lang="en-US" altLang="ja-JP" sz="1400" b="1" dirty="0">
                <a:latin typeface="メイリオ" panose="020B0604030504040204" pitchFamily="50" charset="-128"/>
                <a:ea typeface="メイリオ" panose="020B0604030504040204" pitchFamily="50" charset="-128"/>
              </a:rPr>
              <a:t>5.0 out of 5 stars    2 ratings </a:t>
            </a:r>
          </a:p>
          <a:p>
            <a:endParaRPr lang="en-US" altLang="ja-JP"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Currently unavailable. Click here for details of availability.</a:t>
            </a:r>
          </a:p>
          <a:p>
            <a:r>
              <a:rPr lang="en-US" altLang="ja-JP" sz="1400" b="1" dirty="0">
                <a:latin typeface="メイリオ" panose="020B0604030504040204" pitchFamily="50" charset="-128"/>
                <a:ea typeface="メイリオ" panose="020B0604030504040204" pitchFamily="50" charset="-128"/>
              </a:rPr>
              <a:t>We don't know when or if this item will be back in stock.</a:t>
            </a:r>
          </a:p>
          <a:p>
            <a:endParaRPr lang="en-US" altLang="ja-JP"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Brand	Oscar Schmidt</a:t>
            </a:r>
          </a:p>
          <a:p>
            <a:r>
              <a:rPr lang="en-US" altLang="ja-JP" sz="1400" b="1" dirty="0">
                <a:latin typeface="メイリオ" panose="020B0604030504040204" pitchFamily="50" charset="-128"/>
                <a:ea typeface="メイリオ" panose="020B0604030504040204" pitchFamily="50" charset="-128"/>
              </a:rPr>
              <a:t>Item Dimensions </a:t>
            </a:r>
            <a:r>
              <a:rPr lang="en-US" altLang="ja-JP" sz="1400" b="1" dirty="0" err="1">
                <a:latin typeface="メイリオ" panose="020B0604030504040204" pitchFamily="50" charset="-128"/>
                <a:ea typeface="メイリオ" panose="020B0604030504040204" pitchFamily="50" charset="-128"/>
              </a:rPr>
              <a:t>LxWxH</a:t>
            </a:r>
            <a:r>
              <a:rPr lang="en-US" altLang="ja-JP" sz="1400" b="1" dirty="0">
                <a:latin typeface="メイリオ" panose="020B0604030504040204" pitchFamily="50" charset="-128"/>
                <a:ea typeface="メイリオ" panose="020B0604030504040204" pitchFamily="50" charset="-128"/>
              </a:rPr>
              <a:t>	63.5 x 33 x 12.7 cm</a:t>
            </a:r>
          </a:p>
          <a:p>
            <a:r>
              <a:rPr lang="en-US" altLang="ja-JP" sz="1400" b="1" dirty="0">
                <a:latin typeface="メイリオ" panose="020B0604030504040204" pitchFamily="50" charset="-128"/>
                <a:ea typeface="メイリオ" panose="020B0604030504040204" pitchFamily="50" charset="-128"/>
              </a:rPr>
              <a:t>Top Material Type	</a:t>
            </a:r>
            <a:r>
              <a:rPr lang="ja-JP" altLang="en-US" sz="1400" b="1" dirty="0">
                <a:latin typeface="メイリオ" panose="020B0604030504040204" pitchFamily="50" charset="-128"/>
                <a:ea typeface="メイリオ" panose="020B0604030504040204" pitchFamily="50" charset="-128"/>
              </a:rPr>
              <a:t>メイプル</a:t>
            </a:r>
            <a:r>
              <a:rPr lang="en-US" altLang="ja-JP" sz="1400" b="1" dirty="0">
                <a:latin typeface="メイリオ" panose="020B0604030504040204" pitchFamily="50" charset="-128"/>
                <a:ea typeface="メイリオ" panose="020B0604030504040204" pitchFamily="50" charset="-128"/>
              </a:rPr>
              <a:t>, </a:t>
            </a:r>
            <a:r>
              <a:rPr lang="ja-JP" altLang="en-US" sz="1400" b="1" dirty="0">
                <a:latin typeface="メイリオ" panose="020B0604030504040204" pitchFamily="50" charset="-128"/>
                <a:ea typeface="メイリオ" panose="020B0604030504040204" pitchFamily="50" charset="-128"/>
              </a:rPr>
              <a:t>スプルース</a:t>
            </a:r>
          </a:p>
          <a:p>
            <a:r>
              <a:rPr lang="en-US" altLang="ja-JP" sz="1400" b="1" dirty="0">
                <a:latin typeface="メイリオ" panose="020B0604030504040204" pitchFamily="50" charset="-128"/>
                <a:ea typeface="メイリオ" panose="020B0604030504040204" pitchFamily="50" charset="-128"/>
              </a:rPr>
              <a:t>Item Weight	10 Pounds</a:t>
            </a:r>
          </a:p>
          <a:p>
            <a:r>
              <a:rPr lang="en-US" altLang="ja-JP" sz="1400" b="1" dirty="0">
                <a:latin typeface="メイリオ" panose="020B0604030504040204" pitchFamily="50" charset="-128"/>
                <a:ea typeface="メイリオ" panose="020B0604030504040204" pitchFamily="50" charset="-128"/>
              </a:rPr>
              <a:t>Number of Strings	21</a:t>
            </a:r>
          </a:p>
          <a:p>
            <a:r>
              <a:rPr lang="en-US" altLang="ja-JP" sz="1400" b="1" dirty="0">
                <a:latin typeface="メイリオ" panose="020B0604030504040204" pitchFamily="50" charset="-128"/>
                <a:ea typeface="メイリオ" panose="020B0604030504040204" pitchFamily="50" charset="-128"/>
              </a:rPr>
              <a:t>About this item</a:t>
            </a:r>
          </a:p>
          <a:p>
            <a:r>
              <a:rPr lang="en-US" altLang="ja-JP" sz="1400" b="1" dirty="0">
                <a:latin typeface="メイリオ" panose="020B0604030504040204" pitchFamily="50" charset="-128"/>
                <a:ea typeface="メイリオ" panose="020B0604030504040204" pitchFamily="50" charset="-128"/>
              </a:rPr>
              <a:t>Weight: 4.5kg, Size: 64 × 33 × 12.7 cm</a:t>
            </a:r>
          </a:p>
          <a:p>
            <a:r>
              <a:rPr lang="en-US" altLang="ja-JP" sz="1400" b="1" dirty="0">
                <a:latin typeface="メイリオ" panose="020B0604030504040204" pitchFamily="50" charset="-128"/>
                <a:ea typeface="メイリオ" panose="020B0604030504040204" pitchFamily="50" charset="-128"/>
              </a:rPr>
              <a:t>Features: </a:t>
            </a:r>
            <a:r>
              <a:rPr lang="en-US" altLang="ja-JP" sz="1400" b="1" dirty="0" err="1">
                <a:latin typeface="メイリオ" panose="020B0604030504040204" pitchFamily="50" charset="-128"/>
                <a:ea typeface="メイリオ" panose="020B0604030504040204" pitchFamily="50" charset="-128"/>
              </a:rPr>
              <a:t>supuru-sutoppu</a:t>
            </a:r>
            <a:r>
              <a:rPr lang="en-US" altLang="ja-JP" sz="1400" b="1" dirty="0">
                <a:latin typeface="メイリオ" panose="020B0604030504040204" pitchFamily="50" charset="-128"/>
                <a:ea typeface="メイリオ" panose="020B0604030504040204" pitchFamily="50" charset="-128"/>
              </a:rPr>
              <a:t>, stacked rock </a:t>
            </a:r>
            <a:r>
              <a:rPr lang="en-US" altLang="ja-JP" sz="1400" b="1" dirty="0" err="1">
                <a:latin typeface="メイリオ" panose="020B0604030504040204" pitchFamily="50" charset="-128"/>
                <a:ea typeface="メイリオ" panose="020B0604030504040204" pitchFamily="50" charset="-128"/>
              </a:rPr>
              <a:t>meipurupinburokku</a:t>
            </a:r>
            <a:endParaRPr lang="en-US" altLang="ja-JP" sz="1400" b="1"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1738FD1B-6B32-4DB9-81EA-F53001F882BF}"/>
              </a:ext>
            </a:extLst>
          </p:cNvPr>
          <p:cNvSpPr txBox="1"/>
          <p:nvPr/>
        </p:nvSpPr>
        <p:spPr>
          <a:xfrm>
            <a:off x="0" y="1105287"/>
            <a:ext cx="1132620" cy="4647426"/>
          </a:xfrm>
          <a:prstGeom prst="rect">
            <a:avLst/>
          </a:prstGeom>
          <a:noFill/>
        </p:spPr>
        <p:txBody>
          <a:bodyPr wrap="square">
            <a:spAutoFit/>
          </a:bodyPr>
          <a:lstStyle/>
          <a:p>
            <a:r>
              <a:rPr lang="en-US" altLang="ja-JP" sz="800" b="1" dirty="0">
                <a:latin typeface="メイリオ" panose="020B0604030504040204" pitchFamily="50" charset="-128"/>
                <a:ea typeface="メイリオ" panose="020B0604030504040204" pitchFamily="50" charset="-128"/>
              </a:rPr>
              <a:t>Model</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OS11021AE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OS45C</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OS73C</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OS45CE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OS120CNE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OS11021FNE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OS11021FHSE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OS11021 Ozark</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OS120CN</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OS21CQTB</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OS21C</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OS21CQTR</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OS150FCE</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OS11021FHS</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OS10021</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OS73B</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0070C0"/>
                </a:solidFill>
                <a:latin typeface="メイリオ" panose="020B0604030504040204" pitchFamily="50" charset="-128"/>
                <a:ea typeface="メイリオ" panose="020B0604030504040204" pitchFamily="50" charset="-128"/>
              </a:rPr>
              <a:t>OS15B</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solidFill>
                  <a:srgbClr val="FF0000"/>
                </a:solidFill>
                <a:latin typeface="メイリオ" panose="020B0604030504040204" pitchFamily="50" charset="-128"/>
                <a:ea typeface="メイリオ" panose="020B0604030504040204" pitchFamily="50" charset="-128"/>
              </a:rPr>
              <a:t>OS10015</a:t>
            </a:r>
          </a:p>
        </p:txBody>
      </p:sp>
      <p:sp>
        <p:nvSpPr>
          <p:cNvPr id="8" name="テキスト ボックス 7">
            <a:extLst>
              <a:ext uri="{FF2B5EF4-FFF2-40B4-BE49-F238E27FC236}">
                <a16:creationId xmlns:a16="http://schemas.microsoft.com/office/drawing/2014/main" id="{FE938051-A596-4645-92F0-EAC80A97D2F4}"/>
              </a:ext>
            </a:extLst>
          </p:cNvPr>
          <p:cNvSpPr txBox="1"/>
          <p:nvPr/>
        </p:nvSpPr>
        <p:spPr>
          <a:xfrm>
            <a:off x="390143" y="97525"/>
            <a:ext cx="11596447" cy="400110"/>
          </a:xfrm>
          <a:prstGeom prst="rect">
            <a:avLst/>
          </a:prstGeom>
          <a:noFill/>
        </p:spPr>
        <p:txBody>
          <a:bodyPr wrap="square">
            <a:spAutoFit/>
          </a:bodyPr>
          <a:lstStyle/>
          <a:p>
            <a:r>
              <a:rPr lang="en-US" altLang="ja-JP" sz="1000" b="1" dirty="0">
                <a:solidFill>
                  <a:srgbClr val="00B0F0"/>
                </a:solidFill>
                <a:latin typeface="メイリオ" panose="020B0604030504040204" pitchFamily="50" charset="-128"/>
                <a:ea typeface="メイリオ" panose="020B0604030504040204" pitchFamily="50" charset="-128"/>
              </a:rPr>
              <a:t>https://www.amazon.co.jp/Oscar-Schmidt-OS10015-OS10015-%E3%82%AA%E3%83%BC%E3%83%88%E3%83%8F%E3%83%BC%E3%83%97-Schmidt%E7%A4%BE%E3%80%90%E4%B8%A6%E8%A1%8C%E8%BC%B8%E5%85%A5%E3%80%91/dp/B000T02ZXG</a:t>
            </a:r>
            <a:endParaRPr lang="ja-JP" altLang="en-US" sz="1000" b="1" dirty="0">
              <a:solidFill>
                <a:srgbClr val="00B0F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05636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F237B32-77F7-4A02-A6A3-5E6C7D0376A9}"/>
              </a:ext>
            </a:extLst>
          </p:cNvPr>
          <p:cNvSpPr txBox="1"/>
          <p:nvPr/>
        </p:nvSpPr>
        <p:spPr>
          <a:xfrm>
            <a:off x="5705856" y="474345"/>
            <a:ext cx="6096000" cy="5847755"/>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FOLK</a:t>
            </a:r>
          </a:p>
          <a:p>
            <a:r>
              <a:rPr lang="en-US" altLang="ja-JP" sz="1400" b="1" dirty="0">
                <a:solidFill>
                  <a:srgbClr val="FF0000"/>
                </a:solidFill>
                <a:latin typeface="メイリオ" panose="020B0604030504040204" pitchFamily="50" charset="-128"/>
                <a:ea typeface="メイリオ" panose="020B0604030504040204" pitchFamily="50" charset="-128"/>
              </a:rPr>
              <a:t>OS11021FNE</a:t>
            </a:r>
          </a:p>
          <a:p>
            <a:r>
              <a:rPr lang="en-US" altLang="ja-JP" sz="1400" b="1" dirty="0">
                <a:latin typeface="メイリオ" panose="020B0604030504040204" pitchFamily="50" charset="-128"/>
                <a:ea typeface="メイリオ" panose="020B0604030504040204" pitchFamily="50" charset="-128"/>
              </a:rPr>
              <a:t>COLOR Natural</a:t>
            </a:r>
          </a:p>
          <a:p>
            <a:r>
              <a:rPr lang="en-US" altLang="ja-JP" sz="1400" b="1" dirty="0">
                <a:latin typeface="メイリオ" panose="020B0604030504040204" pitchFamily="50" charset="-128"/>
                <a:ea typeface="メイリオ" panose="020B0604030504040204" pitchFamily="50" charset="-128"/>
              </a:rPr>
              <a:t>SKU OS11021FNE-U</a:t>
            </a:r>
          </a:p>
          <a:p>
            <a:r>
              <a:rPr lang="en-US" altLang="ja-JP" sz="1400" b="1" dirty="0">
                <a:solidFill>
                  <a:srgbClr val="FF0000"/>
                </a:solidFill>
                <a:latin typeface="メイリオ" panose="020B0604030504040204" pitchFamily="50" charset="-128"/>
                <a:ea typeface="メイリオ" panose="020B0604030504040204" pitchFamily="50" charset="-128"/>
              </a:rPr>
              <a:t>Our Finest</a:t>
            </a:r>
          </a:p>
          <a:p>
            <a:r>
              <a:rPr lang="en-US" altLang="ja-JP" sz="1400" b="1" dirty="0">
                <a:solidFill>
                  <a:srgbClr val="FF0000"/>
                </a:solidFill>
                <a:latin typeface="メイリオ" panose="020B0604030504040204" pitchFamily="50" charset="-128"/>
                <a:ea typeface="メイリオ" panose="020B0604030504040204" pitchFamily="50" charset="-128"/>
              </a:rPr>
              <a:t>The Limited Autoharp</a:t>
            </a:r>
          </a:p>
          <a:p>
            <a:endParaRPr lang="en-US" altLang="ja-JP" sz="1400" b="1" dirty="0">
              <a:solidFill>
                <a:srgbClr val="FF0000"/>
              </a:solidFill>
              <a:latin typeface="メイリオ" panose="020B0604030504040204" pitchFamily="50" charset="-128"/>
              <a:ea typeface="メイリオ" panose="020B0604030504040204" pitchFamily="50" charset="-128"/>
            </a:endParaRPr>
          </a:p>
          <a:p>
            <a:r>
              <a:rPr lang="en-US" altLang="ja-JP" sz="1400" b="1" dirty="0">
                <a:solidFill>
                  <a:srgbClr val="FF0000"/>
                </a:solidFill>
                <a:latin typeface="メイリオ" panose="020B0604030504040204" pitchFamily="50" charset="-128"/>
                <a:ea typeface="メイリオ" panose="020B0604030504040204" pitchFamily="50" charset="-128"/>
              </a:rPr>
              <a:t>Spectacular in design and workmanship, the OS110 features our exclusive FT600 Fine Tuning System combined with a rock maple pin block to assure you will always be in tune. This model also includes a built-in passive pickup for plugged in performance.</a:t>
            </a:r>
          </a:p>
          <a:p>
            <a:endParaRPr lang="en-US" altLang="ja-JP" sz="1400" b="1" dirty="0">
              <a:latin typeface="メイリオ" panose="020B0604030504040204" pitchFamily="50" charset="-128"/>
              <a:ea typeface="メイリオ" panose="020B0604030504040204" pitchFamily="50" charset="-128"/>
            </a:endParaRPr>
          </a:p>
          <a:p>
            <a:r>
              <a:rPr lang="en-US" altLang="ja-JP" sz="1200" b="1" dirty="0">
                <a:latin typeface="メイリオ" panose="020B0604030504040204" pitchFamily="50" charset="-128"/>
                <a:ea typeface="メイリオ" panose="020B0604030504040204" pitchFamily="50" charset="-128"/>
              </a:rPr>
              <a:t>SPECIFICATIONS</a:t>
            </a:r>
          </a:p>
          <a:p>
            <a:r>
              <a:rPr lang="en-US" altLang="ja-JP" sz="1200" b="1" dirty="0">
                <a:latin typeface="メイリオ" panose="020B0604030504040204" pitchFamily="50" charset="-128"/>
                <a:ea typeface="メイリオ" panose="020B0604030504040204" pitchFamily="50" charset="-128"/>
              </a:rPr>
              <a:t>BODY &amp; CONSTRUCTION</a:t>
            </a:r>
          </a:p>
          <a:p>
            <a:r>
              <a:rPr lang="en-US" altLang="ja-JP" sz="1200" b="1" dirty="0">
                <a:latin typeface="メイリオ" panose="020B0604030504040204" pitchFamily="50" charset="-128"/>
                <a:ea typeface="メイリオ" panose="020B0604030504040204" pitchFamily="50" charset="-128"/>
              </a:rPr>
              <a:t>Top Wood</a:t>
            </a:r>
          </a:p>
          <a:p>
            <a:r>
              <a:rPr lang="en-US" altLang="ja-JP" sz="1200" b="1" dirty="0">
                <a:latin typeface="メイリオ" panose="020B0604030504040204" pitchFamily="50" charset="-128"/>
                <a:ea typeface="メイリオ" panose="020B0604030504040204" pitchFamily="50" charset="-128"/>
              </a:rPr>
              <a:t>Flame Maple</a:t>
            </a:r>
          </a:p>
          <a:p>
            <a:r>
              <a:rPr lang="en-US" altLang="ja-JP" sz="1200" b="1" dirty="0">
                <a:latin typeface="メイリオ" panose="020B0604030504040204" pitchFamily="50" charset="-128"/>
                <a:ea typeface="メイリオ" panose="020B0604030504040204" pitchFamily="50" charset="-128"/>
              </a:rPr>
              <a:t>Type</a:t>
            </a:r>
          </a:p>
          <a:p>
            <a:r>
              <a:rPr lang="en-US" altLang="ja-JP" sz="1200" b="1" dirty="0">
                <a:latin typeface="メイリオ" panose="020B0604030504040204" pitchFamily="50" charset="-128"/>
                <a:ea typeface="メイリオ" panose="020B0604030504040204" pitchFamily="50" charset="-128"/>
              </a:rPr>
              <a:t>Autoharps</a:t>
            </a:r>
          </a:p>
          <a:p>
            <a:r>
              <a:rPr lang="en-US" altLang="ja-JP" sz="1200" b="1" dirty="0">
                <a:latin typeface="メイリオ" panose="020B0604030504040204" pitchFamily="50" charset="-128"/>
                <a:ea typeface="メイリオ" panose="020B0604030504040204" pitchFamily="50" charset="-128"/>
              </a:rPr>
              <a:t>ELECTRONICS</a:t>
            </a:r>
          </a:p>
          <a:p>
            <a:r>
              <a:rPr lang="en-US" altLang="ja-JP" sz="1200" b="1" dirty="0">
                <a:latin typeface="メイリオ" panose="020B0604030504040204" pitchFamily="50" charset="-128"/>
                <a:ea typeface="メイリオ" panose="020B0604030504040204" pitchFamily="50" charset="-128"/>
              </a:rPr>
              <a:t>Pickups</a:t>
            </a:r>
          </a:p>
          <a:p>
            <a:r>
              <a:rPr lang="en-US" altLang="ja-JP" sz="1200" b="1" dirty="0">
                <a:latin typeface="メイリオ" panose="020B0604030504040204" pitchFamily="50" charset="-128"/>
                <a:ea typeface="メイリオ" panose="020B0604030504040204" pitchFamily="50" charset="-128"/>
              </a:rPr>
              <a:t>Passive Electronic Pickup</a:t>
            </a:r>
          </a:p>
          <a:p>
            <a:r>
              <a:rPr lang="en-US" altLang="ja-JP" sz="1200" b="1" dirty="0">
                <a:latin typeface="メイリオ" panose="020B0604030504040204" pitchFamily="50" charset="-128"/>
                <a:ea typeface="メイリオ" panose="020B0604030504040204" pitchFamily="50" charset="-128"/>
              </a:rPr>
              <a:t>OTHER</a:t>
            </a:r>
          </a:p>
          <a:p>
            <a:r>
              <a:rPr lang="en-US" altLang="ja-JP" sz="1200" b="1" dirty="0">
                <a:latin typeface="メイリオ" panose="020B0604030504040204" pitchFamily="50" charset="-128"/>
                <a:ea typeface="メイリオ" panose="020B0604030504040204" pitchFamily="50" charset="-128"/>
              </a:rPr>
              <a:t>Color</a:t>
            </a:r>
          </a:p>
          <a:p>
            <a:r>
              <a:rPr lang="en-US" altLang="ja-JP" sz="1200" b="1" dirty="0">
                <a:latin typeface="メイリオ" panose="020B0604030504040204" pitchFamily="50" charset="-128"/>
                <a:ea typeface="メイリオ" panose="020B0604030504040204" pitchFamily="50" charset="-128"/>
              </a:rPr>
              <a:t>Natural</a:t>
            </a:r>
          </a:p>
          <a:p>
            <a:r>
              <a:rPr lang="en-US" altLang="ja-JP" sz="1200" b="1" dirty="0">
                <a:latin typeface="メイリオ" panose="020B0604030504040204" pitchFamily="50" charset="-128"/>
                <a:ea typeface="メイリオ" panose="020B0604030504040204" pitchFamily="50" charset="-128"/>
              </a:rPr>
              <a:t>Finish</a:t>
            </a:r>
          </a:p>
          <a:p>
            <a:r>
              <a:rPr lang="en-US" altLang="ja-JP" sz="1200" b="1" dirty="0">
                <a:latin typeface="メイリオ" panose="020B0604030504040204" pitchFamily="50" charset="-128"/>
                <a:ea typeface="メイリオ" panose="020B0604030504040204" pitchFamily="50" charset="-128"/>
              </a:rPr>
              <a:t>Gloss</a:t>
            </a:r>
          </a:p>
          <a:p>
            <a:r>
              <a:rPr lang="en-US" altLang="ja-JP" sz="1200" b="1" dirty="0">
                <a:latin typeface="メイリオ" panose="020B0604030504040204" pitchFamily="50" charset="-128"/>
                <a:ea typeface="メイリオ" panose="020B0604030504040204" pitchFamily="50" charset="-128"/>
              </a:rPr>
              <a:t>Additional Info</a:t>
            </a:r>
          </a:p>
          <a:p>
            <a:r>
              <a:rPr lang="en-US" altLang="ja-JP" sz="1200" b="1" dirty="0">
                <a:latin typeface="メイリオ" panose="020B0604030504040204" pitchFamily="50" charset="-128"/>
                <a:ea typeface="メイリオ" panose="020B0604030504040204" pitchFamily="50" charset="-128"/>
              </a:rPr>
              <a:t>21 Chords / Rock Maple Pin Block</a:t>
            </a:r>
          </a:p>
        </p:txBody>
      </p:sp>
      <p:pic>
        <p:nvPicPr>
          <p:cNvPr id="12290" name="Picture 2">
            <a:extLst>
              <a:ext uri="{FF2B5EF4-FFF2-40B4-BE49-F238E27FC236}">
                <a16:creationId xmlns:a16="http://schemas.microsoft.com/office/drawing/2014/main" id="{5071136B-D502-409D-8019-0393DDF92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479" y="694944"/>
            <a:ext cx="2822219" cy="5375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150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F237B32-77F7-4A02-A6A3-5E6C7D0376A9}"/>
              </a:ext>
            </a:extLst>
          </p:cNvPr>
          <p:cNvSpPr txBox="1"/>
          <p:nvPr/>
        </p:nvSpPr>
        <p:spPr>
          <a:xfrm>
            <a:off x="5705856" y="474345"/>
            <a:ext cx="6096000" cy="6217087"/>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FOLK</a:t>
            </a:r>
          </a:p>
          <a:p>
            <a:r>
              <a:rPr lang="en-US" altLang="ja-JP" sz="1400" b="1" dirty="0">
                <a:solidFill>
                  <a:srgbClr val="FF0000"/>
                </a:solidFill>
                <a:latin typeface="メイリオ" panose="020B0604030504040204" pitchFamily="50" charset="-128"/>
                <a:ea typeface="メイリオ" panose="020B0604030504040204" pitchFamily="50" charset="-128"/>
              </a:rPr>
              <a:t>OS120CNE</a:t>
            </a:r>
          </a:p>
          <a:p>
            <a:r>
              <a:rPr lang="en-US" altLang="ja-JP" sz="1400" b="1" dirty="0">
                <a:latin typeface="メイリオ" panose="020B0604030504040204" pitchFamily="50" charset="-128"/>
                <a:ea typeface="メイリオ" panose="020B0604030504040204" pitchFamily="50" charset="-128"/>
              </a:rPr>
              <a:t>COLOR Natural</a:t>
            </a:r>
          </a:p>
          <a:p>
            <a:r>
              <a:rPr lang="en-US" altLang="ja-JP" sz="1400" b="1" dirty="0">
                <a:latin typeface="メイリオ" panose="020B0604030504040204" pitchFamily="50" charset="-128"/>
                <a:ea typeface="メイリオ" panose="020B0604030504040204" pitchFamily="50" charset="-128"/>
              </a:rPr>
              <a:t>SKU OS120CNE-U</a:t>
            </a:r>
          </a:p>
          <a:p>
            <a:r>
              <a:rPr lang="en-US" altLang="ja-JP" sz="1400" b="1" dirty="0">
                <a:solidFill>
                  <a:srgbClr val="FF0000"/>
                </a:solidFill>
                <a:latin typeface="メイリオ" panose="020B0604030504040204" pitchFamily="50" charset="-128"/>
                <a:ea typeface="メイリオ" panose="020B0604030504040204" pitchFamily="50" charset="-128"/>
              </a:rPr>
              <a:t>Our Finest</a:t>
            </a:r>
          </a:p>
          <a:p>
            <a:r>
              <a:rPr lang="en-US" altLang="ja-JP" sz="1400" b="1" dirty="0">
                <a:solidFill>
                  <a:srgbClr val="FF0000"/>
                </a:solidFill>
                <a:latin typeface="メイリオ" panose="020B0604030504040204" pitchFamily="50" charset="-128"/>
                <a:ea typeface="メイリオ" panose="020B0604030504040204" pitchFamily="50" charset="-128"/>
              </a:rPr>
              <a:t>The Adirondack</a:t>
            </a:r>
          </a:p>
          <a:p>
            <a:endParaRPr lang="en-US" altLang="ja-JP" sz="1400" b="1" dirty="0">
              <a:solidFill>
                <a:srgbClr val="FF0000"/>
              </a:solidFill>
              <a:latin typeface="メイリオ" panose="020B0604030504040204" pitchFamily="50" charset="-128"/>
              <a:ea typeface="メイリオ" panose="020B0604030504040204" pitchFamily="50" charset="-128"/>
            </a:endParaRPr>
          </a:p>
          <a:p>
            <a:r>
              <a:rPr lang="en-US" altLang="ja-JP" sz="1400" b="1" dirty="0">
                <a:solidFill>
                  <a:srgbClr val="FF0000"/>
                </a:solidFill>
                <a:latin typeface="メイリオ" panose="020B0604030504040204" pitchFamily="50" charset="-128"/>
                <a:ea typeface="メイリオ" panose="020B0604030504040204" pitchFamily="50" charset="-128"/>
              </a:rPr>
              <a:t>Spectacular in design and workmanship, the OS120CN Adirondack features our exclusive FT600 Fine Tuning System combined with a rock maple pin block to assure it is always in tune.  We have also added a passive electronic pickup to make it the perfect for on-stage playing.</a:t>
            </a:r>
          </a:p>
          <a:p>
            <a:endParaRPr lang="en-US" altLang="ja-JP" sz="1400" b="1" dirty="0">
              <a:latin typeface="メイリオ" panose="020B0604030504040204" pitchFamily="50" charset="-128"/>
              <a:ea typeface="メイリオ" panose="020B0604030504040204" pitchFamily="50" charset="-128"/>
            </a:endParaRPr>
          </a:p>
          <a:p>
            <a:r>
              <a:rPr lang="en-US" altLang="ja-JP" sz="1200" b="1" dirty="0">
                <a:latin typeface="メイリオ" panose="020B0604030504040204" pitchFamily="50" charset="-128"/>
                <a:ea typeface="メイリオ" panose="020B0604030504040204" pitchFamily="50" charset="-128"/>
              </a:rPr>
              <a:t>SPECIFICATIONS</a:t>
            </a:r>
          </a:p>
          <a:p>
            <a:r>
              <a:rPr lang="en-US" altLang="ja-JP" sz="1200" b="1" dirty="0">
                <a:latin typeface="メイリオ" panose="020B0604030504040204" pitchFamily="50" charset="-128"/>
                <a:ea typeface="メイリオ" panose="020B0604030504040204" pitchFamily="50" charset="-128"/>
              </a:rPr>
              <a:t>BODY &amp; CONSTRUCTION</a:t>
            </a:r>
          </a:p>
          <a:p>
            <a:r>
              <a:rPr lang="en-US" altLang="ja-JP" sz="1200" b="1" dirty="0">
                <a:latin typeface="メイリオ" panose="020B0604030504040204" pitchFamily="50" charset="-128"/>
                <a:ea typeface="メイリオ" panose="020B0604030504040204" pitchFamily="50" charset="-128"/>
              </a:rPr>
              <a:t>Top Wood</a:t>
            </a:r>
          </a:p>
          <a:p>
            <a:r>
              <a:rPr lang="en-US" altLang="ja-JP" sz="1200" b="1" dirty="0">
                <a:latin typeface="メイリオ" panose="020B0604030504040204" pitchFamily="50" charset="-128"/>
                <a:ea typeface="メイリオ" panose="020B0604030504040204" pitchFamily="50" charset="-128"/>
              </a:rPr>
              <a:t>Solid Spruce</a:t>
            </a:r>
          </a:p>
          <a:p>
            <a:r>
              <a:rPr lang="en-US" altLang="ja-JP" sz="1200" b="1" dirty="0">
                <a:latin typeface="メイリオ" panose="020B0604030504040204" pitchFamily="50" charset="-128"/>
                <a:ea typeface="メイリオ" panose="020B0604030504040204" pitchFamily="50" charset="-128"/>
              </a:rPr>
              <a:t>Back Wood</a:t>
            </a:r>
          </a:p>
          <a:p>
            <a:r>
              <a:rPr lang="en-US" altLang="ja-JP" sz="1200" b="1" dirty="0">
                <a:latin typeface="メイリオ" panose="020B0604030504040204" pitchFamily="50" charset="-128"/>
                <a:ea typeface="メイリオ" panose="020B0604030504040204" pitchFamily="50" charset="-128"/>
              </a:rPr>
              <a:t>Birds Eye Maple</a:t>
            </a:r>
          </a:p>
          <a:p>
            <a:r>
              <a:rPr lang="en-US" altLang="ja-JP" sz="1200" b="1" dirty="0">
                <a:latin typeface="メイリオ" panose="020B0604030504040204" pitchFamily="50" charset="-128"/>
                <a:ea typeface="メイリオ" panose="020B0604030504040204" pitchFamily="50" charset="-128"/>
              </a:rPr>
              <a:t>Type</a:t>
            </a:r>
          </a:p>
          <a:p>
            <a:r>
              <a:rPr lang="en-US" altLang="ja-JP" sz="1200" b="1" dirty="0">
                <a:latin typeface="メイリオ" panose="020B0604030504040204" pitchFamily="50" charset="-128"/>
                <a:ea typeface="メイリオ" panose="020B0604030504040204" pitchFamily="50" charset="-128"/>
              </a:rPr>
              <a:t>Autoharps</a:t>
            </a:r>
          </a:p>
          <a:p>
            <a:r>
              <a:rPr lang="en-US" altLang="ja-JP" sz="1200" b="1" dirty="0">
                <a:latin typeface="メイリオ" panose="020B0604030504040204" pitchFamily="50" charset="-128"/>
                <a:ea typeface="メイリオ" panose="020B0604030504040204" pitchFamily="50" charset="-128"/>
              </a:rPr>
              <a:t>ELECTRONICS</a:t>
            </a:r>
          </a:p>
          <a:p>
            <a:r>
              <a:rPr lang="en-US" altLang="ja-JP" sz="1200" b="1" dirty="0">
                <a:latin typeface="メイリオ" panose="020B0604030504040204" pitchFamily="50" charset="-128"/>
                <a:ea typeface="メイリオ" panose="020B0604030504040204" pitchFamily="50" charset="-128"/>
              </a:rPr>
              <a:t>Pickups</a:t>
            </a:r>
          </a:p>
          <a:p>
            <a:r>
              <a:rPr lang="en-US" altLang="ja-JP" sz="1200" b="1" dirty="0">
                <a:latin typeface="メイリオ" panose="020B0604030504040204" pitchFamily="50" charset="-128"/>
                <a:ea typeface="メイリオ" panose="020B0604030504040204" pitchFamily="50" charset="-128"/>
              </a:rPr>
              <a:t>Passive Electronic Pickup</a:t>
            </a:r>
          </a:p>
          <a:p>
            <a:r>
              <a:rPr lang="en-US" altLang="ja-JP" sz="1200" b="1" dirty="0">
                <a:latin typeface="メイリオ" panose="020B0604030504040204" pitchFamily="50" charset="-128"/>
                <a:ea typeface="メイリオ" panose="020B0604030504040204" pitchFamily="50" charset="-128"/>
              </a:rPr>
              <a:t>OTHER</a:t>
            </a:r>
          </a:p>
          <a:p>
            <a:r>
              <a:rPr lang="en-US" altLang="ja-JP" sz="1200" b="1" dirty="0">
                <a:latin typeface="メイリオ" panose="020B0604030504040204" pitchFamily="50" charset="-128"/>
                <a:ea typeface="メイリオ" panose="020B0604030504040204" pitchFamily="50" charset="-128"/>
              </a:rPr>
              <a:t>Color</a:t>
            </a:r>
          </a:p>
          <a:p>
            <a:r>
              <a:rPr lang="en-US" altLang="ja-JP" sz="1200" b="1" dirty="0">
                <a:latin typeface="メイリオ" panose="020B0604030504040204" pitchFamily="50" charset="-128"/>
                <a:ea typeface="メイリオ" panose="020B0604030504040204" pitchFamily="50" charset="-128"/>
              </a:rPr>
              <a:t>Natural</a:t>
            </a:r>
          </a:p>
          <a:p>
            <a:r>
              <a:rPr lang="en-US" altLang="ja-JP" sz="1200" b="1" dirty="0">
                <a:latin typeface="メイリオ" panose="020B0604030504040204" pitchFamily="50" charset="-128"/>
                <a:ea typeface="メイリオ" panose="020B0604030504040204" pitchFamily="50" charset="-128"/>
              </a:rPr>
              <a:t>Finish</a:t>
            </a:r>
          </a:p>
          <a:p>
            <a:r>
              <a:rPr lang="en-US" altLang="ja-JP" sz="1200" b="1" dirty="0">
                <a:latin typeface="メイリオ" panose="020B0604030504040204" pitchFamily="50" charset="-128"/>
                <a:ea typeface="メイリオ" panose="020B0604030504040204" pitchFamily="50" charset="-128"/>
              </a:rPr>
              <a:t>Gloss</a:t>
            </a:r>
          </a:p>
          <a:p>
            <a:r>
              <a:rPr lang="en-US" altLang="ja-JP" sz="1200" b="1" dirty="0">
                <a:latin typeface="メイリオ" panose="020B0604030504040204" pitchFamily="50" charset="-128"/>
                <a:ea typeface="メイリオ" panose="020B0604030504040204" pitchFamily="50" charset="-128"/>
              </a:rPr>
              <a:t>Additional Info</a:t>
            </a:r>
          </a:p>
          <a:p>
            <a:r>
              <a:rPr lang="en-US" altLang="ja-JP" sz="1200" b="1" dirty="0">
                <a:latin typeface="メイリオ" panose="020B0604030504040204" pitchFamily="50" charset="-128"/>
                <a:ea typeface="メイリオ" panose="020B0604030504040204" pitchFamily="50" charset="-128"/>
              </a:rPr>
              <a:t>21 Chords / Rock Maple Pin Block</a:t>
            </a:r>
          </a:p>
        </p:txBody>
      </p:sp>
      <p:pic>
        <p:nvPicPr>
          <p:cNvPr id="11266" name="Picture 2" descr="light brown Oscar Schmidt Autoharp">
            <a:extLst>
              <a:ext uri="{FF2B5EF4-FFF2-40B4-BE49-F238E27FC236}">
                <a16:creationId xmlns:a16="http://schemas.microsoft.com/office/drawing/2014/main" id="{47A9A1FE-769F-4CD9-8D31-25670109C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472" y="750552"/>
            <a:ext cx="2816543" cy="543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82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F237B32-77F7-4A02-A6A3-5E6C7D0376A9}"/>
              </a:ext>
            </a:extLst>
          </p:cNvPr>
          <p:cNvSpPr txBox="1"/>
          <p:nvPr/>
        </p:nvSpPr>
        <p:spPr>
          <a:xfrm>
            <a:off x="5705856" y="474345"/>
            <a:ext cx="6096000" cy="4616648"/>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FOLK</a:t>
            </a:r>
          </a:p>
          <a:p>
            <a:r>
              <a:rPr lang="en-US" altLang="ja-JP" sz="1400" b="1" dirty="0">
                <a:solidFill>
                  <a:srgbClr val="FF0000"/>
                </a:solidFill>
                <a:latin typeface="メイリオ" panose="020B0604030504040204" pitchFamily="50" charset="-128"/>
                <a:ea typeface="メイリオ" panose="020B0604030504040204" pitchFamily="50" charset="-128"/>
              </a:rPr>
              <a:t>OS150FCE</a:t>
            </a:r>
          </a:p>
          <a:p>
            <a:r>
              <a:rPr lang="en-US" altLang="ja-JP" sz="1400" b="1" dirty="0">
                <a:latin typeface="メイリオ" panose="020B0604030504040204" pitchFamily="50" charset="-128"/>
                <a:ea typeface="メイリオ" panose="020B0604030504040204" pitchFamily="50" charset="-128"/>
              </a:rPr>
              <a:t>COLOR Natural</a:t>
            </a:r>
          </a:p>
          <a:p>
            <a:r>
              <a:rPr lang="en-US" altLang="ja-JP" sz="1400" b="1" dirty="0">
                <a:latin typeface="メイリオ" panose="020B0604030504040204" pitchFamily="50" charset="-128"/>
                <a:ea typeface="メイリオ" panose="020B0604030504040204" pitchFamily="50" charset="-128"/>
              </a:rPr>
              <a:t>SKU OS150FCE-U</a:t>
            </a:r>
          </a:p>
          <a:p>
            <a:r>
              <a:rPr lang="en-US" altLang="ja-JP" sz="1400" b="1" dirty="0">
                <a:solidFill>
                  <a:srgbClr val="FF0000"/>
                </a:solidFill>
                <a:latin typeface="メイリオ" panose="020B0604030504040204" pitchFamily="50" charset="-128"/>
                <a:ea typeface="メイリオ" panose="020B0604030504040204" pitchFamily="50" charset="-128"/>
              </a:rPr>
              <a:t>The OS150FCE has a rock maple pin block to assure it is always in tune.  This model features flame maple top wood and a high-gloss finish.</a:t>
            </a:r>
          </a:p>
          <a:p>
            <a:endParaRPr lang="en-US" altLang="ja-JP"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SPECIFICATIONS</a:t>
            </a:r>
          </a:p>
          <a:p>
            <a:r>
              <a:rPr lang="en-US" altLang="ja-JP" sz="1400" b="1" dirty="0">
                <a:latin typeface="メイリオ" panose="020B0604030504040204" pitchFamily="50" charset="-128"/>
                <a:ea typeface="メイリオ" panose="020B0604030504040204" pitchFamily="50" charset="-128"/>
              </a:rPr>
              <a:t>BODY &amp; CONSTRUCTION</a:t>
            </a:r>
          </a:p>
          <a:p>
            <a:r>
              <a:rPr lang="en-US" altLang="ja-JP" sz="1400" b="1" dirty="0">
                <a:latin typeface="メイリオ" panose="020B0604030504040204" pitchFamily="50" charset="-128"/>
                <a:ea typeface="メイリオ" panose="020B0604030504040204" pitchFamily="50" charset="-128"/>
              </a:rPr>
              <a:t>Top Wood</a:t>
            </a:r>
          </a:p>
          <a:p>
            <a:r>
              <a:rPr lang="en-US" altLang="ja-JP" sz="1400" b="1" dirty="0">
                <a:latin typeface="メイリオ" panose="020B0604030504040204" pitchFamily="50" charset="-128"/>
                <a:ea typeface="メイリオ" panose="020B0604030504040204" pitchFamily="50" charset="-128"/>
              </a:rPr>
              <a:t>Flame Maple</a:t>
            </a:r>
          </a:p>
          <a:p>
            <a:r>
              <a:rPr lang="en-US" altLang="ja-JP" sz="1400" b="1" dirty="0">
                <a:latin typeface="メイリオ" panose="020B0604030504040204" pitchFamily="50" charset="-128"/>
                <a:ea typeface="メイリオ" panose="020B0604030504040204" pitchFamily="50" charset="-128"/>
              </a:rPr>
              <a:t>Type</a:t>
            </a:r>
          </a:p>
          <a:p>
            <a:r>
              <a:rPr lang="en-US" altLang="ja-JP" sz="1400" b="1" dirty="0">
                <a:latin typeface="メイリオ" panose="020B0604030504040204" pitchFamily="50" charset="-128"/>
                <a:ea typeface="メイリオ" panose="020B0604030504040204" pitchFamily="50" charset="-128"/>
              </a:rPr>
              <a:t>Autoharps</a:t>
            </a:r>
          </a:p>
          <a:p>
            <a:r>
              <a:rPr lang="en-US" altLang="ja-JP" sz="1400" b="1" dirty="0">
                <a:latin typeface="メイリオ" panose="020B0604030504040204" pitchFamily="50" charset="-128"/>
                <a:ea typeface="メイリオ" panose="020B0604030504040204" pitchFamily="50" charset="-128"/>
              </a:rPr>
              <a:t>OTHER</a:t>
            </a:r>
          </a:p>
          <a:p>
            <a:r>
              <a:rPr lang="en-US" altLang="ja-JP" sz="1400" b="1" dirty="0">
                <a:latin typeface="メイリオ" panose="020B0604030504040204" pitchFamily="50" charset="-128"/>
                <a:ea typeface="メイリオ" panose="020B0604030504040204" pitchFamily="50" charset="-128"/>
              </a:rPr>
              <a:t>Color</a:t>
            </a:r>
          </a:p>
          <a:p>
            <a:r>
              <a:rPr lang="en-US" altLang="ja-JP" sz="1400" b="1" dirty="0">
                <a:latin typeface="メイリオ" panose="020B0604030504040204" pitchFamily="50" charset="-128"/>
                <a:ea typeface="メイリオ" panose="020B0604030504040204" pitchFamily="50" charset="-128"/>
              </a:rPr>
              <a:t>Natural</a:t>
            </a:r>
          </a:p>
          <a:p>
            <a:r>
              <a:rPr lang="en-US" altLang="ja-JP" sz="1400" b="1" dirty="0">
                <a:latin typeface="メイリオ" panose="020B0604030504040204" pitchFamily="50" charset="-128"/>
                <a:ea typeface="メイリオ" panose="020B0604030504040204" pitchFamily="50" charset="-128"/>
              </a:rPr>
              <a:t>Finish</a:t>
            </a:r>
          </a:p>
          <a:p>
            <a:r>
              <a:rPr lang="en-US" altLang="ja-JP" sz="1400" b="1" dirty="0">
                <a:latin typeface="メイリオ" panose="020B0604030504040204" pitchFamily="50" charset="-128"/>
                <a:ea typeface="メイリオ" panose="020B0604030504040204" pitchFamily="50" charset="-128"/>
              </a:rPr>
              <a:t>High Gloss</a:t>
            </a:r>
          </a:p>
          <a:p>
            <a:r>
              <a:rPr lang="en-US" altLang="ja-JP" sz="1400" b="1" dirty="0">
                <a:latin typeface="メイリオ" panose="020B0604030504040204" pitchFamily="50" charset="-128"/>
                <a:ea typeface="メイリオ" panose="020B0604030504040204" pitchFamily="50" charset="-128"/>
              </a:rPr>
              <a:t>Additional Info</a:t>
            </a:r>
          </a:p>
          <a:p>
            <a:r>
              <a:rPr lang="en-US" altLang="ja-JP" sz="1400" b="1" dirty="0">
                <a:latin typeface="メイリオ" panose="020B0604030504040204" pitchFamily="50" charset="-128"/>
                <a:ea typeface="メイリオ" panose="020B0604030504040204" pitchFamily="50" charset="-128"/>
              </a:rPr>
              <a:t>21 Chords</a:t>
            </a:r>
          </a:p>
        </p:txBody>
      </p:sp>
      <p:pic>
        <p:nvPicPr>
          <p:cNvPr id="10242" name="Picture 2">
            <a:extLst>
              <a:ext uri="{FF2B5EF4-FFF2-40B4-BE49-F238E27FC236}">
                <a16:creationId xmlns:a16="http://schemas.microsoft.com/office/drawing/2014/main" id="{789CAE29-8470-4541-878E-7422415B8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79" y="573405"/>
            <a:ext cx="2952833" cy="5595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956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F237B32-77F7-4A02-A6A3-5E6C7D0376A9}"/>
              </a:ext>
            </a:extLst>
          </p:cNvPr>
          <p:cNvSpPr txBox="1"/>
          <p:nvPr/>
        </p:nvSpPr>
        <p:spPr>
          <a:xfrm>
            <a:off x="5705856" y="474345"/>
            <a:ext cx="6096000" cy="5847755"/>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FOLK</a:t>
            </a:r>
          </a:p>
          <a:p>
            <a:r>
              <a:rPr lang="en-US" altLang="ja-JP" sz="1400" b="1" dirty="0">
                <a:solidFill>
                  <a:srgbClr val="FF0000"/>
                </a:solidFill>
                <a:latin typeface="メイリオ" panose="020B0604030504040204" pitchFamily="50" charset="-128"/>
                <a:ea typeface="メイリオ" panose="020B0604030504040204" pitchFamily="50" charset="-128"/>
              </a:rPr>
              <a:t>OS11021FNE</a:t>
            </a:r>
          </a:p>
          <a:p>
            <a:r>
              <a:rPr lang="en-US" altLang="ja-JP" sz="1400" b="1" dirty="0">
                <a:latin typeface="メイリオ" panose="020B0604030504040204" pitchFamily="50" charset="-128"/>
                <a:ea typeface="メイリオ" panose="020B0604030504040204" pitchFamily="50" charset="-128"/>
              </a:rPr>
              <a:t>COLOR Natural</a:t>
            </a:r>
          </a:p>
          <a:p>
            <a:r>
              <a:rPr lang="en-US" altLang="ja-JP" sz="1400" b="1" dirty="0">
                <a:latin typeface="メイリオ" panose="020B0604030504040204" pitchFamily="50" charset="-128"/>
                <a:ea typeface="メイリオ" panose="020B0604030504040204" pitchFamily="50" charset="-128"/>
              </a:rPr>
              <a:t>SKU OS11021FNE-U</a:t>
            </a:r>
          </a:p>
          <a:p>
            <a:r>
              <a:rPr lang="en-US" altLang="ja-JP" sz="1400" b="1" dirty="0">
                <a:solidFill>
                  <a:srgbClr val="FF0000"/>
                </a:solidFill>
                <a:latin typeface="メイリオ" panose="020B0604030504040204" pitchFamily="50" charset="-128"/>
                <a:ea typeface="メイリオ" panose="020B0604030504040204" pitchFamily="50" charset="-128"/>
              </a:rPr>
              <a:t>Our Finest</a:t>
            </a:r>
          </a:p>
          <a:p>
            <a:r>
              <a:rPr lang="en-US" altLang="ja-JP" sz="1400" b="1" dirty="0">
                <a:solidFill>
                  <a:srgbClr val="FF0000"/>
                </a:solidFill>
                <a:latin typeface="メイリオ" panose="020B0604030504040204" pitchFamily="50" charset="-128"/>
                <a:ea typeface="メイリオ" panose="020B0604030504040204" pitchFamily="50" charset="-128"/>
              </a:rPr>
              <a:t>The Limited Autoharp</a:t>
            </a:r>
          </a:p>
          <a:p>
            <a:endParaRPr lang="en-US" altLang="ja-JP" sz="1400" b="1" dirty="0">
              <a:solidFill>
                <a:srgbClr val="FF0000"/>
              </a:solidFill>
              <a:latin typeface="メイリオ" panose="020B0604030504040204" pitchFamily="50" charset="-128"/>
              <a:ea typeface="メイリオ" panose="020B0604030504040204" pitchFamily="50" charset="-128"/>
            </a:endParaRPr>
          </a:p>
          <a:p>
            <a:r>
              <a:rPr lang="en-US" altLang="ja-JP" sz="1400" b="1" dirty="0">
                <a:solidFill>
                  <a:srgbClr val="FF0000"/>
                </a:solidFill>
                <a:latin typeface="メイリオ" panose="020B0604030504040204" pitchFamily="50" charset="-128"/>
                <a:ea typeface="メイリオ" panose="020B0604030504040204" pitchFamily="50" charset="-128"/>
              </a:rPr>
              <a:t>Spectacular in design and workmanship, the OS110 features our exclusive FT600 Fine Tuning System combined with a rock maple pin block to assure you will always be in tune. This model also includes a built-in passive pickup for plugged in performance.</a:t>
            </a:r>
          </a:p>
          <a:p>
            <a:endParaRPr lang="en-US" altLang="ja-JP" sz="1400" b="1" dirty="0">
              <a:latin typeface="メイリオ" panose="020B0604030504040204" pitchFamily="50" charset="-128"/>
              <a:ea typeface="メイリオ" panose="020B0604030504040204" pitchFamily="50" charset="-128"/>
            </a:endParaRPr>
          </a:p>
          <a:p>
            <a:r>
              <a:rPr lang="en-US" altLang="ja-JP" sz="1200" b="1" dirty="0">
                <a:latin typeface="メイリオ" panose="020B0604030504040204" pitchFamily="50" charset="-128"/>
                <a:ea typeface="メイリオ" panose="020B0604030504040204" pitchFamily="50" charset="-128"/>
              </a:rPr>
              <a:t>SPECIFICATIONS</a:t>
            </a:r>
          </a:p>
          <a:p>
            <a:r>
              <a:rPr lang="en-US" altLang="ja-JP" sz="1200" b="1" dirty="0">
                <a:latin typeface="メイリオ" panose="020B0604030504040204" pitchFamily="50" charset="-128"/>
                <a:ea typeface="メイリオ" panose="020B0604030504040204" pitchFamily="50" charset="-128"/>
              </a:rPr>
              <a:t>BODY &amp; CONSTRUCTION</a:t>
            </a:r>
          </a:p>
          <a:p>
            <a:r>
              <a:rPr lang="en-US" altLang="ja-JP" sz="1200" b="1" dirty="0">
                <a:latin typeface="メイリオ" panose="020B0604030504040204" pitchFamily="50" charset="-128"/>
                <a:ea typeface="メイリオ" panose="020B0604030504040204" pitchFamily="50" charset="-128"/>
              </a:rPr>
              <a:t>Top Wood</a:t>
            </a:r>
          </a:p>
          <a:p>
            <a:r>
              <a:rPr lang="en-US" altLang="ja-JP" sz="1200" b="1" dirty="0">
                <a:latin typeface="メイリオ" panose="020B0604030504040204" pitchFamily="50" charset="-128"/>
                <a:ea typeface="メイリオ" panose="020B0604030504040204" pitchFamily="50" charset="-128"/>
              </a:rPr>
              <a:t>Flame Maple</a:t>
            </a:r>
          </a:p>
          <a:p>
            <a:r>
              <a:rPr lang="en-US" altLang="ja-JP" sz="1200" b="1" dirty="0">
                <a:latin typeface="メイリオ" panose="020B0604030504040204" pitchFamily="50" charset="-128"/>
                <a:ea typeface="メイリオ" panose="020B0604030504040204" pitchFamily="50" charset="-128"/>
              </a:rPr>
              <a:t>Type</a:t>
            </a:r>
          </a:p>
          <a:p>
            <a:r>
              <a:rPr lang="en-US" altLang="ja-JP" sz="1200" b="1" dirty="0">
                <a:latin typeface="メイリオ" panose="020B0604030504040204" pitchFamily="50" charset="-128"/>
                <a:ea typeface="メイリオ" panose="020B0604030504040204" pitchFamily="50" charset="-128"/>
              </a:rPr>
              <a:t>Autoharps</a:t>
            </a:r>
          </a:p>
          <a:p>
            <a:r>
              <a:rPr lang="en-US" altLang="ja-JP" sz="1200" b="1" dirty="0">
                <a:latin typeface="メイリオ" panose="020B0604030504040204" pitchFamily="50" charset="-128"/>
                <a:ea typeface="メイリオ" panose="020B0604030504040204" pitchFamily="50" charset="-128"/>
              </a:rPr>
              <a:t>ELECTRONICS</a:t>
            </a:r>
          </a:p>
          <a:p>
            <a:r>
              <a:rPr lang="en-US" altLang="ja-JP" sz="1200" b="1" dirty="0">
                <a:latin typeface="メイリオ" panose="020B0604030504040204" pitchFamily="50" charset="-128"/>
                <a:ea typeface="メイリオ" panose="020B0604030504040204" pitchFamily="50" charset="-128"/>
              </a:rPr>
              <a:t>Pickups</a:t>
            </a:r>
          </a:p>
          <a:p>
            <a:r>
              <a:rPr lang="en-US" altLang="ja-JP" sz="1200" b="1" dirty="0">
                <a:latin typeface="メイリオ" panose="020B0604030504040204" pitchFamily="50" charset="-128"/>
                <a:ea typeface="メイリオ" panose="020B0604030504040204" pitchFamily="50" charset="-128"/>
              </a:rPr>
              <a:t>Passive Electronic Pickup</a:t>
            </a:r>
          </a:p>
          <a:p>
            <a:r>
              <a:rPr lang="en-US" altLang="ja-JP" sz="1200" b="1" dirty="0">
                <a:latin typeface="メイリオ" panose="020B0604030504040204" pitchFamily="50" charset="-128"/>
                <a:ea typeface="メイリオ" panose="020B0604030504040204" pitchFamily="50" charset="-128"/>
              </a:rPr>
              <a:t>OTHER</a:t>
            </a:r>
          </a:p>
          <a:p>
            <a:r>
              <a:rPr lang="en-US" altLang="ja-JP" sz="1200" b="1" dirty="0">
                <a:latin typeface="メイリオ" panose="020B0604030504040204" pitchFamily="50" charset="-128"/>
                <a:ea typeface="メイリオ" panose="020B0604030504040204" pitchFamily="50" charset="-128"/>
              </a:rPr>
              <a:t>Color</a:t>
            </a:r>
          </a:p>
          <a:p>
            <a:r>
              <a:rPr lang="en-US" altLang="ja-JP" sz="1200" b="1" dirty="0">
                <a:latin typeface="メイリオ" panose="020B0604030504040204" pitchFamily="50" charset="-128"/>
                <a:ea typeface="メイリオ" panose="020B0604030504040204" pitchFamily="50" charset="-128"/>
              </a:rPr>
              <a:t>Natural</a:t>
            </a:r>
          </a:p>
          <a:p>
            <a:r>
              <a:rPr lang="en-US" altLang="ja-JP" sz="1200" b="1" dirty="0">
                <a:latin typeface="メイリオ" panose="020B0604030504040204" pitchFamily="50" charset="-128"/>
                <a:ea typeface="メイリオ" panose="020B0604030504040204" pitchFamily="50" charset="-128"/>
              </a:rPr>
              <a:t>Finish</a:t>
            </a:r>
          </a:p>
          <a:p>
            <a:r>
              <a:rPr lang="en-US" altLang="ja-JP" sz="1200" b="1" dirty="0">
                <a:latin typeface="メイリオ" panose="020B0604030504040204" pitchFamily="50" charset="-128"/>
                <a:ea typeface="メイリオ" panose="020B0604030504040204" pitchFamily="50" charset="-128"/>
              </a:rPr>
              <a:t>Gloss</a:t>
            </a:r>
          </a:p>
          <a:p>
            <a:r>
              <a:rPr lang="en-US" altLang="ja-JP" sz="1200" b="1" dirty="0">
                <a:latin typeface="メイリオ" panose="020B0604030504040204" pitchFamily="50" charset="-128"/>
                <a:ea typeface="メイリオ" panose="020B0604030504040204" pitchFamily="50" charset="-128"/>
              </a:rPr>
              <a:t>Additional Info</a:t>
            </a:r>
          </a:p>
          <a:p>
            <a:r>
              <a:rPr lang="en-US" altLang="ja-JP" sz="1200" b="1" dirty="0">
                <a:latin typeface="メイリオ" panose="020B0604030504040204" pitchFamily="50" charset="-128"/>
                <a:ea typeface="メイリオ" panose="020B0604030504040204" pitchFamily="50" charset="-128"/>
              </a:rPr>
              <a:t>21 Chords / Rock Maple Pin Block</a:t>
            </a:r>
          </a:p>
        </p:txBody>
      </p:sp>
      <p:pic>
        <p:nvPicPr>
          <p:cNvPr id="9218" name="Picture 2">
            <a:extLst>
              <a:ext uri="{FF2B5EF4-FFF2-40B4-BE49-F238E27FC236}">
                <a16:creationId xmlns:a16="http://schemas.microsoft.com/office/drawing/2014/main" id="{8AB4F618-55AC-46BC-A622-49FB2004D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703" y="670560"/>
            <a:ext cx="288036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225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F237B32-77F7-4A02-A6A3-5E6C7D0376A9}"/>
              </a:ext>
            </a:extLst>
          </p:cNvPr>
          <p:cNvSpPr txBox="1"/>
          <p:nvPr/>
        </p:nvSpPr>
        <p:spPr>
          <a:xfrm>
            <a:off x="5705856" y="474345"/>
            <a:ext cx="6096000" cy="6155531"/>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FOLK</a:t>
            </a:r>
          </a:p>
          <a:p>
            <a:r>
              <a:rPr lang="en-US" altLang="ja-JP" sz="1400" b="1" dirty="0">
                <a:solidFill>
                  <a:srgbClr val="FF0000"/>
                </a:solidFill>
                <a:latin typeface="メイリオ" panose="020B0604030504040204" pitchFamily="50" charset="-128"/>
                <a:ea typeface="メイリオ" panose="020B0604030504040204" pitchFamily="50" charset="-128"/>
              </a:rPr>
              <a:t>OS21C</a:t>
            </a:r>
          </a:p>
          <a:p>
            <a:r>
              <a:rPr lang="en-US" altLang="ja-JP" sz="1400" b="1" dirty="0">
                <a:latin typeface="メイリオ" panose="020B0604030504040204" pitchFamily="50" charset="-128"/>
                <a:ea typeface="メイリオ" panose="020B0604030504040204" pitchFamily="50" charset="-128"/>
              </a:rPr>
              <a:t>dark orange square</a:t>
            </a:r>
          </a:p>
          <a:p>
            <a:r>
              <a:rPr lang="en-US" altLang="ja-JP" sz="1400" b="1" dirty="0">
                <a:latin typeface="メイリオ" panose="020B0604030504040204" pitchFamily="50" charset="-128"/>
                <a:ea typeface="メイリオ" panose="020B0604030504040204" pitchFamily="50" charset="-128"/>
              </a:rPr>
              <a:t>red square</a:t>
            </a:r>
          </a:p>
          <a:p>
            <a:r>
              <a:rPr lang="en-US" altLang="ja-JP" sz="1400" b="1" dirty="0">
                <a:latin typeface="メイリオ" panose="020B0604030504040204" pitchFamily="50" charset="-128"/>
                <a:ea typeface="メイリオ" panose="020B0604030504040204" pitchFamily="50" charset="-128"/>
              </a:rPr>
              <a:t>dark blue square</a:t>
            </a:r>
          </a:p>
          <a:p>
            <a:r>
              <a:rPr lang="en-US" altLang="ja-JP" sz="1400" b="1" dirty="0">
                <a:latin typeface="メイリオ" panose="020B0604030504040204" pitchFamily="50" charset="-128"/>
                <a:ea typeface="メイリオ" panose="020B0604030504040204" pitchFamily="50" charset="-128"/>
              </a:rPr>
              <a:t>COLOR Tobacco Sunburst</a:t>
            </a:r>
          </a:p>
          <a:p>
            <a:r>
              <a:rPr lang="en-US" altLang="ja-JP" sz="1400" b="1" dirty="0">
                <a:latin typeface="メイリオ" panose="020B0604030504040204" pitchFamily="50" charset="-128"/>
                <a:ea typeface="メイリオ" panose="020B0604030504040204" pitchFamily="50" charset="-128"/>
              </a:rPr>
              <a:t>SKU OS21C-U</a:t>
            </a:r>
          </a:p>
          <a:p>
            <a:r>
              <a:rPr lang="en-US" altLang="ja-JP" sz="1400" b="1" dirty="0">
                <a:solidFill>
                  <a:srgbClr val="FF0000"/>
                </a:solidFill>
                <a:latin typeface="メイリオ" panose="020B0604030504040204" pitchFamily="50" charset="-128"/>
                <a:ea typeface="メイリオ" panose="020B0604030504040204" pitchFamily="50" charset="-128"/>
              </a:rPr>
              <a:t>Our Most Popular Autoharp</a:t>
            </a:r>
          </a:p>
          <a:p>
            <a:endParaRPr lang="en-US" altLang="ja-JP" sz="1400" b="1" dirty="0">
              <a:solidFill>
                <a:srgbClr val="FF0000"/>
              </a:solidFill>
              <a:latin typeface="メイリオ" panose="020B0604030504040204" pitchFamily="50" charset="-128"/>
              <a:ea typeface="メイリオ" panose="020B0604030504040204" pitchFamily="50" charset="-128"/>
            </a:endParaRPr>
          </a:p>
          <a:p>
            <a:r>
              <a:rPr lang="en-US" altLang="ja-JP" sz="1400" b="1" dirty="0">
                <a:solidFill>
                  <a:srgbClr val="FF0000"/>
                </a:solidFill>
                <a:latin typeface="メイリオ" panose="020B0604030504040204" pitchFamily="50" charset="-128"/>
                <a:ea typeface="メイリオ" panose="020B0604030504040204" pitchFamily="50" charset="-128"/>
              </a:rPr>
              <a:t>The OS21C &amp; OS21CQ are our most popular Autoharps. They feature a rock maple pin block, to assure you are always in tune, and maple back and top wood with a shiny gloss finish.  This model comes in  three vibrant colors so that you can choose which best matches your brand.</a:t>
            </a:r>
          </a:p>
          <a:p>
            <a:endParaRPr lang="en-US" altLang="ja-JP"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 </a:t>
            </a:r>
          </a:p>
          <a:p>
            <a:endParaRPr lang="en-US" altLang="ja-JP" sz="1400" b="1" dirty="0">
              <a:latin typeface="メイリオ" panose="020B0604030504040204" pitchFamily="50" charset="-128"/>
              <a:ea typeface="メイリオ" panose="020B0604030504040204" pitchFamily="50" charset="-128"/>
            </a:endParaRPr>
          </a:p>
          <a:p>
            <a:r>
              <a:rPr lang="en-US" altLang="ja-JP" sz="1200" b="1" dirty="0">
                <a:latin typeface="メイリオ" panose="020B0604030504040204" pitchFamily="50" charset="-128"/>
                <a:ea typeface="メイリオ" panose="020B0604030504040204" pitchFamily="50" charset="-128"/>
              </a:rPr>
              <a:t>SPECIFICATIONS</a:t>
            </a:r>
          </a:p>
          <a:p>
            <a:r>
              <a:rPr lang="en-US" altLang="ja-JP" sz="1200" b="1" dirty="0">
                <a:latin typeface="メイリオ" panose="020B0604030504040204" pitchFamily="50" charset="-128"/>
                <a:ea typeface="メイリオ" panose="020B0604030504040204" pitchFamily="50" charset="-128"/>
              </a:rPr>
              <a:t>BODY &amp; CONSTRUCTION</a:t>
            </a:r>
          </a:p>
          <a:p>
            <a:r>
              <a:rPr lang="en-US" altLang="ja-JP" sz="1200" b="1" dirty="0">
                <a:latin typeface="メイリオ" panose="020B0604030504040204" pitchFamily="50" charset="-128"/>
                <a:ea typeface="メイリオ" panose="020B0604030504040204" pitchFamily="50" charset="-128"/>
              </a:rPr>
              <a:t>Top Wood</a:t>
            </a:r>
          </a:p>
          <a:p>
            <a:r>
              <a:rPr lang="en-US" altLang="ja-JP" sz="1200" b="1" dirty="0">
                <a:latin typeface="メイリオ" panose="020B0604030504040204" pitchFamily="50" charset="-128"/>
                <a:ea typeface="メイリオ" panose="020B0604030504040204" pitchFamily="50" charset="-128"/>
              </a:rPr>
              <a:t>Maple (Quilt Maple on OS21CQ Models)</a:t>
            </a:r>
          </a:p>
          <a:p>
            <a:r>
              <a:rPr lang="en-US" altLang="ja-JP" sz="1200" b="1" dirty="0">
                <a:latin typeface="メイリオ" panose="020B0604030504040204" pitchFamily="50" charset="-128"/>
                <a:ea typeface="メイリオ" panose="020B0604030504040204" pitchFamily="50" charset="-128"/>
              </a:rPr>
              <a:t>Back Wood</a:t>
            </a:r>
          </a:p>
          <a:p>
            <a:r>
              <a:rPr lang="en-US" altLang="ja-JP" sz="1200" b="1" dirty="0">
                <a:latin typeface="メイリオ" panose="020B0604030504040204" pitchFamily="50" charset="-128"/>
                <a:ea typeface="メイリオ" panose="020B0604030504040204" pitchFamily="50" charset="-128"/>
              </a:rPr>
              <a:t>Maple</a:t>
            </a:r>
          </a:p>
          <a:p>
            <a:r>
              <a:rPr lang="en-US" altLang="ja-JP" sz="1200" b="1" dirty="0">
                <a:latin typeface="メイリオ" panose="020B0604030504040204" pitchFamily="50" charset="-128"/>
                <a:ea typeface="メイリオ" panose="020B0604030504040204" pitchFamily="50" charset="-128"/>
              </a:rPr>
              <a:t>Type</a:t>
            </a:r>
          </a:p>
          <a:p>
            <a:r>
              <a:rPr lang="en-US" altLang="ja-JP" sz="1200" b="1" dirty="0">
                <a:latin typeface="メイリオ" panose="020B0604030504040204" pitchFamily="50" charset="-128"/>
                <a:ea typeface="メイリオ" panose="020B0604030504040204" pitchFamily="50" charset="-128"/>
              </a:rPr>
              <a:t>Autoharps</a:t>
            </a:r>
          </a:p>
          <a:p>
            <a:r>
              <a:rPr lang="en-US" altLang="ja-JP" sz="1200" b="1" dirty="0">
                <a:latin typeface="メイリオ" panose="020B0604030504040204" pitchFamily="50" charset="-128"/>
                <a:ea typeface="メイリオ" panose="020B0604030504040204" pitchFamily="50" charset="-128"/>
              </a:rPr>
              <a:t>OTHER</a:t>
            </a:r>
          </a:p>
          <a:p>
            <a:r>
              <a:rPr lang="en-US" altLang="ja-JP" sz="1200" b="1" dirty="0">
                <a:latin typeface="メイリオ" panose="020B0604030504040204" pitchFamily="50" charset="-128"/>
                <a:ea typeface="メイリオ" panose="020B0604030504040204" pitchFamily="50" charset="-128"/>
              </a:rPr>
              <a:t>Finish</a:t>
            </a:r>
          </a:p>
          <a:p>
            <a:r>
              <a:rPr lang="en-US" altLang="ja-JP" sz="1200" b="1" dirty="0">
                <a:latin typeface="メイリオ" panose="020B0604030504040204" pitchFamily="50" charset="-128"/>
                <a:ea typeface="メイリオ" panose="020B0604030504040204" pitchFamily="50" charset="-128"/>
              </a:rPr>
              <a:t>Gloss</a:t>
            </a:r>
          </a:p>
          <a:p>
            <a:r>
              <a:rPr lang="en-US" altLang="ja-JP" sz="1200" b="1" dirty="0">
                <a:latin typeface="メイリオ" panose="020B0604030504040204" pitchFamily="50" charset="-128"/>
                <a:ea typeface="メイリオ" panose="020B0604030504040204" pitchFamily="50" charset="-128"/>
              </a:rPr>
              <a:t>Additional Info</a:t>
            </a:r>
          </a:p>
          <a:p>
            <a:r>
              <a:rPr lang="en-US" altLang="ja-JP" sz="1200" b="1" dirty="0">
                <a:latin typeface="メイリオ" panose="020B0604030504040204" pitchFamily="50" charset="-128"/>
                <a:ea typeface="メイリオ" panose="020B0604030504040204" pitchFamily="50" charset="-128"/>
              </a:rPr>
              <a:t>21 Chords / Rock Maple Pin Block</a:t>
            </a:r>
          </a:p>
        </p:txBody>
      </p:sp>
      <p:pic>
        <p:nvPicPr>
          <p:cNvPr id="8194" name="Picture 2" descr="closeup of brown and black Oscar Schmidt Autoharp">
            <a:extLst>
              <a:ext uri="{FF2B5EF4-FFF2-40B4-BE49-F238E27FC236}">
                <a16:creationId xmlns:a16="http://schemas.microsoft.com/office/drawing/2014/main" id="{D21D32DA-46EF-4E5C-A89F-9BDEBA235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512" y="696816"/>
            <a:ext cx="3026855" cy="5470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170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FF237B32-77F7-4A02-A6A3-5E6C7D0376A9}"/>
              </a:ext>
            </a:extLst>
          </p:cNvPr>
          <p:cNvSpPr txBox="1"/>
          <p:nvPr/>
        </p:nvSpPr>
        <p:spPr>
          <a:xfrm>
            <a:off x="5705856" y="474345"/>
            <a:ext cx="6096000" cy="6155531"/>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FOLK</a:t>
            </a:r>
          </a:p>
          <a:p>
            <a:r>
              <a:rPr lang="en-US" altLang="ja-JP" sz="1400" b="1" dirty="0">
                <a:solidFill>
                  <a:srgbClr val="FF0000"/>
                </a:solidFill>
                <a:latin typeface="メイリオ" panose="020B0604030504040204" pitchFamily="50" charset="-128"/>
                <a:ea typeface="メイリオ" panose="020B0604030504040204" pitchFamily="50" charset="-128"/>
              </a:rPr>
              <a:t>OS21CE</a:t>
            </a:r>
          </a:p>
          <a:p>
            <a:r>
              <a:rPr lang="en-US" altLang="ja-JP" sz="1400" b="1" dirty="0">
                <a:latin typeface="メイリオ" panose="020B0604030504040204" pitchFamily="50" charset="-128"/>
                <a:ea typeface="メイリオ" panose="020B0604030504040204" pitchFamily="50" charset="-128"/>
              </a:rPr>
              <a:t>COLOR Tobacco Sunburst</a:t>
            </a:r>
          </a:p>
          <a:p>
            <a:r>
              <a:rPr lang="en-US" altLang="ja-JP" sz="1400" b="1" dirty="0">
                <a:latin typeface="メイリオ" panose="020B0604030504040204" pitchFamily="50" charset="-128"/>
                <a:ea typeface="メイリオ" panose="020B0604030504040204" pitchFamily="50" charset="-128"/>
              </a:rPr>
              <a:t>SKU OS21C-U</a:t>
            </a:r>
          </a:p>
          <a:p>
            <a:r>
              <a:rPr lang="en-US" altLang="ja-JP" sz="1400" b="1" dirty="0">
                <a:solidFill>
                  <a:srgbClr val="FF0000"/>
                </a:solidFill>
                <a:latin typeface="メイリオ" panose="020B0604030504040204" pitchFamily="50" charset="-128"/>
                <a:ea typeface="メイリオ" panose="020B0604030504040204" pitchFamily="50" charset="-128"/>
              </a:rPr>
              <a:t>Our Most Popular Autoharp</a:t>
            </a:r>
          </a:p>
          <a:p>
            <a:endParaRPr lang="en-US" altLang="ja-JP" sz="1400" b="1" dirty="0">
              <a:solidFill>
                <a:srgbClr val="FF0000"/>
              </a:solidFill>
              <a:latin typeface="メイリオ" panose="020B0604030504040204" pitchFamily="50" charset="-128"/>
              <a:ea typeface="メイリオ" panose="020B0604030504040204" pitchFamily="50" charset="-128"/>
            </a:endParaRPr>
          </a:p>
          <a:p>
            <a:r>
              <a:rPr lang="en-US" altLang="ja-JP" sz="1400" b="1" dirty="0">
                <a:solidFill>
                  <a:srgbClr val="FF0000"/>
                </a:solidFill>
                <a:latin typeface="メイリオ" panose="020B0604030504040204" pitchFamily="50" charset="-128"/>
                <a:ea typeface="メイリオ" panose="020B0604030504040204" pitchFamily="50" charset="-128"/>
              </a:rPr>
              <a:t>The OS21C, OS21CE , and OS21CQ are our most popular Autoharps with a rock maple pin block to assure you are always in tune. These Autoharps have maple back and top wood and a shiny gloss finish.</a:t>
            </a:r>
          </a:p>
          <a:p>
            <a:endParaRPr lang="en-US" altLang="ja-JP" sz="1400" b="1" dirty="0">
              <a:latin typeface="メイリオ" panose="020B0604030504040204" pitchFamily="50" charset="-128"/>
              <a:ea typeface="メイリオ" panose="020B0604030504040204" pitchFamily="50" charset="-128"/>
            </a:endParaRPr>
          </a:p>
          <a:p>
            <a:r>
              <a:rPr lang="en-US" altLang="ja-JP" sz="1400" b="1" dirty="0">
                <a:solidFill>
                  <a:srgbClr val="FF0000"/>
                </a:solidFill>
                <a:latin typeface="メイリオ" panose="020B0604030504040204" pitchFamily="50" charset="-128"/>
                <a:ea typeface="メイリオ" panose="020B0604030504040204" pitchFamily="50" charset="-128"/>
              </a:rPr>
              <a:t>This model also features a built-in passive electronic pickup for on-stage performing.</a:t>
            </a:r>
          </a:p>
          <a:p>
            <a:endParaRPr lang="en-US" altLang="ja-JP" sz="1400" b="1" dirty="0">
              <a:latin typeface="メイリオ" panose="020B0604030504040204" pitchFamily="50" charset="-128"/>
              <a:ea typeface="メイリオ" panose="020B0604030504040204" pitchFamily="50" charset="-128"/>
            </a:endParaRPr>
          </a:p>
          <a:p>
            <a:r>
              <a:rPr lang="en-US" altLang="ja-JP" sz="1100" b="1" dirty="0">
                <a:latin typeface="メイリオ" panose="020B0604030504040204" pitchFamily="50" charset="-128"/>
                <a:ea typeface="メイリオ" panose="020B0604030504040204" pitchFamily="50" charset="-128"/>
              </a:rPr>
              <a:t>SPECIFICATIONS</a:t>
            </a:r>
          </a:p>
          <a:p>
            <a:r>
              <a:rPr lang="en-US" altLang="ja-JP" sz="1100" b="1" dirty="0">
                <a:latin typeface="メイリオ" panose="020B0604030504040204" pitchFamily="50" charset="-128"/>
                <a:ea typeface="メイリオ" panose="020B0604030504040204" pitchFamily="50" charset="-128"/>
              </a:rPr>
              <a:t>BODY &amp; CONSTRUCTION</a:t>
            </a:r>
          </a:p>
          <a:p>
            <a:r>
              <a:rPr lang="en-US" altLang="ja-JP" sz="1100" b="1" dirty="0">
                <a:latin typeface="メイリオ" panose="020B0604030504040204" pitchFamily="50" charset="-128"/>
                <a:ea typeface="メイリオ" panose="020B0604030504040204" pitchFamily="50" charset="-128"/>
              </a:rPr>
              <a:t>Top Wood</a:t>
            </a:r>
          </a:p>
          <a:p>
            <a:r>
              <a:rPr lang="en-US" altLang="ja-JP" sz="1100" b="1" dirty="0">
                <a:latin typeface="メイリオ" panose="020B0604030504040204" pitchFamily="50" charset="-128"/>
                <a:ea typeface="メイリオ" panose="020B0604030504040204" pitchFamily="50" charset="-128"/>
              </a:rPr>
              <a:t>Maple</a:t>
            </a:r>
          </a:p>
          <a:p>
            <a:r>
              <a:rPr lang="en-US" altLang="ja-JP" sz="1100" b="1" dirty="0">
                <a:latin typeface="メイリオ" panose="020B0604030504040204" pitchFamily="50" charset="-128"/>
                <a:ea typeface="メイリオ" panose="020B0604030504040204" pitchFamily="50" charset="-128"/>
              </a:rPr>
              <a:t>Back Wood</a:t>
            </a:r>
          </a:p>
          <a:p>
            <a:r>
              <a:rPr lang="en-US" altLang="ja-JP" sz="1100" b="1" dirty="0">
                <a:latin typeface="メイリオ" panose="020B0604030504040204" pitchFamily="50" charset="-128"/>
                <a:ea typeface="メイリオ" panose="020B0604030504040204" pitchFamily="50" charset="-128"/>
              </a:rPr>
              <a:t>Maple</a:t>
            </a:r>
          </a:p>
          <a:p>
            <a:r>
              <a:rPr lang="en-US" altLang="ja-JP" sz="1100" b="1" dirty="0">
                <a:latin typeface="メイリオ" panose="020B0604030504040204" pitchFamily="50" charset="-128"/>
                <a:ea typeface="メイリオ" panose="020B0604030504040204" pitchFamily="50" charset="-128"/>
              </a:rPr>
              <a:t>Type</a:t>
            </a:r>
          </a:p>
          <a:p>
            <a:r>
              <a:rPr lang="en-US" altLang="ja-JP" sz="1100" b="1" dirty="0">
                <a:latin typeface="メイリオ" panose="020B0604030504040204" pitchFamily="50" charset="-128"/>
                <a:ea typeface="メイリオ" panose="020B0604030504040204" pitchFamily="50" charset="-128"/>
              </a:rPr>
              <a:t>Autoharps</a:t>
            </a:r>
          </a:p>
          <a:p>
            <a:r>
              <a:rPr lang="en-US" altLang="ja-JP" sz="1100" b="1" dirty="0">
                <a:latin typeface="メイリオ" panose="020B0604030504040204" pitchFamily="50" charset="-128"/>
                <a:ea typeface="メイリオ" panose="020B0604030504040204" pitchFamily="50" charset="-128"/>
              </a:rPr>
              <a:t>ELECTRONICS</a:t>
            </a:r>
          </a:p>
          <a:p>
            <a:r>
              <a:rPr lang="en-US" altLang="ja-JP" sz="1100" b="1" dirty="0">
                <a:latin typeface="メイリオ" panose="020B0604030504040204" pitchFamily="50" charset="-128"/>
                <a:ea typeface="メイリオ" panose="020B0604030504040204" pitchFamily="50" charset="-128"/>
              </a:rPr>
              <a:t>Pickups</a:t>
            </a:r>
          </a:p>
          <a:p>
            <a:r>
              <a:rPr lang="en-US" altLang="ja-JP" sz="1100" b="1" dirty="0">
                <a:latin typeface="メイリオ" panose="020B0604030504040204" pitchFamily="50" charset="-128"/>
                <a:ea typeface="メイリオ" panose="020B0604030504040204" pitchFamily="50" charset="-128"/>
              </a:rPr>
              <a:t>Passive Electronic Pickup</a:t>
            </a:r>
          </a:p>
          <a:p>
            <a:r>
              <a:rPr lang="en-US" altLang="ja-JP" sz="1100" b="1" dirty="0">
                <a:latin typeface="メイリオ" panose="020B0604030504040204" pitchFamily="50" charset="-128"/>
                <a:ea typeface="メイリオ" panose="020B0604030504040204" pitchFamily="50" charset="-128"/>
              </a:rPr>
              <a:t>OTHER</a:t>
            </a:r>
          </a:p>
          <a:p>
            <a:r>
              <a:rPr lang="en-US" altLang="ja-JP" sz="1100" b="1" dirty="0">
                <a:latin typeface="メイリオ" panose="020B0604030504040204" pitchFamily="50" charset="-128"/>
                <a:ea typeface="メイリオ" panose="020B0604030504040204" pitchFamily="50" charset="-128"/>
              </a:rPr>
              <a:t>Color</a:t>
            </a:r>
          </a:p>
          <a:p>
            <a:r>
              <a:rPr lang="en-US" altLang="ja-JP" sz="1100" b="1" dirty="0">
                <a:latin typeface="メイリオ" panose="020B0604030504040204" pitchFamily="50" charset="-128"/>
                <a:ea typeface="メイリオ" panose="020B0604030504040204" pitchFamily="50" charset="-128"/>
              </a:rPr>
              <a:t>Tobacco Sunburst</a:t>
            </a:r>
          </a:p>
          <a:p>
            <a:r>
              <a:rPr lang="en-US" altLang="ja-JP" sz="1100" b="1" dirty="0">
                <a:latin typeface="メイリオ" panose="020B0604030504040204" pitchFamily="50" charset="-128"/>
                <a:ea typeface="メイリオ" panose="020B0604030504040204" pitchFamily="50" charset="-128"/>
              </a:rPr>
              <a:t>Finish</a:t>
            </a:r>
          </a:p>
          <a:p>
            <a:r>
              <a:rPr lang="en-US" altLang="ja-JP" sz="1100" b="1" dirty="0">
                <a:latin typeface="メイリオ" panose="020B0604030504040204" pitchFamily="50" charset="-128"/>
                <a:ea typeface="メイリオ" panose="020B0604030504040204" pitchFamily="50" charset="-128"/>
              </a:rPr>
              <a:t>Gloss</a:t>
            </a:r>
          </a:p>
          <a:p>
            <a:r>
              <a:rPr lang="en-US" altLang="ja-JP" sz="1100" b="1" dirty="0">
                <a:latin typeface="メイリオ" panose="020B0604030504040204" pitchFamily="50" charset="-128"/>
                <a:ea typeface="メイリオ" panose="020B0604030504040204" pitchFamily="50" charset="-128"/>
              </a:rPr>
              <a:t>Additional Info</a:t>
            </a:r>
          </a:p>
          <a:p>
            <a:r>
              <a:rPr lang="en-US" altLang="ja-JP" sz="1100" b="1" dirty="0">
                <a:latin typeface="メイリオ" panose="020B0604030504040204" pitchFamily="50" charset="-128"/>
                <a:ea typeface="メイリオ" panose="020B0604030504040204" pitchFamily="50" charset="-128"/>
              </a:rPr>
              <a:t>21 Chords / Rock Maple Pin Block</a:t>
            </a:r>
          </a:p>
        </p:txBody>
      </p:sp>
      <p:pic>
        <p:nvPicPr>
          <p:cNvPr id="7170" name="Picture 2" descr="closeup of brown and black Oscar Schmidt Autoharp">
            <a:extLst>
              <a:ext uri="{FF2B5EF4-FFF2-40B4-BE49-F238E27FC236}">
                <a16:creationId xmlns:a16="http://schemas.microsoft.com/office/drawing/2014/main" id="{E477A477-601E-4C9D-A3D0-43802BEE8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168" y="618892"/>
            <a:ext cx="3061335" cy="5600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730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etallic blue Oscar Schmidt Autoharp">
            <a:extLst>
              <a:ext uri="{FF2B5EF4-FFF2-40B4-BE49-F238E27FC236}">
                <a16:creationId xmlns:a16="http://schemas.microsoft.com/office/drawing/2014/main" id="{763AE010-7FAF-49D9-9E78-6F54872B83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472" y="685800"/>
            <a:ext cx="3551301" cy="5510639"/>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FF237B32-77F7-4A02-A6A3-5E6C7D0376A9}"/>
              </a:ext>
            </a:extLst>
          </p:cNvPr>
          <p:cNvSpPr txBox="1"/>
          <p:nvPr/>
        </p:nvSpPr>
        <p:spPr>
          <a:xfrm>
            <a:off x="5705856" y="474345"/>
            <a:ext cx="6096000" cy="5878532"/>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FOLK</a:t>
            </a:r>
          </a:p>
          <a:p>
            <a:r>
              <a:rPr lang="en-US" altLang="ja-JP" sz="1400" b="1" dirty="0">
                <a:solidFill>
                  <a:srgbClr val="FF0000"/>
                </a:solidFill>
                <a:latin typeface="メイリオ" panose="020B0604030504040204" pitchFamily="50" charset="-128"/>
                <a:ea typeface="メイリオ" panose="020B0604030504040204" pitchFamily="50" charset="-128"/>
              </a:rPr>
              <a:t>OS73B</a:t>
            </a:r>
          </a:p>
          <a:p>
            <a:r>
              <a:rPr lang="en-US" altLang="ja-JP" sz="1400" b="1" dirty="0">
                <a:latin typeface="メイリオ" panose="020B0604030504040204" pitchFamily="50" charset="-128"/>
                <a:ea typeface="メイリオ" panose="020B0604030504040204" pitchFamily="50" charset="-128"/>
              </a:rPr>
              <a:t>COLOR Black</a:t>
            </a:r>
          </a:p>
          <a:p>
            <a:r>
              <a:rPr lang="en-US" altLang="ja-JP" sz="1400" b="1" dirty="0">
                <a:latin typeface="メイリオ" panose="020B0604030504040204" pitchFamily="50" charset="-128"/>
                <a:ea typeface="メイリオ" panose="020B0604030504040204" pitchFamily="50" charset="-128"/>
              </a:rPr>
              <a:t>SKU OS73B-U</a:t>
            </a:r>
          </a:p>
          <a:p>
            <a:r>
              <a:rPr lang="en-US" altLang="ja-JP" sz="1400" b="1" dirty="0">
                <a:solidFill>
                  <a:srgbClr val="FF0000"/>
                </a:solidFill>
                <a:latin typeface="メイリオ" panose="020B0604030504040204" pitchFamily="50" charset="-128"/>
                <a:ea typeface="メイリオ" panose="020B0604030504040204" pitchFamily="50" charset="-128"/>
              </a:rPr>
              <a:t>Faithful Recreations</a:t>
            </a:r>
          </a:p>
          <a:p>
            <a:r>
              <a:rPr lang="en-US" altLang="ja-JP" sz="1400" b="1" dirty="0">
                <a:solidFill>
                  <a:srgbClr val="FF0000"/>
                </a:solidFill>
                <a:latin typeface="メイリオ" panose="020B0604030504040204" pitchFamily="50" charset="-128"/>
                <a:ea typeface="メイリオ" panose="020B0604030504040204" pitchFamily="50" charset="-128"/>
              </a:rPr>
              <a:t>Our 1930s reissue models have been lovingly recreated based on the famous original design.</a:t>
            </a:r>
          </a:p>
          <a:p>
            <a:endParaRPr lang="en-US" altLang="ja-JP" sz="1400" b="1" dirty="0">
              <a:solidFill>
                <a:srgbClr val="FF0000"/>
              </a:solidFill>
              <a:latin typeface="メイリオ" panose="020B0604030504040204" pitchFamily="50" charset="-128"/>
              <a:ea typeface="メイリオ" panose="020B0604030504040204" pitchFamily="50" charset="-128"/>
            </a:endParaRPr>
          </a:p>
          <a:p>
            <a:r>
              <a:rPr lang="en-US" altLang="ja-JP" sz="1400" b="1" dirty="0">
                <a:solidFill>
                  <a:srgbClr val="FF0000"/>
                </a:solidFill>
                <a:latin typeface="メイリオ" panose="020B0604030504040204" pitchFamily="50" charset="-128"/>
                <a:ea typeface="メイリオ" panose="020B0604030504040204" pitchFamily="50" charset="-128"/>
              </a:rPr>
              <a:t>The OS73B features 15 chords, a solid spruce top, a mahogany back, and a classy black satin finish. This model has the classic look of the original Oscar Schmidt Autoharp with all the quality improvements of a completely new instrument.</a:t>
            </a:r>
          </a:p>
          <a:p>
            <a:endParaRPr lang="en-US" altLang="ja-JP" sz="1400" b="1" dirty="0">
              <a:latin typeface="メイリオ" panose="020B0604030504040204" pitchFamily="50" charset="-128"/>
              <a:ea typeface="メイリオ" panose="020B0604030504040204" pitchFamily="50" charset="-128"/>
            </a:endParaRPr>
          </a:p>
          <a:p>
            <a:r>
              <a:rPr lang="en-US" altLang="ja-JP" sz="1200" b="1" dirty="0">
                <a:latin typeface="メイリオ" panose="020B0604030504040204" pitchFamily="50" charset="-128"/>
                <a:ea typeface="メイリオ" panose="020B0604030504040204" pitchFamily="50" charset="-128"/>
              </a:rPr>
              <a:t>SPECIFICATIONS</a:t>
            </a:r>
          </a:p>
          <a:p>
            <a:r>
              <a:rPr lang="en-US" altLang="ja-JP" sz="1200" b="1" dirty="0">
                <a:latin typeface="メイリオ" panose="020B0604030504040204" pitchFamily="50" charset="-128"/>
                <a:ea typeface="メイリオ" panose="020B0604030504040204" pitchFamily="50" charset="-128"/>
              </a:rPr>
              <a:t>BODY &amp; CONSTRUCTION</a:t>
            </a:r>
          </a:p>
          <a:p>
            <a:r>
              <a:rPr lang="en-US" altLang="ja-JP" sz="1200" b="1" dirty="0">
                <a:latin typeface="メイリオ" panose="020B0604030504040204" pitchFamily="50" charset="-128"/>
                <a:ea typeface="メイリオ" panose="020B0604030504040204" pitchFamily="50" charset="-128"/>
              </a:rPr>
              <a:t>Top Wood</a:t>
            </a:r>
          </a:p>
          <a:p>
            <a:r>
              <a:rPr lang="en-US" altLang="ja-JP" sz="1200" b="1" dirty="0">
                <a:latin typeface="メイリオ" panose="020B0604030504040204" pitchFamily="50" charset="-128"/>
                <a:ea typeface="メイリオ" panose="020B0604030504040204" pitchFamily="50" charset="-128"/>
              </a:rPr>
              <a:t>Spruce</a:t>
            </a:r>
          </a:p>
          <a:p>
            <a:r>
              <a:rPr lang="en-US" altLang="ja-JP" sz="1200" b="1" dirty="0">
                <a:latin typeface="メイリオ" panose="020B0604030504040204" pitchFamily="50" charset="-128"/>
                <a:ea typeface="メイリオ" panose="020B0604030504040204" pitchFamily="50" charset="-128"/>
              </a:rPr>
              <a:t>Back Wood</a:t>
            </a:r>
          </a:p>
          <a:p>
            <a:r>
              <a:rPr lang="en-US" altLang="ja-JP" sz="1200" b="1" dirty="0">
                <a:latin typeface="メイリオ" panose="020B0604030504040204" pitchFamily="50" charset="-128"/>
                <a:ea typeface="メイリオ" panose="020B0604030504040204" pitchFamily="50" charset="-128"/>
              </a:rPr>
              <a:t>Mahogany</a:t>
            </a:r>
          </a:p>
          <a:p>
            <a:r>
              <a:rPr lang="en-US" altLang="ja-JP" sz="1200" b="1" dirty="0">
                <a:latin typeface="メイリオ" panose="020B0604030504040204" pitchFamily="50" charset="-128"/>
                <a:ea typeface="メイリオ" panose="020B0604030504040204" pitchFamily="50" charset="-128"/>
              </a:rPr>
              <a:t>Type</a:t>
            </a:r>
          </a:p>
          <a:p>
            <a:r>
              <a:rPr lang="en-US" altLang="ja-JP" sz="1200" b="1" dirty="0">
                <a:latin typeface="メイリオ" panose="020B0604030504040204" pitchFamily="50" charset="-128"/>
                <a:ea typeface="メイリオ" panose="020B0604030504040204" pitchFamily="50" charset="-128"/>
              </a:rPr>
              <a:t>Autoharps</a:t>
            </a:r>
          </a:p>
          <a:p>
            <a:r>
              <a:rPr lang="en-US" altLang="ja-JP" sz="1200" b="1" dirty="0">
                <a:latin typeface="メイリオ" panose="020B0604030504040204" pitchFamily="50" charset="-128"/>
                <a:ea typeface="メイリオ" panose="020B0604030504040204" pitchFamily="50" charset="-128"/>
              </a:rPr>
              <a:t>OTHER</a:t>
            </a:r>
          </a:p>
          <a:p>
            <a:r>
              <a:rPr lang="en-US" altLang="ja-JP" sz="1200" b="1" dirty="0">
                <a:latin typeface="メイリオ" panose="020B0604030504040204" pitchFamily="50" charset="-128"/>
                <a:ea typeface="メイリオ" panose="020B0604030504040204" pitchFamily="50" charset="-128"/>
              </a:rPr>
              <a:t>Color</a:t>
            </a:r>
          </a:p>
          <a:p>
            <a:r>
              <a:rPr lang="en-US" altLang="ja-JP" sz="1200" b="1" dirty="0">
                <a:latin typeface="メイリオ" panose="020B0604030504040204" pitchFamily="50" charset="-128"/>
                <a:ea typeface="メイリオ" panose="020B0604030504040204" pitchFamily="50" charset="-128"/>
              </a:rPr>
              <a:t>Black</a:t>
            </a:r>
          </a:p>
          <a:p>
            <a:r>
              <a:rPr lang="en-US" altLang="ja-JP" sz="1200" b="1" dirty="0">
                <a:latin typeface="メイリオ" panose="020B0604030504040204" pitchFamily="50" charset="-128"/>
                <a:ea typeface="メイリオ" panose="020B0604030504040204" pitchFamily="50" charset="-128"/>
              </a:rPr>
              <a:t>Finish</a:t>
            </a:r>
          </a:p>
          <a:p>
            <a:r>
              <a:rPr lang="en-US" altLang="ja-JP" sz="1200" b="1" dirty="0">
                <a:latin typeface="メイリオ" panose="020B0604030504040204" pitchFamily="50" charset="-128"/>
                <a:ea typeface="メイリオ" panose="020B0604030504040204" pitchFamily="50" charset="-128"/>
              </a:rPr>
              <a:t>Satin</a:t>
            </a:r>
          </a:p>
          <a:p>
            <a:r>
              <a:rPr lang="en-US" altLang="ja-JP" sz="1200" b="1" dirty="0">
                <a:latin typeface="メイリオ" panose="020B0604030504040204" pitchFamily="50" charset="-128"/>
                <a:ea typeface="メイリオ" panose="020B0604030504040204" pitchFamily="50" charset="-128"/>
              </a:rPr>
              <a:t>Additional Info</a:t>
            </a:r>
          </a:p>
          <a:p>
            <a:r>
              <a:rPr lang="en-US" altLang="ja-JP" sz="1200" b="1" dirty="0">
                <a:latin typeface="メイリオ" panose="020B0604030504040204" pitchFamily="50" charset="-128"/>
                <a:ea typeface="メイリオ" panose="020B0604030504040204" pitchFamily="50" charset="-128"/>
              </a:rPr>
              <a:t>15 Chords</a:t>
            </a:r>
          </a:p>
        </p:txBody>
      </p:sp>
    </p:spTree>
    <p:extLst>
      <p:ext uri="{BB962C8B-B14F-4D97-AF65-F5344CB8AC3E}">
        <p14:creationId xmlns:p14="http://schemas.microsoft.com/office/powerpoint/2010/main" val="174793113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3176</Words>
  <Application>Microsoft Office PowerPoint</Application>
  <PresentationFormat>ワイド画面</PresentationFormat>
  <Paragraphs>982</Paragraphs>
  <Slides>26</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26</vt:i4>
      </vt:variant>
    </vt:vector>
  </HeadingPairs>
  <TitlesOfParts>
    <vt:vector size="31" baseType="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tamagawa akio</dc:creator>
  <cp:lastModifiedBy>tamagawa akio</cp:lastModifiedBy>
  <cp:revision>42</cp:revision>
  <dcterms:created xsi:type="dcterms:W3CDTF">2021-06-30T11:30:09Z</dcterms:created>
  <dcterms:modified xsi:type="dcterms:W3CDTF">2021-07-01T11:49:47Z</dcterms:modified>
</cp:coreProperties>
</file>