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96" r:id="rId4"/>
    <p:sldId id="265" r:id="rId5"/>
    <p:sldId id="266" r:id="rId6"/>
    <p:sldId id="280" r:id="rId7"/>
    <p:sldId id="282" r:id="rId8"/>
    <p:sldId id="283" r:id="rId9"/>
    <p:sldId id="284" r:id="rId10"/>
    <p:sldId id="285" r:id="rId11"/>
    <p:sldId id="286" r:id="rId12"/>
    <p:sldId id="287" r:id="rId13"/>
    <p:sldId id="289" r:id="rId14"/>
    <p:sldId id="290" r:id="rId15"/>
    <p:sldId id="291" r:id="rId16"/>
    <p:sldId id="288" r:id="rId17"/>
    <p:sldId id="292" r:id="rId18"/>
    <p:sldId id="294" r:id="rId19"/>
    <p:sldId id="297" r:id="rId20"/>
    <p:sldId id="298" r:id="rId21"/>
    <p:sldId id="295" r:id="rId22"/>
    <p:sldId id="299" r:id="rId23"/>
    <p:sldId id="293" r:id="rId24"/>
    <p:sldId id="267" r:id="rId25"/>
    <p:sldId id="268" r:id="rId26"/>
    <p:sldId id="257" r:id="rId27"/>
    <p:sldId id="258" r:id="rId28"/>
    <p:sldId id="259" r:id="rId29"/>
    <p:sldId id="269" r:id="rId30"/>
    <p:sldId id="272" r:id="rId31"/>
    <p:sldId id="273" r:id="rId32"/>
    <p:sldId id="274" r:id="rId33"/>
    <p:sldId id="275" r:id="rId34"/>
    <p:sldId id="276" r:id="rId35"/>
    <p:sldId id="271" r:id="rId36"/>
    <p:sldId id="270" r:id="rId37"/>
    <p:sldId id="277" r:id="rId38"/>
    <p:sldId id="278" r:id="rId39"/>
    <p:sldId id="260" r:id="rId40"/>
    <p:sldId id="261" r:id="rId41"/>
    <p:sldId id="262" r:id="rId42"/>
    <p:sldId id="263" r:id="rId43"/>
    <p:sldId id="279" r:id="rId4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475" autoAdjust="0"/>
  </p:normalViewPr>
  <p:slideViewPr>
    <p:cSldViewPr snapToGrid="0">
      <p:cViewPr varScale="1">
        <p:scale>
          <a:sx n="75" d="100"/>
          <a:sy n="75" d="100"/>
        </p:scale>
        <p:origin x="43"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21ACF0-D31D-46D1-9373-59EC4DB17F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1251436-EEF4-4010-851D-7552B3BCAE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C20FEDA-74B2-4A0B-B4EF-3B36E44DE769}"/>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BE14952D-CD71-4B18-BAF0-2F2AA6A92D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7A5D142-E807-4CB1-AE83-B1FACD5B352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48855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14BCC5-F98C-46B2-8CC6-E405CF32349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36D0571-F266-43AA-9578-07CBB473323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6E545E9-8BF8-4BBA-A410-5E6D9417EFD7}"/>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F40A2CC2-26A8-4584-A852-9E4AF50713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BC7803-DBD6-4DA5-A27B-18820988C0C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651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F57EF28-FE0D-46DE-A412-6D6F8BD390C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31C2A3E-FF8F-400D-8803-50104FAEA96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5C58996-F4BB-422A-8834-D6622F404044}"/>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7CFECF83-48A4-421E-BCB6-D59165CB4D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7C1925-E384-47E8-9AD1-1B4B16F39B5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17388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AC4B82-9039-40EF-9E11-C745D3E41E2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BCB4DB-9D4E-445B-850F-2222688F761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EB77A5-0F88-44A9-A5CC-CC1C5FB34D7D}"/>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5090AF17-A6A6-4E54-A41B-36257DF743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40054A-16BC-400A-92F2-F365DC12E67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95469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84F0D5-991C-47CD-B302-A4B682991A7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DB88EFF-FCBE-4844-A756-8D9D0D715A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872DA91-A8D2-4DE4-A808-C60D6349F151}"/>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A25613D6-F873-4D33-8CA9-DF1E3D1AA2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0CFF18-4FEF-4D15-A554-2D853DFF4EF0}"/>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165834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6639B-5DA0-445E-A24D-43902BE3B9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4E8CDE6-FCED-416F-AD46-93B65C65D9F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9424ED1-8052-41A8-951C-831A286DFAC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D7FFA56-14CF-4A7A-8BEC-B9DB1029A108}"/>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518DE386-9B9F-44D7-B472-3D67CFBDA8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DB4ACEC-17F6-49FA-94BA-60DA4841928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47135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2B71A-C4A6-477B-AC49-1963B912F6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5BE6A8-D681-4652-8654-821ECE08D0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8F74503-A3D9-41E4-B50E-84F0C16D5AE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21F362-E46E-4FF0-8A97-98214884B6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0AAE5D7-85E8-4F44-961A-72573676E2A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DD3DC95-0969-4995-BAA7-ABD70CE1B23E}"/>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8" name="フッター プレースホルダー 7">
            <a:extLst>
              <a:ext uri="{FF2B5EF4-FFF2-40B4-BE49-F238E27FC236}">
                <a16:creationId xmlns:a16="http://schemas.microsoft.com/office/drawing/2014/main" id="{CEA05D97-0907-41B7-86F2-D112938E4EA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11B4EC8-7726-45D6-828D-1BEAE0D4CDAA}"/>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61106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763E4C-FC1A-463B-8E40-8628602A4C6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6F2ACB1-AC16-46D4-A598-B53C8B288D21}"/>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4" name="フッター プレースホルダー 3">
            <a:extLst>
              <a:ext uri="{FF2B5EF4-FFF2-40B4-BE49-F238E27FC236}">
                <a16:creationId xmlns:a16="http://schemas.microsoft.com/office/drawing/2014/main" id="{E8580513-CA93-4325-BA3C-CCA8228324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C4FF1D6-1C82-4102-B570-D463685AE7DE}"/>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338459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2B26517-4DCE-4573-B49A-EEF2B53E8DC5}"/>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3" name="フッター プレースホルダー 2">
            <a:extLst>
              <a:ext uri="{FF2B5EF4-FFF2-40B4-BE49-F238E27FC236}">
                <a16:creationId xmlns:a16="http://schemas.microsoft.com/office/drawing/2014/main" id="{772D88D9-7AED-44CC-A115-AC6AAEDE609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D4A21F-5D93-415F-8350-2A4B9B983F1F}"/>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70210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76E9D-497E-4F92-8461-0E1F56109E1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3F44374-5F2A-4267-A328-AEC0522573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1D781D3-2F2B-45B0-B85E-420310CCA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CEFCB9D-9E02-479B-8C76-36511B3C762A}"/>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F2F153EB-C044-4601-AF6A-DC3653687E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E819D9C-3BCA-411F-AFB9-AE3A7806695C}"/>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538573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B3CFE-F87B-4A95-8267-2B007A1ABA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EA2DAD0-A0B2-4A8E-98A2-97BFB2D80A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1DD4AB4-3DED-4051-A5C6-8364607A1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448AFE-26BF-4808-8D11-0AD9E07388A4}"/>
              </a:ext>
            </a:extLst>
          </p:cNvPr>
          <p:cNvSpPr>
            <a:spLocks noGrp="1"/>
          </p:cNvSpPr>
          <p:nvPr>
            <p:ph type="dt" sz="half" idx="10"/>
          </p:nvPr>
        </p:nvSpPr>
        <p:spPr/>
        <p:txBody>
          <a:bodyPr/>
          <a:lstStyle/>
          <a:p>
            <a:fld id="{66205374-6CDC-406A-9275-8CC13B72CD6E}" type="datetimeFigureOut">
              <a:rPr kumimoji="1" lang="ja-JP" altLang="en-US" smtClean="0"/>
              <a:t>2021/7/21</a:t>
            </a:fld>
            <a:endParaRPr kumimoji="1" lang="ja-JP" altLang="en-US"/>
          </a:p>
        </p:txBody>
      </p:sp>
      <p:sp>
        <p:nvSpPr>
          <p:cNvPr id="6" name="フッター プレースホルダー 5">
            <a:extLst>
              <a:ext uri="{FF2B5EF4-FFF2-40B4-BE49-F238E27FC236}">
                <a16:creationId xmlns:a16="http://schemas.microsoft.com/office/drawing/2014/main" id="{09E8762D-8C42-428C-A616-EC5E382175F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317892-5803-4501-8751-DDDE2E3028F2}"/>
              </a:ext>
            </a:extLst>
          </p:cNvPr>
          <p:cNvSpPr>
            <a:spLocks noGrp="1"/>
          </p:cNvSpPr>
          <p:nvPr>
            <p:ph type="sldNum" sz="quarter" idx="12"/>
          </p:nvPr>
        </p:nvSpPr>
        <p:spPr/>
        <p:txBody>
          <a:body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95211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90F4F68-A542-457C-9743-6EDD63943D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9DA400-8E6E-4B9A-B068-EC639B271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7F4914-D50A-4768-8272-D7D9C4E498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05374-6CDC-406A-9275-8CC13B72CD6E}" type="datetimeFigureOut">
              <a:rPr kumimoji="1" lang="ja-JP" altLang="en-US" smtClean="0"/>
              <a:t>2021/7/21</a:t>
            </a:fld>
            <a:endParaRPr kumimoji="1" lang="ja-JP" altLang="en-US"/>
          </a:p>
        </p:txBody>
      </p:sp>
      <p:sp>
        <p:nvSpPr>
          <p:cNvPr id="5" name="フッター プレースホルダー 4">
            <a:extLst>
              <a:ext uri="{FF2B5EF4-FFF2-40B4-BE49-F238E27FC236}">
                <a16:creationId xmlns:a16="http://schemas.microsoft.com/office/drawing/2014/main" id="{148CDAFD-277A-4974-BFCF-E769FD81F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E005FD5-86D2-4E89-A5E7-9C058354AB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C93F9-A728-4D41-8E6D-E3254A32772B}" type="slidenum">
              <a:rPr kumimoji="1" lang="ja-JP" altLang="en-US" smtClean="0"/>
              <a:t>‹#›</a:t>
            </a:fld>
            <a:endParaRPr kumimoji="1" lang="ja-JP" altLang="en-US"/>
          </a:p>
        </p:txBody>
      </p:sp>
    </p:spTree>
    <p:extLst>
      <p:ext uri="{BB962C8B-B14F-4D97-AF65-F5344CB8AC3E}">
        <p14:creationId xmlns:p14="http://schemas.microsoft.com/office/powerpoint/2010/main" val="266524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06DAE024-25CC-4545-BA62-EB6F9CB1ECBE}"/>
              </a:ext>
            </a:extLst>
          </p:cNvPr>
          <p:cNvPicPr>
            <a:picLocks noChangeAspect="1"/>
          </p:cNvPicPr>
          <p:nvPr/>
        </p:nvPicPr>
        <p:blipFill>
          <a:blip r:embed="rId2"/>
          <a:stretch>
            <a:fillRect/>
          </a:stretch>
        </p:blipFill>
        <p:spPr>
          <a:xfrm>
            <a:off x="9137895" y="1841241"/>
            <a:ext cx="2725679" cy="4552950"/>
          </a:xfrm>
          <a:prstGeom prst="rect">
            <a:avLst/>
          </a:prstGeom>
        </p:spPr>
      </p:pic>
      <p:sp>
        <p:nvSpPr>
          <p:cNvPr id="2" name="タイトル 1">
            <a:extLst>
              <a:ext uri="{FF2B5EF4-FFF2-40B4-BE49-F238E27FC236}">
                <a16:creationId xmlns:a16="http://schemas.microsoft.com/office/drawing/2014/main" id="{14F0EA08-A1A1-4C87-A6E0-124C52D73F1F}"/>
              </a:ext>
            </a:extLst>
          </p:cNvPr>
          <p:cNvSpPr>
            <a:spLocks noGrp="1"/>
          </p:cNvSpPr>
          <p:nvPr>
            <p:ph type="ctrTitle"/>
          </p:nvPr>
        </p:nvSpPr>
        <p:spPr>
          <a:xfrm>
            <a:off x="519953" y="197290"/>
            <a:ext cx="11152094" cy="1946108"/>
          </a:xfrm>
        </p:spPr>
        <p:txBody>
          <a:bodyPr>
            <a:noAutofit/>
          </a:bodyPr>
          <a:lstStyle/>
          <a:p>
            <a:r>
              <a:rPr lang="en-US" altLang="ja-JP" sz="3600" b="1" i="0" dirty="0">
                <a:effectLst/>
                <a:latin typeface="メイリオ" panose="020B0604030504040204" pitchFamily="50" charset="-128"/>
                <a:ea typeface="メイリオ" panose="020B0604030504040204" pitchFamily="50" charset="-128"/>
              </a:rPr>
              <a:t>Oscar Schmidt OS11021AE</a:t>
            </a:r>
            <a:br>
              <a:rPr lang="en-US" altLang="ja-JP" sz="3600" b="1" i="0" dirty="0">
                <a:effectLst/>
                <a:latin typeface="メイリオ" panose="020B0604030504040204" pitchFamily="50" charset="-128"/>
                <a:ea typeface="メイリオ" panose="020B0604030504040204" pitchFamily="50" charset="-128"/>
              </a:rPr>
            </a:br>
            <a:r>
              <a:rPr lang="en-US" altLang="ja-JP" sz="3600" b="1" i="0" dirty="0">
                <a:effectLst/>
                <a:latin typeface="メイリオ" panose="020B0604030504040204" pitchFamily="50" charset="-128"/>
                <a:ea typeface="メイリオ" panose="020B0604030504040204" pitchFamily="50" charset="-128"/>
              </a:rPr>
              <a:t> The Americana Acoustic Electric Autoharp</a:t>
            </a:r>
            <a:br>
              <a:rPr lang="en-US" altLang="ja-JP" sz="3600" b="1" i="0" dirty="0">
                <a:effectLst/>
                <a:latin typeface="メイリオ" panose="020B0604030504040204" pitchFamily="50" charset="-128"/>
                <a:ea typeface="メイリオ" panose="020B0604030504040204" pitchFamily="50" charset="-128"/>
              </a:rPr>
            </a:br>
            <a:r>
              <a:rPr lang="en-US" altLang="ja-JP" sz="3600" b="1" i="0" dirty="0">
                <a:effectLst/>
                <a:latin typeface="メイリオ" panose="020B0604030504040204" pitchFamily="50" charset="-128"/>
                <a:ea typeface="メイリオ" panose="020B0604030504040204" pitchFamily="50" charset="-128"/>
              </a:rPr>
              <a:t>US $599.99</a:t>
            </a:r>
            <a:endParaRPr kumimoji="1" lang="ja-JP" altLang="en-US" sz="36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E87190-B292-424D-8BAF-DB437AAEEB40}"/>
              </a:ext>
            </a:extLst>
          </p:cNvPr>
          <p:cNvSpPr txBox="1"/>
          <p:nvPr/>
        </p:nvSpPr>
        <p:spPr>
          <a:xfrm>
            <a:off x="285235" y="1769475"/>
            <a:ext cx="9013310" cy="49552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Item specifics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err="1">
                <a:ln>
                  <a:noFill/>
                </a:ln>
                <a:effectLst/>
                <a:latin typeface="メイリオ" panose="020B0604030504040204" pitchFamily="50" charset="-128"/>
                <a:ea typeface="メイリオ" panose="020B0604030504040204" pitchFamily="50" charset="-128"/>
              </a:rPr>
              <a:t>Condition:</a:t>
            </a:r>
            <a:r>
              <a:rPr kumimoji="0" lang="en-US" altLang="ja-JP" sz="1200" b="1" i="0" u="none" strike="noStrike" cap="none" normalizeH="0" baseline="0" dirty="0" err="1">
                <a:ln>
                  <a:noFill/>
                </a:ln>
                <a:effectLst/>
                <a:latin typeface="メイリオ" panose="020B0604030504040204" pitchFamily="50" charset="-128"/>
                <a:ea typeface="メイリオ" panose="020B0604030504040204" pitchFamily="50" charset="-128"/>
              </a:rPr>
              <a:t>New</a:t>
            </a:r>
            <a:r>
              <a:rPr kumimoji="0" lang="en-US" altLang="ja-JP" sz="1200" b="1" i="0" u="none" strike="noStrike" cap="none" normalizeH="0" baseline="0" dirty="0">
                <a:ln>
                  <a:noFill/>
                </a:ln>
                <a:effectLst/>
                <a:latin typeface="メイリオ" panose="020B0604030504040204" pitchFamily="50" charset="-128"/>
                <a:ea typeface="メイリオ" panose="020B0604030504040204" pitchFamily="50" charset="-128"/>
              </a:rPr>
              <a:t>: A brand-new, unused, unopened, undamaged item in its original packaging (where packaging is applicable). Packaging should be the same as what is found in a retail store, unless the item is handmade or was packaged by the manufacturer in non-retail packaging, such as an unprinted box or plastic bag. See the seller's listing for full details.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Model:		Americana Acoustic Electric Autoharp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MSRP:		$709.90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Country/Region of Manufacture:	China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Top Material:	</a:t>
            </a:r>
            <a:r>
              <a:rPr kumimoji="0" lang="en-US" altLang="ja-JP" sz="2000" b="1" i="0" u="none" strike="noStrike" cap="none" normalizeH="0" baseline="0" dirty="0" err="1">
                <a:ln>
                  <a:noFill/>
                </a:ln>
                <a:effectLst/>
                <a:latin typeface="メイリオ" panose="020B0604030504040204" pitchFamily="50" charset="-128"/>
                <a:ea typeface="メイリオ" panose="020B0604030504040204" pitchFamily="50" charset="-128"/>
              </a:rPr>
              <a:t>Ovankol</a:t>
            </a: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 top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Handedness:	Right Handed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UPC:			801128025223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Back Material:	Solid spruce back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Color:		Satin Brown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Chords:		21 Chord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MPN:			OS11021AE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Electronics:		Passive Pickup</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ja-JP" sz="2000" b="1" i="0" u="none" strike="noStrike" cap="none" normalizeH="0" baseline="0" dirty="0">
                <a:ln>
                  <a:noFill/>
                </a:ln>
                <a:effectLst/>
                <a:latin typeface="メイリオ" panose="020B0604030504040204" pitchFamily="50" charset="-128"/>
                <a:ea typeface="メイリオ" panose="020B0604030504040204" pitchFamily="50" charset="-128"/>
              </a:rPr>
              <a:t>Brand:		Oscar Schmidt</a:t>
            </a:r>
          </a:p>
        </p:txBody>
      </p:sp>
      <p:pic>
        <p:nvPicPr>
          <p:cNvPr id="6" name="図 5">
            <a:extLst>
              <a:ext uri="{FF2B5EF4-FFF2-40B4-BE49-F238E27FC236}">
                <a16:creationId xmlns:a16="http://schemas.microsoft.com/office/drawing/2014/main" id="{35967C88-1FE4-48BF-9457-2910FE29C5A4}"/>
              </a:ext>
            </a:extLst>
          </p:cNvPr>
          <p:cNvPicPr>
            <a:picLocks noChangeAspect="1"/>
          </p:cNvPicPr>
          <p:nvPr/>
        </p:nvPicPr>
        <p:blipFill>
          <a:blip r:embed="rId3"/>
          <a:stretch>
            <a:fillRect/>
          </a:stretch>
        </p:blipFill>
        <p:spPr>
          <a:xfrm>
            <a:off x="6645258" y="5232584"/>
            <a:ext cx="2048161" cy="1057423"/>
          </a:xfrm>
          <a:prstGeom prst="rect">
            <a:avLst/>
          </a:prstGeom>
        </p:spPr>
      </p:pic>
      <p:pic>
        <p:nvPicPr>
          <p:cNvPr id="1028" name="Picture 4" descr="zozomusic">
            <a:extLst>
              <a:ext uri="{FF2B5EF4-FFF2-40B4-BE49-F238E27FC236}">
                <a16:creationId xmlns:a16="http://schemas.microsoft.com/office/drawing/2014/main" id="{FC5673EA-42ED-4159-8923-9A3E6A72A2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7" y="143204"/>
            <a:ext cx="1428750" cy="82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3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547C7F11-C5CE-4C00-B726-4D4A86275B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DA046A48-2F9A-47FF-9375-5A9658A35506}"/>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2457737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949AB18-F258-4DE8-973C-DCC498E7EA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6918D071-CCE8-46DC-9731-95C204BF34A3}"/>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3652093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77722C71-AE87-42EC-8DD7-FBCEE6CC4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7E4DCB15-3D68-4308-9AEB-875BCAE0424B}"/>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1472411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5BF4DDC-D6DC-47CB-BB23-7C11A32CD29D}"/>
              </a:ext>
            </a:extLst>
          </p:cNvPr>
          <p:cNvSpPr txBox="1"/>
          <p:nvPr/>
        </p:nvSpPr>
        <p:spPr>
          <a:xfrm>
            <a:off x="294290" y="1368401"/>
            <a:ext cx="6096000" cy="4801314"/>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Autoharp OS11021AE Summary</a:t>
            </a:r>
          </a:p>
          <a:p>
            <a:r>
              <a:rPr lang="en-US" altLang="ja-JP" b="1" dirty="0">
                <a:latin typeface="メイリオ" panose="020B0604030504040204" pitchFamily="50" charset="-128"/>
                <a:ea typeface="メイリオ" panose="020B0604030504040204" pitchFamily="50" charset="-128"/>
              </a:rPr>
              <a:t>The Oscar Schmidt OS11021AE “American Autoharp” plays in eleven different key. This autoharp was specially designed for playing Blue Grass music. The OS11021AE features 3 new chords specific to Blue Grass music: E major, F# minor, and B minor. These new cords replace A flat, C minor, and B7th.</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The essence of Blue Grass music was infused into this truly unique autoharp. </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Bluegrass is usually played in the key of E. This new Autoharp is specially designed for playing bluegrass music. It allows the musician to play approximately 4000 additional songs without modification.</a:t>
            </a:r>
            <a:endParaRPr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691EDC50-EB8C-4316-B09E-371345C9D470}"/>
              </a:ext>
            </a:extLst>
          </p:cNvPr>
          <p:cNvPicPr>
            <a:picLocks noChangeAspect="1"/>
          </p:cNvPicPr>
          <p:nvPr/>
        </p:nvPicPr>
        <p:blipFill>
          <a:blip r:embed="rId2"/>
          <a:stretch>
            <a:fillRect/>
          </a:stretch>
        </p:blipFill>
        <p:spPr>
          <a:xfrm>
            <a:off x="6562391" y="2156677"/>
            <a:ext cx="5335319" cy="2901424"/>
          </a:xfrm>
          <a:prstGeom prst="rect">
            <a:avLst/>
          </a:prstGeom>
        </p:spPr>
      </p:pic>
      <p:sp>
        <p:nvSpPr>
          <p:cNvPr id="7" name="テキスト ボックス 6">
            <a:extLst>
              <a:ext uri="{FF2B5EF4-FFF2-40B4-BE49-F238E27FC236}">
                <a16:creationId xmlns:a16="http://schemas.microsoft.com/office/drawing/2014/main" id="{5CE5AD7F-9899-4260-9EE7-3B0F277788FC}"/>
              </a:ext>
            </a:extLst>
          </p:cNvPr>
          <p:cNvSpPr txBox="1"/>
          <p:nvPr/>
        </p:nvSpPr>
        <p:spPr>
          <a:xfrm>
            <a:off x="294290" y="503619"/>
            <a:ext cx="10363200"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https://www.autoharpstore.com/product_detail_33249.aspx</a:t>
            </a:r>
            <a:endParaRPr lang="ja-JP" altLang="en-US" b="1" dirty="0">
              <a:solidFill>
                <a:srgbClr val="00B0F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84CFBC5C-0B46-41E7-96AF-D0398A881943}"/>
              </a:ext>
            </a:extLst>
          </p:cNvPr>
          <p:cNvSpPr txBox="1"/>
          <p:nvPr/>
        </p:nvSpPr>
        <p:spPr>
          <a:xfrm>
            <a:off x="6390290" y="1620900"/>
            <a:ext cx="6390640" cy="307777"/>
          </a:xfrm>
          <a:prstGeom prst="rect">
            <a:avLst/>
          </a:prstGeom>
          <a:noFill/>
        </p:spPr>
        <p:txBody>
          <a:bodyPr wrap="square">
            <a:spAutoFit/>
          </a:bodyPr>
          <a:lstStyle/>
          <a:p>
            <a:r>
              <a:rPr lang="en-US" altLang="ja-JP" sz="1400" b="1" dirty="0">
                <a:solidFill>
                  <a:srgbClr val="00B0F0"/>
                </a:solidFill>
                <a:latin typeface="メイリオ" panose="020B0604030504040204" pitchFamily="50" charset="-128"/>
                <a:ea typeface="メイリオ" panose="020B0604030504040204" pitchFamily="50" charset="-128"/>
              </a:rPr>
              <a:t>https://www.youtube.com/watch?v=5ZWxIWkqfcg&amp;t=1s</a:t>
            </a:r>
            <a:endParaRPr lang="ja-JP" altLang="en-US" sz="14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988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5DD9D3-8499-496D-B77E-D78DBF645E3D}"/>
              </a:ext>
            </a:extLst>
          </p:cNvPr>
          <p:cNvSpPr txBox="1"/>
          <p:nvPr/>
        </p:nvSpPr>
        <p:spPr>
          <a:xfrm>
            <a:off x="7252139" y="1350967"/>
            <a:ext cx="4340772" cy="4524315"/>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Unique Design</a:t>
            </a:r>
          </a:p>
          <a:p>
            <a:r>
              <a:rPr lang="en-US" altLang="ja-JP" b="1" dirty="0">
                <a:latin typeface="メイリオ" panose="020B0604030504040204" pitchFamily="50" charset="-128"/>
                <a:ea typeface="メイリオ" panose="020B0604030504040204" pitchFamily="50" charset="-128"/>
              </a:rPr>
              <a:t>The OS11021AE Autoharp features buttons to attach a strap while adding a truly unique look. The 1930s Oscar Schmidt logo stands out against the beautiful wood tones of the Ovangkol and solid Spruce back.</a:t>
            </a: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Satin Finish</a:t>
            </a:r>
          </a:p>
          <a:p>
            <a:r>
              <a:rPr lang="en-US" altLang="ja-JP" b="1" dirty="0">
                <a:latin typeface="メイリオ" panose="020B0604030504040204" pitchFamily="50" charset="-128"/>
                <a:ea typeface="メイリオ" panose="020B0604030504040204" pitchFamily="50" charset="-128"/>
              </a:rPr>
              <a:t>The wood grains are accented with a satin finish on the OS11021AE. The satin finish will allow the woods to vibrate better, producing a brighter sound.</a:t>
            </a:r>
          </a:p>
        </p:txBody>
      </p:sp>
      <p:pic>
        <p:nvPicPr>
          <p:cNvPr id="1026" name="Picture 2" descr="OS11021AE Strap Button">
            <a:extLst>
              <a:ext uri="{FF2B5EF4-FFF2-40B4-BE49-F238E27FC236}">
                <a16:creationId xmlns:a16="http://schemas.microsoft.com/office/drawing/2014/main" id="{B4B6008D-FC1B-4E1C-8A08-AF6524D9B8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31" y="1154824"/>
            <a:ext cx="6436988" cy="4720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6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93DFBCE-C43A-48E9-B51F-66453B51030D}"/>
              </a:ext>
            </a:extLst>
          </p:cNvPr>
          <p:cNvSpPr txBox="1"/>
          <p:nvPr/>
        </p:nvSpPr>
        <p:spPr>
          <a:xfrm>
            <a:off x="273268" y="2049967"/>
            <a:ext cx="4645573" cy="2308324"/>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Fine Tuning System</a:t>
            </a:r>
          </a:p>
          <a:p>
            <a:r>
              <a:rPr lang="en-US" altLang="ja-JP" b="1" dirty="0">
                <a:latin typeface="メイリオ" panose="020B0604030504040204" pitchFamily="50" charset="-128"/>
                <a:ea typeface="メイリオ" panose="020B0604030504040204" pitchFamily="50" charset="-128"/>
              </a:rPr>
              <a:t>As with most higher end autoharps, the OS11021AE features built-in fine tuning. The fine tuning system will allow you to have greater precision when tuning the autoharp. The fine tuning system will also help extend the life of the main tuning pegs.</a:t>
            </a:r>
            <a:endParaRPr lang="ja-JP" altLang="en-US" b="1" dirty="0">
              <a:latin typeface="メイリオ" panose="020B0604030504040204" pitchFamily="50" charset="-128"/>
              <a:ea typeface="メイリオ" panose="020B0604030504040204" pitchFamily="50" charset="-128"/>
            </a:endParaRPr>
          </a:p>
        </p:txBody>
      </p:sp>
      <p:pic>
        <p:nvPicPr>
          <p:cNvPr id="2050" name="Picture 2" descr="OS11021AE Fine Tuning">
            <a:extLst>
              <a:ext uri="{FF2B5EF4-FFF2-40B4-BE49-F238E27FC236}">
                <a16:creationId xmlns:a16="http://schemas.microsoft.com/office/drawing/2014/main" id="{1E29B465-5E0A-4C1F-9852-7A83CF3250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214" y="1022459"/>
            <a:ext cx="6504164" cy="4813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62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46FD4818-B67F-4164-8D31-6567E6CFEA4A}"/>
              </a:ext>
            </a:extLst>
          </p:cNvPr>
          <p:cNvSpPr txBox="1"/>
          <p:nvPr/>
        </p:nvSpPr>
        <p:spPr>
          <a:xfrm>
            <a:off x="5202621" y="1149808"/>
            <a:ext cx="6096000"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Dual Tone Design</a:t>
            </a:r>
          </a:p>
          <a:p>
            <a:r>
              <a:rPr lang="en-US" altLang="ja-JP" b="1" dirty="0">
                <a:latin typeface="メイリオ" panose="020B0604030504040204" pitchFamily="50" charset="-128"/>
                <a:ea typeface="メイリオ" panose="020B0604030504040204" pitchFamily="50" charset="-128"/>
              </a:rPr>
              <a:t>The back of the body is made with select maple wood, designed for strength and optimal support. The backside also features a beautiful sunburst design.</a:t>
            </a:r>
          </a:p>
        </p:txBody>
      </p:sp>
      <p:pic>
        <p:nvPicPr>
          <p:cNvPr id="3074" name="Picture 2" descr="Oscar Schmidt OS11021AE">
            <a:extLst>
              <a:ext uri="{FF2B5EF4-FFF2-40B4-BE49-F238E27FC236}">
                <a16:creationId xmlns:a16="http://schemas.microsoft.com/office/drawing/2014/main" id="{5953F1C6-0906-43F9-87DC-39723ED2B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105" y="571500"/>
            <a:ext cx="324802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870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B3DDC23-E3A2-4779-AC01-F0A3C59B7477}"/>
              </a:ext>
            </a:extLst>
          </p:cNvPr>
          <p:cNvSpPr txBox="1"/>
          <p:nvPr/>
        </p:nvSpPr>
        <p:spPr>
          <a:xfrm>
            <a:off x="294290" y="452901"/>
            <a:ext cx="5065986" cy="6186309"/>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Incredible Strength</a:t>
            </a:r>
          </a:p>
          <a:p>
            <a:r>
              <a:rPr lang="en-US" altLang="ja-JP" b="1" dirty="0">
                <a:latin typeface="メイリオ" panose="020B0604030504040204" pitchFamily="50" charset="-128"/>
                <a:ea typeface="メイリオ" panose="020B0604030504040204" pitchFamily="50" charset="-128"/>
              </a:rPr>
              <a:t>The pin blocks in many of the finest autoharps consist of hard rock maple for extra strength. The pin blocks are laminated 10 ply rock maple pin blocks meaning they are specially coated for extra strength. The purpose of the pin block is to firmly hold the tuning pins in place where the strings are attached. The added strength of the laminated rock maple ensures that everything will stay in the right place.</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Multiple layers of maple laminations are cross-banded using a special high frequency, waterproof gluing process. Reversing the grain direction on each layer of lamination yields incredible strength and the high-frequency waterproof glue seals the laminations protecting the pin block from changes in the relative humidity.</a:t>
            </a:r>
            <a:endParaRPr lang="ja-JP" altLang="en-US" b="1" dirty="0">
              <a:latin typeface="メイリオ" panose="020B0604030504040204" pitchFamily="50" charset="-128"/>
              <a:ea typeface="メイリオ" panose="020B0604030504040204" pitchFamily="50" charset="-128"/>
            </a:endParaRPr>
          </a:p>
        </p:txBody>
      </p:sp>
      <p:pic>
        <p:nvPicPr>
          <p:cNvPr id="4098" name="Picture 2" descr="OS11021AE Strings">
            <a:extLst>
              <a:ext uri="{FF2B5EF4-FFF2-40B4-BE49-F238E27FC236}">
                <a16:creationId xmlns:a16="http://schemas.microsoft.com/office/drawing/2014/main" id="{A3FB7EB7-077A-4501-B8D5-7CCB2A90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0"/>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14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8DDCED5-6F44-4E7B-BF57-A9D9BBA4BFAF}"/>
              </a:ext>
            </a:extLst>
          </p:cNvPr>
          <p:cNvSpPr txBox="1"/>
          <p:nvPr/>
        </p:nvSpPr>
        <p:spPr>
          <a:xfrm>
            <a:off x="210206" y="2228671"/>
            <a:ext cx="5181601"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Passive Pickup</a:t>
            </a:r>
          </a:p>
          <a:p>
            <a:r>
              <a:rPr lang="en-US" altLang="ja-JP" b="1" dirty="0">
                <a:latin typeface="メイリオ" panose="020B0604030504040204" pitchFamily="50" charset="-128"/>
                <a:ea typeface="メイリオ" panose="020B0604030504040204" pitchFamily="50" charset="-128"/>
              </a:rPr>
              <a:t>This autoharp features a built in passive pickup, that lends itself to playing on stage. The passive pickup will produce a more organic sound out of the amplifier.</a:t>
            </a:r>
            <a:endParaRPr lang="ja-JP" altLang="en-US" b="1" dirty="0">
              <a:latin typeface="メイリオ" panose="020B0604030504040204" pitchFamily="50" charset="-128"/>
              <a:ea typeface="メイリオ" panose="020B0604030504040204" pitchFamily="50" charset="-128"/>
            </a:endParaRPr>
          </a:p>
        </p:txBody>
      </p:sp>
      <p:pic>
        <p:nvPicPr>
          <p:cNvPr id="5122" name="Picture 2" descr="OS11021AE Passive Pickup">
            <a:extLst>
              <a:ext uri="{FF2B5EF4-FFF2-40B4-BE49-F238E27FC236}">
                <a16:creationId xmlns:a16="http://schemas.microsoft.com/office/drawing/2014/main" id="{A0643B81-3DC6-4E1B-9A09-56D1669A8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224620"/>
            <a:ext cx="5761148" cy="414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182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5700E78-3E65-45B7-8071-4945D3039123}"/>
              </a:ext>
            </a:extLst>
          </p:cNvPr>
          <p:cNvSpPr txBox="1"/>
          <p:nvPr/>
        </p:nvSpPr>
        <p:spPr>
          <a:xfrm>
            <a:off x="294640" y="40640"/>
            <a:ext cx="11562080" cy="6601807"/>
          </a:xfrm>
          <a:prstGeom prst="rect">
            <a:avLst/>
          </a:prstGeom>
          <a:noFill/>
        </p:spPr>
        <p:txBody>
          <a:bodyPr wrap="square">
            <a:spAutoFit/>
          </a:bodyPr>
          <a:lstStyle/>
          <a:p>
            <a:r>
              <a:rPr lang="en-US" altLang="ja-JP" sz="900" b="1" dirty="0">
                <a:latin typeface="メイリオ" panose="020B0604030504040204" pitchFamily="50" charset="-128"/>
                <a:ea typeface="メイリオ" panose="020B0604030504040204" pitchFamily="50" charset="-128"/>
              </a:rPr>
              <a:t>Oscar Schmidt OS11021AE The Americana Acoustic Electric Autoharp</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DESCRIPTION</a:t>
            </a:r>
          </a:p>
          <a:p>
            <a:r>
              <a:rPr lang="en-US" altLang="ja-JP" sz="900" b="1" dirty="0">
                <a:latin typeface="メイリオ" panose="020B0604030504040204" pitchFamily="50" charset="-128"/>
                <a:ea typeface="メイリオ" panose="020B0604030504040204" pitchFamily="50" charset="-128"/>
              </a:rPr>
              <a:t>The Oscar Schmidt OS11021AE “American Autoharp” plays in eleven different key. </a:t>
            </a:r>
          </a:p>
          <a:p>
            <a:r>
              <a:rPr lang="en-US" altLang="ja-JP" sz="900" b="1" dirty="0">
                <a:latin typeface="メイリオ" panose="020B0604030504040204" pitchFamily="50" charset="-128"/>
                <a:ea typeface="メイリオ" panose="020B0604030504040204" pitchFamily="50" charset="-128"/>
              </a:rPr>
              <a:t>This autoharp was specially designed for playing </a:t>
            </a:r>
            <a:r>
              <a:rPr lang="en-US" altLang="ja-JP" sz="900" b="1" dirty="0">
                <a:solidFill>
                  <a:srgbClr val="FF0000"/>
                </a:solidFill>
                <a:latin typeface="メイリオ" panose="020B0604030504040204" pitchFamily="50" charset="-128"/>
                <a:ea typeface="メイリオ" panose="020B0604030504040204" pitchFamily="50" charset="-128"/>
              </a:rPr>
              <a:t>Blue Grass music</a:t>
            </a:r>
            <a:r>
              <a:rPr lang="en-US" altLang="ja-JP" sz="900" b="1" dirty="0">
                <a:latin typeface="メイリオ" panose="020B0604030504040204" pitchFamily="50" charset="-128"/>
                <a:ea typeface="メイリオ" panose="020B0604030504040204" pitchFamily="50" charset="-128"/>
              </a:rPr>
              <a:t>. </a:t>
            </a:r>
          </a:p>
          <a:p>
            <a:r>
              <a:rPr lang="en-US" altLang="ja-JP" sz="900" b="1" dirty="0">
                <a:latin typeface="メイリオ" panose="020B0604030504040204" pitchFamily="50" charset="-128"/>
                <a:ea typeface="メイリオ" panose="020B0604030504040204" pitchFamily="50" charset="-128"/>
              </a:rPr>
              <a:t>The OS11021AE features </a:t>
            </a:r>
            <a:r>
              <a:rPr lang="en-US" altLang="ja-JP" sz="900" b="1" dirty="0">
                <a:solidFill>
                  <a:srgbClr val="FF0000"/>
                </a:solidFill>
                <a:latin typeface="メイリオ" panose="020B0604030504040204" pitchFamily="50" charset="-128"/>
                <a:ea typeface="メイリオ" panose="020B0604030504040204" pitchFamily="50" charset="-128"/>
              </a:rPr>
              <a:t>3 new chords specific to Blue Grass music: E major, F# minor, and B minor</a:t>
            </a:r>
            <a:r>
              <a:rPr lang="en-US" altLang="ja-JP" sz="900" b="1" dirty="0">
                <a:latin typeface="メイリオ" panose="020B0604030504040204" pitchFamily="50" charset="-128"/>
                <a:ea typeface="メイリオ" panose="020B0604030504040204" pitchFamily="50" charset="-128"/>
              </a:rPr>
              <a:t>. </a:t>
            </a:r>
          </a:p>
          <a:p>
            <a:r>
              <a:rPr lang="en-US" altLang="ja-JP" sz="900" b="1" dirty="0">
                <a:latin typeface="メイリオ" panose="020B0604030504040204" pitchFamily="50" charset="-128"/>
                <a:ea typeface="メイリオ" panose="020B0604030504040204" pitchFamily="50" charset="-128"/>
              </a:rPr>
              <a:t>These new cords replace: A flat, C minor and B7th. </a:t>
            </a:r>
          </a:p>
          <a:p>
            <a:r>
              <a:rPr lang="en-US" altLang="ja-JP" sz="900" b="1" dirty="0">
                <a:latin typeface="メイリオ" panose="020B0604030504040204" pitchFamily="50" charset="-128"/>
                <a:ea typeface="メイリオ" panose="020B0604030504040204" pitchFamily="50" charset="-128"/>
              </a:rPr>
              <a:t>The essence of Blue Grass music was infused into this truly unique autoharp.</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The OS11021AE Autoharp features buttons to attach a strap while adding a truly unique look. </a:t>
            </a:r>
          </a:p>
          <a:p>
            <a:r>
              <a:rPr lang="en-US" altLang="ja-JP" sz="900" b="1" dirty="0">
                <a:latin typeface="メイリオ" panose="020B0604030504040204" pitchFamily="50" charset="-128"/>
                <a:ea typeface="メイリオ" panose="020B0604030504040204" pitchFamily="50" charset="-128"/>
              </a:rPr>
              <a:t>The 1930s Oscar Schmidt logo stands out against the beautiful wood tones of the Ovangkol and solid Spruce back.</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The wood grains are accented with a satin finish on the OS11021AE. </a:t>
            </a:r>
          </a:p>
          <a:p>
            <a:r>
              <a:rPr lang="en-US" altLang="ja-JP" sz="900" b="1" dirty="0">
                <a:latin typeface="メイリオ" panose="020B0604030504040204" pitchFamily="50" charset="-128"/>
                <a:ea typeface="メイリオ" panose="020B0604030504040204" pitchFamily="50" charset="-128"/>
              </a:rPr>
              <a:t>The satin finish will allow the woods to vibrate better, producing a brighter sound. </a:t>
            </a:r>
          </a:p>
          <a:p>
            <a:r>
              <a:rPr lang="en-US" altLang="ja-JP" sz="900" b="1" dirty="0">
                <a:latin typeface="メイリオ" panose="020B0604030504040204" pitchFamily="50" charset="-128"/>
                <a:ea typeface="メイリオ" panose="020B0604030504040204" pitchFamily="50" charset="-128"/>
              </a:rPr>
              <a:t>The back of the body is made with select maple wood, designed for strength and optimal support. </a:t>
            </a:r>
          </a:p>
          <a:p>
            <a:r>
              <a:rPr lang="en-US" altLang="ja-JP" sz="900" b="1" dirty="0">
                <a:latin typeface="メイリオ" panose="020B0604030504040204" pitchFamily="50" charset="-128"/>
                <a:ea typeface="メイリオ" panose="020B0604030504040204" pitchFamily="50" charset="-128"/>
              </a:rPr>
              <a:t>The backside also features a beautiful sunburst design.</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As with most higher end autoharps, the OS11021AE features </a:t>
            </a:r>
            <a:r>
              <a:rPr lang="en-US" altLang="ja-JP" sz="900" b="1" dirty="0">
                <a:solidFill>
                  <a:srgbClr val="FF0000"/>
                </a:solidFill>
                <a:latin typeface="メイリオ" panose="020B0604030504040204" pitchFamily="50" charset="-128"/>
                <a:ea typeface="メイリオ" panose="020B0604030504040204" pitchFamily="50" charset="-128"/>
              </a:rPr>
              <a:t>built-in fine tuning</a:t>
            </a:r>
            <a:r>
              <a:rPr lang="en-US" altLang="ja-JP" sz="900" b="1" dirty="0">
                <a:latin typeface="メイリオ" panose="020B0604030504040204" pitchFamily="50" charset="-128"/>
                <a:ea typeface="メイリオ" panose="020B0604030504040204" pitchFamily="50" charset="-128"/>
              </a:rPr>
              <a:t>. </a:t>
            </a:r>
          </a:p>
          <a:p>
            <a:r>
              <a:rPr lang="en-US" altLang="ja-JP" sz="900" b="1" dirty="0">
                <a:latin typeface="メイリオ" panose="020B0604030504040204" pitchFamily="50" charset="-128"/>
                <a:ea typeface="メイリオ" panose="020B0604030504040204" pitchFamily="50" charset="-128"/>
              </a:rPr>
              <a:t>The fine tuning system will allow you to have greater precision when tuning the autoharp. </a:t>
            </a:r>
          </a:p>
          <a:p>
            <a:r>
              <a:rPr lang="en-US" altLang="ja-JP" sz="900" b="1" dirty="0">
                <a:latin typeface="メイリオ" panose="020B0604030504040204" pitchFamily="50" charset="-128"/>
                <a:ea typeface="メイリオ" panose="020B0604030504040204" pitchFamily="50" charset="-128"/>
              </a:rPr>
              <a:t>The fine tuning system will also help extend the life of the main tuning pegs.</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The pin blocks in many of the finest autoharps consist of hard rock maple for extra strength. </a:t>
            </a:r>
          </a:p>
          <a:p>
            <a:r>
              <a:rPr lang="en-US" altLang="ja-JP" sz="900" b="1" dirty="0">
                <a:latin typeface="メイリオ" panose="020B0604030504040204" pitchFamily="50" charset="-128"/>
                <a:ea typeface="メイリオ" panose="020B0604030504040204" pitchFamily="50" charset="-128"/>
              </a:rPr>
              <a:t>The pin blocks are laminated 10 ply rock maple pin blocks meaning they are specially coated for extra strength. </a:t>
            </a:r>
          </a:p>
          <a:p>
            <a:r>
              <a:rPr lang="en-US" altLang="ja-JP" sz="900" b="1" dirty="0">
                <a:latin typeface="メイリオ" panose="020B0604030504040204" pitchFamily="50" charset="-128"/>
                <a:ea typeface="メイリオ" panose="020B0604030504040204" pitchFamily="50" charset="-128"/>
              </a:rPr>
              <a:t>The purpose of the pin block is to firmly hold the tuning pins in place where the strings are attached. </a:t>
            </a:r>
          </a:p>
          <a:p>
            <a:r>
              <a:rPr lang="en-US" altLang="ja-JP" sz="900" b="1" dirty="0">
                <a:latin typeface="メイリオ" panose="020B0604030504040204" pitchFamily="50" charset="-128"/>
                <a:ea typeface="メイリオ" panose="020B0604030504040204" pitchFamily="50" charset="-128"/>
              </a:rPr>
              <a:t>The added strength of the laminated rock maple ensures that everything will stay in the right place.</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Multiple layers of maple laminations are cross-banded using a special high frequency, waterproof gluing process. </a:t>
            </a:r>
          </a:p>
          <a:p>
            <a:r>
              <a:rPr lang="en-US" altLang="ja-JP" sz="900" b="1" dirty="0">
                <a:latin typeface="メイリオ" panose="020B0604030504040204" pitchFamily="50" charset="-128"/>
                <a:ea typeface="メイリオ" panose="020B0604030504040204" pitchFamily="50" charset="-128"/>
              </a:rPr>
              <a:t>Reversing the grain direction on each layer of lamination yields incredible strength and the high-frequency waterproof glue seals the laminations protecting the pin block from changes in the relative humidity.</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This autoharp features </a:t>
            </a:r>
            <a:r>
              <a:rPr lang="en-US" altLang="ja-JP" sz="900" b="1" dirty="0">
                <a:solidFill>
                  <a:srgbClr val="FF0000"/>
                </a:solidFill>
                <a:latin typeface="メイリオ" panose="020B0604030504040204" pitchFamily="50" charset="-128"/>
                <a:ea typeface="メイリオ" panose="020B0604030504040204" pitchFamily="50" charset="-128"/>
              </a:rPr>
              <a:t>a built in passive pickup</a:t>
            </a:r>
            <a:r>
              <a:rPr lang="en-US" altLang="ja-JP" sz="900" b="1" dirty="0">
                <a:latin typeface="メイリオ" panose="020B0604030504040204" pitchFamily="50" charset="-128"/>
                <a:ea typeface="メイリオ" panose="020B0604030504040204" pitchFamily="50" charset="-128"/>
              </a:rPr>
              <a:t>, that lends itself to playing on stage. </a:t>
            </a:r>
          </a:p>
          <a:p>
            <a:r>
              <a:rPr lang="en-US" altLang="ja-JP" sz="900" b="1" dirty="0">
                <a:latin typeface="メイリオ" panose="020B0604030504040204" pitchFamily="50" charset="-128"/>
                <a:ea typeface="メイリオ" panose="020B0604030504040204" pitchFamily="50" charset="-128"/>
              </a:rPr>
              <a:t>The passive pickup will produce a more organic sound out of the amplifier.</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Features:</a:t>
            </a:r>
          </a:p>
          <a:p>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Oscar Schmidt Americana Autoharp</a:t>
            </a:r>
          </a:p>
          <a:p>
            <a:r>
              <a:rPr lang="en-US" altLang="ja-JP" sz="900" b="1" dirty="0">
                <a:latin typeface="メイリオ" panose="020B0604030504040204" pitchFamily="50" charset="-128"/>
                <a:ea typeface="メイリオ" panose="020B0604030504040204" pitchFamily="50" charset="-128"/>
              </a:rPr>
              <a:t>Special Chords for bluegrass, folk, old timey and traditional music</a:t>
            </a:r>
          </a:p>
          <a:p>
            <a:r>
              <a:rPr lang="en-US" altLang="ja-JP" sz="900" b="1" dirty="0">
                <a:latin typeface="メイリオ" panose="020B0604030504040204" pitchFamily="50" charset="-128"/>
                <a:ea typeface="メイリオ" panose="020B0604030504040204" pitchFamily="50" charset="-128"/>
              </a:rPr>
              <a:t>Handcrafted quality</a:t>
            </a:r>
          </a:p>
          <a:p>
            <a:r>
              <a:rPr lang="en-US" altLang="ja-JP" sz="900" b="1" dirty="0" err="1">
                <a:latin typeface="メイリオ" panose="020B0604030504040204" pitchFamily="50" charset="-128"/>
                <a:ea typeface="メイリオ" panose="020B0604030504040204" pitchFamily="50" charset="-128"/>
              </a:rPr>
              <a:t>Ovankol</a:t>
            </a:r>
            <a:r>
              <a:rPr lang="en-US" altLang="ja-JP" sz="900" b="1" dirty="0">
                <a:latin typeface="メイリオ" panose="020B0604030504040204" pitchFamily="50" charset="-128"/>
                <a:ea typeface="メイリオ" panose="020B0604030504040204" pitchFamily="50" charset="-128"/>
              </a:rPr>
              <a:t> top</a:t>
            </a:r>
          </a:p>
          <a:p>
            <a:r>
              <a:rPr lang="en-US" altLang="ja-JP" sz="900" b="1" dirty="0">
                <a:latin typeface="メイリオ" panose="020B0604030504040204" pitchFamily="50" charset="-128"/>
                <a:ea typeface="メイリオ" panose="020B0604030504040204" pitchFamily="50" charset="-128"/>
              </a:rPr>
              <a:t>Solid spruce back</a:t>
            </a:r>
          </a:p>
          <a:p>
            <a:r>
              <a:rPr lang="en-US" altLang="ja-JP" sz="900" b="1" dirty="0">
                <a:latin typeface="メイリオ" panose="020B0604030504040204" pitchFamily="50" charset="-128"/>
                <a:ea typeface="メイリオ" panose="020B0604030504040204" pitchFamily="50" charset="-128"/>
              </a:rPr>
              <a:t>Passive electronic pickup</a:t>
            </a:r>
          </a:p>
          <a:p>
            <a:r>
              <a:rPr lang="en-US" altLang="ja-JP" sz="900" b="1" dirty="0">
                <a:latin typeface="メイリオ" panose="020B0604030504040204" pitchFamily="50" charset="-128"/>
                <a:ea typeface="メイリオ" panose="020B0604030504040204" pitchFamily="50" charset="-128"/>
              </a:rPr>
              <a:t>Satin finish</a:t>
            </a:r>
          </a:p>
          <a:p>
            <a:r>
              <a:rPr lang="en-US" altLang="ja-JP" sz="900" b="1" dirty="0">
                <a:latin typeface="メイリオ" panose="020B0604030504040204" pitchFamily="50" charset="-128"/>
                <a:ea typeface="メイリオ" panose="020B0604030504040204" pitchFamily="50" charset="-128"/>
              </a:rPr>
              <a:t>21 Chords</a:t>
            </a:r>
          </a:p>
          <a:p>
            <a:r>
              <a:rPr lang="en-US" altLang="ja-JP" sz="900" b="1" dirty="0">
                <a:latin typeface="メイリオ" panose="020B0604030504040204" pitchFamily="50" charset="-128"/>
                <a:ea typeface="メイリオ" panose="020B0604030504040204" pitchFamily="50" charset="-128"/>
              </a:rPr>
              <a:t>5 year warranty</a:t>
            </a:r>
          </a:p>
          <a:p>
            <a:r>
              <a:rPr lang="en-US" altLang="ja-JP" sz="900" b="1" dirty="0">
                <a:latin typeface="メイリオ" panose="020B0604030504040204" pitchFamily="50" charset="-128"/>
                <a:ea typeface="メイリオ" panose="020B0604030504040204" pitchFamily="50" charset="-128"/>
              </a:rPr>
              <a:t>Color: Satin Brown</a:t>
            </a:r>
          </a:p>
          <a:p>
            <a:r>
              <a:rPr lang="en-US" altLang="ja-JP" sz="900" b="1" dirty="0">
                <a:latin typeface="メイリオ" panose="020B0604030504040204" pitchFamily="50" charset="-128"/>
                <a:ea typeface="メイリオ" panose="020B0604030504040204" pitchFamily="50" charset="-128"/>
              </a:rPr>
              <a:t>UPC: 801128025223</a:t>
            </a:r>
          </a:p>
          <a:p>
            <a:r>
              <a:rPr lang="en-US" altLang="ja-JP" sz="900" b="1" dirty="0">
                <a:latin typeface="メイリオ" panose="020B0604030504040204" pitchFamily="50" charset="-128"/>
                <a:ea typeface="メイリオ" panose="020B0604030504040204" pitchFamily="50" charset="-128"/>
              </a:rPr>
              <a:t>MPN: OS11021AE</a:t>
            </a:r>
            <a:endParaRPr lang="ja-JP" altLang="en-US" sz="9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36487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EC0E42-83BD-4775-9BEC-1780802AC8D6}"/>
              </a:ext>
            </a:extLst>
          </p:cNvPr>
          <p:cNvPicPr>
            <a:picLocks noChangeAspect="1"/>
          </p:cNvPicPr>
          <p:nvPr/>
        </p:nvPicPr>
        <p:blipFill>
          <a:blip r:embed="rId2"/>
          <a:stretch>
            <a:fillRect/>
          </a:stretch>
        </p:blipFill>
        <p:spPr>
          <a:xfrm>
            <a:off x="447040" y="1984546"/>
            <a:ext cx="2819394" cy="4709490"/>
          </a:xfrm>
          <a:prstGeom prst="rect">
            <a:avLst/>
          </a:prstGeom>
        </p:spPr>
      </p:pic>
      <p:pic>
        <p:nvPicPr>
          <p:cNvPr id="3" name="図 2">
            <a:extLst>
              <a:ext uri="{FF2B5EF4-FFF2-40B4-BE49-F238E27FC236}">
                <a16:creationId xmlns:a16="http://schemas.microsoft.com/office/drawing/2014/main" id="{C035B7EC-4DCF-47A8-9C43-8D4661336419}"/>
              </a:ext>
            </a:extLst>
          </p:cNvPr>
          <p:cNvPicPr>
            <a:picLocks noChangeAspect="1"/>
          </p:cNvPicPr>
          <p:nvPr/>
        </p:nvPicPr>
        <p:blipFill>
          <a:blip r:embed="rId3"/>
          <a:stretch>
            <a:fillRect/>
          </a:stretch>
        </p:blipFill>
        <p:spPr>
          <a:xfrm>
            <a:off x="341351" y="602257"/>
            <a:ext cx="2048161" cy="1057423"/>
          </a:xfrm>
          <a:prstGeom prst="rect">
            <a:avLst/>
          </a:prstGeom>
        </p:spPr>
      </p:pic>
      <p:sp>
        <p:nvSpPr>
          <p:cNvPr id="6" name="テキスト ボックス 5">
            <a:extLst>
              <a:ext uri="{FF2B5EF4-FFF2-40B4-BE49-F238E27FC236}">
                <a16:creationId xmlns:a16="http://schemas.microsoft.com/office/drawing/2014/main" id="{89468764-DCE7-4954-9ED1-4FA4AF063B31}"/>
              </a:ext>
            </a:extLst>
          </p:cNvPr>
          <p:cNvSpPr txBox="1"/>
          <p:nvPr/>
        </p:nvSpPr>
        <p:spPr>
          <a:xfrm>
            <a:off x="3246114" y="464195"/>
            <a:ext cx="8864606" cy="646330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Item specifics</a:t>
            </a:r>
          </a:p>
          <a:p>
            <a:r>
              <a:rPr lang="en-US" altLang="ja-JP" b="1" dirty="0">
                <a:latin typeface="メイリオ" panose="020B0604030504040204" pitchFamily="50" charset="-128"/>
                <a:ea typeface="メイリオ" panose="020B0604030504040204" pitchFamily="50" charset="-128"/>
              </a:rPr>
              <a:t>Condition:		New: 	A brand-new, unused, unopened,</a:t>
            </a:r>
          </a:p>
          <a:p>
            <a:r>
              <a:rPr lang="en-US" altLang="ja-JP" b="1" dirty="0">
                <a:latin typeface="メイリオ" panose="020B0604030504040204" pitchFamily="50" charset="-128"/>
                <a:ea typeface="メイリオ" panose="020B0604030504040204" pitchFamily="50" charset="-128"/>
              </a:rPr>
              <a:t>			 undamaged item in its original packaging</a:t>
            </a:r>
          </a:p>
          <a:p>
            <a:r>
              <a:rPr lang="en-US" altLang="ja-JP" b="1" dirty="0">
                <a:latin typeface="メイリオ" panose="020B0604030504040204" pitchFamily="50" charset="-128"/>
                <a:ea typeface="メイリオ" panose="020B0604030504040204" pitchFamily="50" charset="-128"/>
              </a:rPr>
              <a:t>			 (where packaging is applicable). </a:t>
            </a:r>
          </a:p>
          <a:p>
            <a:r>
              <a:rPr lang="en-US" altLang="ja-JP" b="1" dirty="0">
                <a:latin typeface="メイリオ" panose="020B0604030504040204" pitchFamily="50" charset="-128"/>
                <a:ea typeface="メイリオ" panose="020B0604030504040204" pitchFamily="50" charset="-128"/>
              </a:rPr>
              <a:t>			Packaging should be the same as what is</a:t>
            </a:r>
          </a:p>
          <a:p>
            <a:r>
              <a:rPr lang="en-US" altLang="ja-JP" b="1" dirty="0">
                <a:latin typeface="メイリオ" panose="020B0604030504040204" pitchFamily="50" charset="-128"/>
                <a:ea typeface="メイリオ" panose="020B0604030504040204" pitchFamily="50" charset="-128"/>
              </a:rPr>
              <a:t>			 found in a retail store, unless the item is</a:t>
            </a:r>
          </a:p>
          <a:p>
            <a:r>
              <a:rPr lang="en-US" altLang="ja-JP" b="1" dirty="0">
                <a:latin typeface="メイリオ" panose="020B0604030504040204" pitchFamily="50" charset="-128"/>
                <a:ea typeface="メイリオ" panose="020B0604030504040204" pitchFamily="50" charset="-128"/>
              </a:rPr>
              <a:t>			 handmade or was packaged by the</a:t>
            </a:r>
          </a:p>
          <a:p>
            <a:r>
              <a:rPr lang="en-US" altLang="ja-JP" b="1" dirty="0">
                <a:latin typeface="メイリオ" panose="020B0604030504040204" pitchFamily="50" charset="-128"/>
                <a:ea typeface="メイリオ" panose="020B0604030504040204" pitchFamily="50" charset="-128"/>
              </a:rPr>
              <a:t>			manufacturer in non-retail packaging, such</a:t>
            </a:r>
          </a:p>
          <a:p>
            <a:r>
              <a:rPr lang="en-US" altLang="ja-JP" b="1" dirty="0">
                <a:latin typeface="メイリオ" panose="020B0604030504040204" pitchFamily="50" charset="-128"/>
                <a:ea typeface="メイリオ" panose="020B0604030504040204" pitchFamily="50" charset="-128"/>
              </a:rPr>
              <a:t>			 as an unprinted box or plastic bag. </a:t>
            </a:r>
          </a:p>
          <a:p>
            <a:r>
              <a:rPr lang="en-US" altLang="ja-JP" b="1" dirty="0">
                <a:latin typeface="メイリオ" panose="020B0604030504040204" pitchFamily="50" charset="-128"/>
                <a:ea typeface="メイリオ" panose="020B0604030504040204" pitchFamily="50" charset="-128"/>
              </a:rPr>
              <a:t>			See the seller's listing for full details. </a:t>
            </a:r>
          </a:p>
          <a:p>
            <a:r>
              <a:rPr lang="en-US" altLang="ja-JP" b="1" dirty="0">
                <a:latin typeface="メイリオ" panose="020B0604030504040204" pitchFamily="50" charset="-128"/>
                <a:ea typeface="メイリオ" panose="020B0604030504040204" pitchFamily="50" charset="-128"/>
              </a:rPr>
              <a:t>Model:			Americana Acoustic Electric Autoharp</a:t>
            </a:r>
          </a:p>
          <a:p>
            <a:r>
              <a:rPr lang="en-US" altLang="ja-JP" b="1" dirty="0">
                <a:latin typeface="メイリオ" panose="020B0604030504040204" pitchFamily="50" charset="-128"/>
                <a:ea typeface="メイリオ" panose="020B0604030504040204" pitchFamily="50" charset="-128"/>
              </a:rPr>
              <a:t>MSRP:			$709.90	</a:t>
            </a:r>
          </a:p>
          <a:p>
            <a:r>
              <a:rPr lang="en-US" altLang="ja-JP" b="1" dirty="0">
                <a:latin typeface="メイリオ" panose="020B0604030504040204" pitchFamily="50" charset="-128"/>
                <a:ea typeface="メイリオ" panose="020B0604030504040204" pitchFamily="50" charset="-128"/>
              </a:rPr>
              <a:t>Country/Region of Manufacture:	China</a:t>
            </a:r>
          </a:p>
          <a:p>
            <a:r>
              <a:rPr lang="en-US" altLang="ja-JP" b="1" dirty="0">
                <a:latin typeface="メイリオ" panose="020B0604030504040204" pitchFamily="50" charset="-128"/>
                <a:ea typeface="メイリオ" panose="020B0604030504040204" pitchFamily="50" charset="-128"/>
              </a:rPr>
              <a:t>Top Material:		</a:t>
            </a:r>
            <a:r>
              <a:rPr lang="en-US" altLang="ja-JP" b="1" dirty="0" err="1">
                <a:latin typeface="メイリオ" panose="020B0604030504040204" pitchFamily="50" charset="-128"/>
                <a:ea typeface="メイリオ" panose="020B0604030504040204" pitchFamily="50" charset="-128"/>
              </a:rPr>
              <a:t>Ovankol</a:t>
            </a:r>
            <a:r>
              <a:rPr lang="en-US" altLang="ja-JP" b="1" dirty="0">
                <a:latin typeface="メイリオ" panose="020B0604030504040204" pitchFamily="50" charset="-128"/>
                <a:ea typeface="メイリオ" panose="020B0604030504040204" pitchFamily="50" charset="-128"/>
              </a:rPr>
              <a:t> top	</a:t>
            </a:r>
          </a:p>
          <a:p>
            <a:r>
              <a:rPr lang="en-US" altLang="ja-JP" b="1" dirty="0">
                <a:latin typeface="メイリオ" panose="020B0604030504040204" pitchFamily="50" charset="-128"/>
                <a:ea typeface="メイリオ" panose="020B0604030504040204" pitchFamily="50" charset="-128"/>
              </a:rPr>
              <a:t>Handedness:		Right Handed</a:t>
            </a:r>
          </a:p>
          <a:p>
            <a:r>
              <a:rPr lang="en-US" altLang="ja-JP" b="1" dirty="0">
                <a:latin typeface="メイリオ" panose="020B0604030504040204" pitchFamily="50" charset="-128"/>
                <a:ea typeface="メイリオ" panose="020B0604030504040204" pitchFamily="50" charset="-128"/>
              </a:rPr>
              <a:t>UPC:			801128025223	</a:t>
            </a:r>
          </a:p>
          <a:p>
            <a:r>
              <a:rPr lang="en-US" altLang="ja-JP" b="1" dirty="0">
                <a:latin typeface="メイリオ" panose="020B0604030504040204" pitchFamily="50" charset="-128"/>
                <a:ea typeface="メイリオ" panose="020B0604030504040204" pitchFamily="50" charset="-128"/>
              </a:rPr>
              <a:t>Back Material:		Solid spruce back</a:t>
            </a:r>
          </a:p>
          <a:p>
            <a:r>
              <a:rPr lang="en-US" altLang="ja-JP" b="1" dirty="0">
                <a:latin typeface="メイリオ" panose="020B0604030504040204" pitchFamily="50" charset="-128"/>
                <a:ea typeface="メイリオ" panose="020B0604030504040204" pitchFamily="50" charset="-128"/>
              </a:rPr>
              <a:t>Color:			Satin Brown	</a:t>
            </a:r>
          </a:p>
          <a:p>
            <a:r>
              <a:rPr lang="en-US" altLang="ja-JP" b="1" dirty="0">
                <a:latin typeface="メイリオ" panose="020B0604030504040204" pitchFamily="50" charset="-128"/>
                <a:ea typeface="メイリオ" panose="020B0604030504040204" pitchFamily="50" charset="-128"/>
              </a:rPr>
              <a:t>Chords:		21 Chord</a:t>
            </a:r>
          </a:p>
          <a:p>
            <a:r>
              <a:rPr lang="en-US" altLang="ja-JP" b="1" dirty="0">
                <a:latin typeface="メイリオ" panose="020B0604030504040204" pitchFamily="50" charset="-128"/>
                <a:ea typeface="メイリオ" panose="020B0604030504040204" pitchFamily="50" charset="-128"/>
              </a:rPr>
              <a:t>MPN:			OS11021AE	</a:t>
            </a:r>
          </a:p>
          <a:p>
            <a:r>
              <a:rPr lang="en-US" altLang="ja-JP" b="1" dirty="0">
                <a:latin typeface="メイリオ" panose="020B0604030504040204" pitchFamily="50" charset="-128"/>
                <a:ea typeface="メイリオ" panose="020B0604030504040204" pitchFamily="50" charset="-128"/>
              </a:rPr>
              <a:t>Electronics:		Passive Pickup</a:t>
            </a:r>
          </a:p>
          <a:p>
            <a:r>
              <a:rPr lang="en-US" altLang="ja-JP" b="1" dirty="0">
                <a:latin typeface="メイリオ" panose="020B0604030504040204" pitchFamily="50" charset="-128"/>
                <a:ea typeface="メイリオ" panose="020B0604030504040204" pitchFamily="50" charset="-128"/>
              </a:rPr>
              <a:t>Brand:			Oscar Schmidt</a:t>
            </a:r>
          </a:p>
          <a:p>
            <a:endParaRPr lang="en-US" altLang="ja-JP"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BDAA085-143D-4BAC-86FA-80FA2D66008B}"/>
              </a:ext>
            </a:extLst>
          </p:cNvPr>
          <p:cNvSpPr txBox="1"/>
          <p:nvPr/>
        </p:nvSpPr>
        <p:spPr>
          <a:xfrm>
            <a:off x="3778900" y="89653"/>
            <a:ext cx="8413100" cy="276999"/>
          </a:xfrm>
          <a:prstGeom prst="rect">
            <a:avLst/>
          </a:prstGeom>
          <a:noFill/>
        </p:spPr>
        <p:txBody>
          <a:bodyPr wrap="square">
            <a:spAutoFit/>
          </a:bodyPr>
          <a:lstStyle/>
          <a:p>
            <a:r>
              <a:rPr lang="en-US" altLang="ja-JP" sz="1200" b="1" dirty="0">
                <a:solidFill>
                  <a:srgbClr val="00B0F0"/>
                </a:solidFill>
                <a:latin typeface="メイリオ" panose="020B0604030504040204" pitchFamily="50" charset="-128"/>
                <a:ea typeface="メイリオ" panose="020B0604030504040204" pitchFamily="50" charset="-128"/>
              </a:rPr>
              <a:t>https://www.ebay.com/itm/182710481160</a:t>
            </a:r>
            <a:endParaRPr lang="ja-JP" altLang="en-US" sz="12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6534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5700E78-3E65-45B7-8071-4945D3039123}"/>
              </a:ext>
            </a:extLst>
          </p:cNvPr>
          <p:cNvSpPr txBox="1"/>
          <p:nvPr/>
        </p:nvSpPr>
        <p:spPr>
          <a:xfrm>
            <a:off x="294640" y="81280"/>
            <a:ext cx="11562080" cy="6463308"/>
          </a:xfrm>
          <a:prstGeom prst="rect">
            <a:avLst/>
          </a:prstGeom>
          <a:noFill/>
        </p:spPr>
        <p:txBody>
          <a:bodyPr wrap="square">
            <a:spAutoFit/>
          </a:bodyPr>
          <a:lstStyle/>
          <a:p>
            <a:r>
              <a:rPr lang="ja-JP" altLang="en-US" sz="900" b="1" dirty="0">
                <a:latin typeface="メイリオ" panose="020B0604030504040204" pitchFamily="50" charset="-128"/>
                <a:ea typeface="メイリオ" panose="020B0604030504040204" pitchFamily="50" charset="-128"/>
              </a:rPr>
              <a:t>オスカーシュミット</a:t>
            </a:r>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アメリカーナアコースティックエレクトリックオートハープ</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説明</a:t>
            </a:r>
          </a:p>
          <a:p>
            <a:r>
              <a:rPr lang="ja-JP" altLang="en-US" sz="900" b="1" dirty="0">
                <a:latin typeface="メイリオ" panose="020B0604030504040204" pitchFamily="50" charset="-128"/>
                <a:ea typeface="メイリオ" panose="020B0604030504040204" pitchFamily="50" charset="-128"/>
              </a:rPr>
              <a:t>オスカーシュミット</a:t>
            </a:r>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「アメリカンオートハープ」は</a:t>
            </a:r>
            <a:r>
              <a:rPr lang="en-US" altLang="ja-JP" sz="900" b="1" dirty="0">
                <a:latin typeface="メイリオ" panose="020B0604030504040204" pitchFamily="50" charset="-128"/>
                <a:ea typeface="メイリオ" panose="020B0604030504040204" pitchFamily="50" charset="-128"/>
              </a:rPr>
              <a:t>11</a:t>
            </a:r>
            <a:r>
              <a:rPr lang="ja-JP" altLang="en-US" sz="900" b="1" dirty="0">
                <a:latin typeface="メイリオ" panose="020B0604030504040204" pitchFamily="50" charset="-128"/>
                <a:ea typeface="メイリオ" panose="020B0604030504040204" pitchFamily="50" charset="-128"/>
              </a:rPr>
              <a:t>の異なるキーで再生されます。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このオートハープは、</a:t>
            </a:r>
            <a:r>
              <a:rPr lang="ja-JP" altLang="en-US" sz="900" b="1" dirty="0">
                <a:solidFill>
                  <a:srgbClr val="FF0000"/>
                </a:solidFill>
                <a:latin typeface="メイリオ" panose="020B0604030504040204" pitchFamily="50" charset="-128"/>
                <a:ea typeface="メイリオ" panose="020B0604030504040204" pitchFamily="50" charset="-128"/>
              </a:rPr>
              <a:t>ブルーグラスの音楽</a:t>
            </a:r>
            <a:r>
              <a:rPr lang="ja-JP" altLang="en-US" sz="900" b="1" dirty="0">
                <a:latin typeface="メイリオ" panose="020B0604030504040204" pitchFamily="50" charset="-128"/>
                <a:ea typeface="メイリオ" panose="020B0604030504040204" pitchFamily="50" charset="-128"/>
              </a:rPr>
              <a:t>を演奏するために特別に設計されました。 </a:t>
            </a:r>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は、</a:t>
            </a:r>
            <a:r>
              <a:rPr lang="ja-JP" altLang="en-US" sz="900" b="1" dirty="0">
                <a:solidFill>
                  <a:srgbClr val="FF0000"/>
                </a:solidFill>
                <a:latin typeface="メイリオ" panose="020B0604030504040204" pitchFamily="50" charset="-128"/>
                <a:ea typeface="メイリオ" panose="020B0604030504040204" pitchFamily="50" charset="-128"/>
              </a:rPr>
              <a:t>ブルーグラス音楽に固有の</a:t>
            </a:r>
            <a:r>
              <a:rPr lang="en-US" altLang="ja-JP" sz="900" b="1" dirty="0">
                <a:solidFill>
                  <a:srgbClr val="FF0000"/>
                </a:solidFill>
                <a:latin typeface="メイリオ" panose="020B0604030504040204" pitchFamily="50" charset="-128"/>
                <a:ea typeface="メイリオ" panose="020B0604030504040204" pitchFamily="50" charset="-128"/>
              </a:rPr>
              <a:t>3</a:t>
            </a:r>
            <a:r>
              <a:rPr lang="ja-JP" altLang="en-US" sz="900" b="1" dirty="0">
                <a:solidFill>
                  <a:srgbClr val="FF0000"/>
                </a:solidFill>
                <a:latin typeface="メイリオ" panose="020B0604030504040204" pitchFamily="50" charset="-128"/>
                <a:ea typeface="メイリオ" panose="020B0604030504040204" pitchFamily="50" charset="-128"/>
              </a:rPr>
              <a:t>つの新しいコード、ホ長調、嬰ヘ短調、ロ短調を備えています</a:t>
            </a:r>
            <a:r>
              <a:rPr lang="ja-JP" altLang="en-US" sz="900" b="1" dirty="0">
                <a:latin typeface="メイリオ" panose="020B0604030504040204" pitchFamily="50" charset="-128"/>
                <a:ea typeface="メイリオ" panose="020B0604030504040204" pitchFamily="50" charset="-128"/>
              </a:rPr>
              <a:t>。</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これらの新しいコードは、フラット、ハ短調、</a:t>
            </a:r>
            <a:r>
              <a:rPr lang="en-US" altLang="ja-JP" sz="900" b="1" dirty="0">
                <a:latin typeface="メイリオ" panose="020B0604030504040204" pitchFamily="50" charset="-128"/>
                <a:ea typeface="メイリオ" panose="020B0604030504040204" pitchFamily="50" charset="-128"/>
              </a:rPr>
              <a:t>B7</a:t>
            </a:r>
            <a:r>
              <a:rPr lang="ja-JP" altLang="en-US" sz="900" b="1" dirty="0">
                <a:latin typeface="メイリオ" panose="020B0604030504040204" pitchFamily="50" charset="-128"/>
                <a:ea typeface="メイリオ" panose="020B0604030504040204" pitchFamily="50" charset="-128"/>
              </a:rPr>
              <a:t>番に置き換わります。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ブルーグラス音楽の本質は、この本当にユニークなオートハープに注入されました。</a:t>
            </a:r>
          </a:p>
          <a:p>
            <a:endParaRPr lang="ja-JP" altLang="en-US"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オートハープは、真にユニークな外観を追加しながら、ストラップを取り付けるためのボタンを備えています。 </a:t>
            </a:r>
            <a:endParaRPr lang="en-US" altLang="ja-JP"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1930</a:t>
            </a:r>
            <a:r>
              <a:rPr lang="ja-JP" altLang="en-US" sz="900" b="1" dirty="0">
                <a:latin typeface="メイリオ" panose="020B0604030504040204" pitchFamily="50" charset="-128"/>
                <a:ea typeface="メイリオ" panose="020B0604030504040204" pitchFamily="50" charset="-128"/>
              </a:rPr>
              <a:t>年代のオスカーシュミットのロゴは、オヴァンコルの美しい木の色調と無地のスプルースのバックに対して際立っています。</a:t>
            </a:r>
          </a:p>
          <a:p>
            <a:endParaRPr lang="ja-JP" altLang="en-US" sz="900" b="1" dirty="0">
              <a:latin typeface="メイリオ" panose="020B0604030504040204" pitchFamily="50" charset="-128"/>
              <a:ea typeface="メイリオ" panose="020B0604030504040204" pitchFamily="50" charset="-128"/>
            </a:endParaRPr>
          </a:p>
          <a:p>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では、木目がサテン仕上げでアクセントになっています。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サテン仕上げは、森がよりよく振動することを可能にし、より明るい音を生み出します。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ボディの裏側は、強度と最適なサポートのために設計された厳選されたメープルウッドで作られています。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裏側も美しいサンバーストデザインが特徴です。</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ほとんどのハイエンドオートハープと同様に、</a:t>
            </a:r>
            <a:r>
              <a:rPr lang="en-US" altLang="ja-JP" sz="900" b="1" dirty="0">
                <a:latin typeface="メイリオ" panose="020B0604030504040204" pitchFamily="50" charset="-128"/>
                <a:ea typeface="メイリオ" panose="020B0604030504040204" pitchFamily="50" charset="-128"/>
              </a:rPr>
              <a:t>OS11021AE</a:t>
            </a:r>
            <a:r>
              <a:rPr lang="ja-JP" altLang="en-US" sz="900" b="1" dirty="0">
                <a:latin typeface="メイリオ" panose="020B0604030504040204" pitchFamily="50" charset="-128"/>
                <a:ea typeface="メイリオ" panose="020B0604030504040204" pitchFamily="50" charset="-128"/>
              </a:rPr>
              <a:t>には組み込みの</a:t>
            </a:r>
            <a:r>
              <a:rPr lang="ja-JP" altLang="en-US" sz="900" b="1" dirty="0">
                <a:solidFill>
                  <a:srgbClr val="FF0000"/>
                </a:solidFill>
                <a:latin typeface="メイリオ" panose="020B0604030504040204" pitchFamily="50" charset="-128"/>
                <a:ea typeface="メイリオ" panose="020B0604030504040204" pitchFamily="50" charset="-128"/>
              </a:rPr>
              <a:t>微調整機能</a:t>
            </a:r>
            <a:r>
              <a:rPr lang="ja-JP" altLang="en-US" sz="900" b="1" dirty="0">
                <a:latin typeface="メイリオ" panose="020B0604030504040204" pitchFamily="50" charset="-128"/>
                <a:ea typeface="メイリオ" panose="020B0604030504040204" pitchFamily="50" charset="-128"/>
              </a:rPr>
              <a:t>があります。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微調整システムにより、オートハープを調整する際の精度を高めることができます。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微調整システムは、メインのチューニングペグの寿命を延ばすのにも役立ちます。</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最高級のオートハープの多くのピンブロックは、強度を高めるためにハードロックメープルで構成されています。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ピンブロックは</a:t>
            </a:r>
            <a:r>
              <a:rPr lang="en-US" altLang="ja-JP" sz="900" b="1" dirty="0">
                <a:latin typeface="メイリオ" panose="020B0604030504040204" pitchFamily="50" charset="-128"/>
                <a:ea typeface="メイリオ" panose="020B0604030504040204" pitchFamily="50" charset="-128"/>
              </a:rPr>
              <a:t>10</a:t>
            </a:r>
            <a:r>
              <a:rPr lang="ja-JP" altLang="en-US" sz="900" b="1" dirty="0">
                <a:latin typeface="メイリオ" panose="020B0604030504040204" pitchFamily="50" charset="-128"/>
                <a:ea typeface="メイリオ" panose="020B0604030504040204" pitchFamily="50" charset="-128"/>
              </a:rPr>
              <a:t>プライのロックメイプルピンブロックでラミネート加工されているため、強度を高めるために特別にコーティングされています。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ピンブロックの目的は、弦が取り付けられている場所にチューニングピンをしっかりと保持することです。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ラミネートされたロックメープルの追加された強度は、すべてが正しい場所にとどまることを保証します。</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メープルラミネーションの複数の層は、特別な高周波の防水接着プロセスを使用してクロスバンドされます。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ラミネーションの各層で粒子の方向を逆にすると、信じられないほどの強度が得られ、高周波防水接着剤がラミネーションをシールして、相対湿度の変化からピンブロックを保護します。</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このオートハープは、ステージでの演奏に適した</a:t>
            </a:r>
            <a:r>
              <a:rPr lang="ja-JP" altLang="en-US" sz="900" b="1" dirty="0">
                <a:solidFill>
                  <a:srgbClr val="FF0000"/>
                </a:solidFill>
                <a:latin typeface="メイリオ" panose="020B0604030504040204" pitchFamily="50" charset="-128"/>
                <a:ea typeface="メイリオ" panose="020B0604030504040204" pitchFamily="50" charset="-128"/>
              </a:rPr>
              <a:t>パッシブピックアップを内蔵</a:t>
            </a:r>
            <a:r>
              <a:rPr lang="ja-JP" altLang="en-US" sz="900" b="1" dirty="0">
                <a:latin typeface="メイリオ" panose="020B0604030504040204" pitchFamily="50" charset="-128"/>
                <a:ea typeface="メイリオ" panose="020B0604030504040204" pitchFamily="50" charset="-128"/>
              </a:rPr>
              <a:t>しています。</a:t>
            </a:r>
            <a:endParaRPr lang="en-US" altLang="ja-JP"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パッシブピックアップは、アンプからより有機的なサウンドを生成します。</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特徴：</a:t>
            </a:r>
          </a:p>
          <a:p>
            <a:endParaRPr lang="ja-JP" altLang="en-US" sz="900" b="1" dirty="0">
              <a:latin typeface="メイリオ" panose="020B0604030504040204" pitchFamily="50" charset="-128"/>
              <a:ea typeface="メイリオ" panose="020B0604030504040204" pitchFamily="50" charset="-128"/>
            </a:endParaRPr>
          </a:p>
          <a:p>
            <a:r>
              <a:rPr lang="ja-JP" altLang="en-US" sz="900" b="1" dirty="0">
                <a:latin typeface="メイリオ" panose="020B0604030504040204" pitchFamily="50" charset="-128"/>
                <a:ea typeface="メイリオ" panose="020B0604030504040204" pitchFamily="50" charset="-128"/>
              </a:rPr>
              <a:t>オスカーシュミットアメリカーナオートハープ</a:t>
            </a:r>
          </a:p>
          <a:p>
            <a:r>
              <a:rPr lang="ja-JP" altLang="en-US" sz="900" b="1" dirty="0">
                <a:latin typeface="メイリオ" panose="020B0604030504040204" pitchFamily="50" charset="-128"/>
                <a:ea typeface="メイリオ" panose="020B0604030504040204" pitchFamily="50" charset="-128"/>
              </a:rPr>
              <a:t>ブルーグラス、フォーク、オールドタイム、伝統音楽のための特別なコード</a:t>
            </a:r>
          </a:p>
          <a:p>
            <a:r>
              <a:rPr lang="ja-JP" altLang="en-US" sz="900" b="1" dirty="0">
                <a:latin typeface="メイリオ" panose="020B0604030504040204" pitchFamily="50" charset="-128"/>
                <a:ea typeface="メイリオ" panose="020B0604030504040204" pitchFamily="50" charset="-128"/>
              </a:rPr>
              <a:t>手作りの品質</a:t>
            </a:r>
          </a:p>
          <a:p>
            <a:r>
              <a:rPr lang="ja-JP" altLang="en-US" sz="900" b="1" dirty="0">
                <a:latin typeface="メイリオ" panose="020B0604030504040204" pitchFamily="50" charset="-128"/>
                <a:ea typeface="メイリオ" panose="020B0604030504040204" pitchFamily="50" charset="-128"/>
              </a:rPr>
              <a:t>オヴァンコルトップ</a:t>
            </a:r>
          </a:p>
          <a:p>
            <a:r>
              <a:rPr lang="ja-JP" altLang="en-US" sz="900" b="1" dirty="0">
                <a:latin typeface="メイリオ" panose="020B0604030504040204" pitchFamily="50" charset="-128"/>
                <a:ea typeface="メイリオ" panose="020B0604030504040204" pitchFamily="50" charset="-128"/>
              </a:rPr>
              <a:t>ソリッドスプルースバック</a:t>
            </a:r>
          </a:p>
          <a:p>
            <a:r>
              <a:rPr lang="ja-JP" altLang="en-US" sz="900" b="1" dirty="0">
                <a:latin typeface="メイリオ" panose="020B0604030504040204" pitchFamily="50" charset="-128"/>
                <a:ea typeface="メイリオ" panose="020B0604030504040204" pitchFamily="50" charset="-128"/>
              </a:rPr>
              <a:t>パッシブ電子ピックアップ</a:t>
            </a:r>
          </a:p>
          <a:p>
            <a:r>
              <a:rPr lang="ja-JP" altLang="en-US" sz="900" b="1" dirty="0">
                <a:latin typeface="メイリオ" panose="020B0604030504040204" pitchFamily="50" charset="-128"/>
                <a:ea typeface="メイリオ" panose="020B0604030504040204" pitchFamily="50" charset="-128"/>
              </a:rPr>
              <a:t>サテン仕上げ</a:t>
            </a:r>
          </a:p>
          <a:p>
            <a:r>
              <a:rPr lang="en-US" altLang="ja-JP" sz="900" b="1" dirty="0">
                <a:latin typeface="メイリオ" panose="020B0604030504040204" pitchFamily="50" charset="-128"/>
                <a:ea typeface="メイリオ" panose="020B0604030504040204" pitchFamily="50" charset="-128"/>
              </a:rPr>
              <a:t>21</a:t>
            </a:r>
            <a:r>
              <a:rPr lang="ja-JP" altLang="en-US" sz="900" b="1" dirty="0">
                <a:latin typeface="メイリオ" panose="020B0604030504040204" pitchFamily="50" charset="-128"/>
                <a:ea typeface="メイリオ" panose="020B0604030504040204" pitchFamily="50" charset="-128"/>
              </a:rPr>
              <a:t>和音</a:t>
            </a:r>
          </a:p>
          <a:p>
            <a:r>
              <a:rPr lang="en-US" altLang="ja-JP" sz="900" b="1" dirty="0">
                <a:latin typeface="メイリオ" panose="020B0604030504040204" pitchFamily="50" charset="-128"/>
                <a:ea typeface="メイリオ" panose="020B0604030504040204" pitchFamily="50" charset="-128"/>
              </a:rPr>
              <a:t>5</a:t>
            </a:r>
            <a:r>
              <a:rPr lang="ja-JP" altLang="en-US" sz="900" b="1" dirty="0">
                <a:latin typeface="メイリオ" panose="020B0604030504040204" pitchFamily="50" charset="-128"/>
                <a:ea typeface="メイリオ" panose="020B0604030504040204" pitchFamily="50" charset="-128"/>
              </a:rPr>
              <a:t>年間の保証</a:t>
            </a:r>
          </a:p>
          <a:p>
            <a:r>
              <a:rPr lang="ja-JP" altLang="en-US" sz="900" b="1" dirty="0">
                <a:latin typeface="メイリオ" panose="020B0604030504040204" pitchFamily="50" charset="-128"/>
                <a:ea typeface="メイリオ" panose="020B0604030504040204" pitchFamily="50" charset="-128"/>
              </a:rPr>
              <a:t>カラー：サテンブラウン</a:t>
            </a:r>
          </a:p>
          <a:p>
            <a:r>
              <a:rPr lang="en-US" altLang="ja-JP" sz="900" b="1" dirty="0">
                <a:latin typeface="メイリオ" panose="020B0604030504040204" pitchFamily="50" charset="-128"/>
                <a:ea typeface="メイリオ" panose="020B0604030504040204" pitchFamily="50" charset="-128"/>
              </a:rPr>
              <a:t>UPC</a:t>
            </a:r>
            <a:r>
              <a:rPr lang="ja-JP" altLang="en-US" sz="900" b="1" dirty="0">
                <a:latin typeface="メイリオ" panose="020B0604030504040204" pitchFamily="50" charset="-128"/>
                <a:ea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rPr>
              <a:t>801128025223</a:t>
            </a:r>
          </a:p>
          <a:p>
            <a:r>
              <a:rPr lang="en-US" altLang="ja-JP" sz="900" b="1" dirty="0">
                <a:latin typeface="メイリオ" panose="020B0604030504040204" pitchFamily="50" charset="-128"/>
                <a:ea typeface="メイリオ" panose="020B0604030504040204" pitchFamily="50" charset="-128"/>
              </a:rPr>
              <a:t>MPN</a:t>
            </a:r>
            <a:r>
              <a:rPr lang="ja-JP" altLang="en-US" sz="900" b="1" dirty="0">
                <a:latin typeface="メイリオ" panose="020B0604030504040204" pitchFamily="50" charset="-128"/>
                <a:ea typeface="メイリオ" panose="020B0604030504040204" pitchFamily="50" charset="-128"/>
              </a:rPr>
              <a:t>：</a:t>
            </a:r>
            <a:r>
              <a:rPr lang="en-US" altLang="ja-JP" sz="900" b="1" dirty="0">
                <a:latin typeface="メイリオ" panose="020B0604030504040204" pitchFamily="50" charset="-128"/>
                <a:ea typeface="メイリオ" panose="020B0604030504040204" pitchFamily="50" charset="-128"/>
              </a:rPr>
              <a:t>OS11021AE</a:t>
            </a:r>
          </a:p>
        </p:txBody>
      </p:sp>
    </p:spTree>
    <p:extLst>
      <p:ext uri="{BB962C8B-B14F-4D97-AF65-F5344CB8AC3E}">
        <p14:creationId xmlns:p14="http://schemas.microsoft.com/office/powerpoint/2010/main" val="757982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5A5ADA9-28AF-4B2F-B45D-324B4ED1BA0A}"/>
              </a:ext>
            </a:extLst>
          </p:cNvPr>
          <p:cNvSpPr txBox="1"/>
          <p:nvPr/>
        </p:nvSpPr>
        <p:spPr>
          <a:xfrm>
            <a:off x="81280" y="25575"/>
            <a:ext cx="12019280" cy="6894195"/>
          </a:xfrm>
          <a:prstGeom prst="rect">
            <a:avLst/>
          </a:prstGeom>
          <a:noFill/>
        </p:spPr>
        <p:txBody>
          <a:bodyPr wrap="square">
            <a:spAutoFit/>
          </a:bodyPr>
          <a:lstStyle/>
          <a:p>
            <a:r>
              <a:rPr lang="en-US" altLang="ja-JP" sz="1300" b="1" dirty="0">
                <a:latin typeface="メイリオ" panose="020B0604030504040204" pitchFamily="50" charset="-128"/>
                <a:ea typeface="メイリオ" panose="020B0604030504040204" pitchFamily="50" charset="-128"/>
              </a:rPr>
              <a:t>Oscar Schmidt Original</a:t>
            </a:r>
          </a:p>
          <a:p>
            <a:r>
              <a:rPr lang="en-US" altLang="ja-JP" sz="1300" b="1" dirty="0">
                <a:latin typeface="メイリオ" panose="020B0604030504040204" pitchFamily="50" charset="-128"/>
                <a:ea typeface="メイリオ" panose="020B0604030504040204" pitchFamily="50" charset="-128"/>
              </a:rPr>
              <a:t>What's in a name? </a:t>
            </a:r>
          </a:p>
          <a:p>
            <a:r>
              <a:rPr lang="en-US" altLang="ja-JP" sz="1300" b="1" dirty="0">
                <a:latin typeface="メイリオ" panose="020B0604030504040204" pitchFamily="50" charset="-128"/>
                <a:ea typeface="メイリオ" panose="020B0604030504040204" pitchFamily="50" charset="-128"/>
              </a:rPr>
              <a:t>Quality, history, and tradition. </a:t>
            </a:r>
          </a:p>
          <a:p>
            <a:r>
              <a:rPr lang="en-US" altLang="ja-JP" sz="1300" b="1" dirty="0">
                <a:latin typeface="メイリオ" panose="020B0604030504040204" pitchFamily="50" charset="-128"/>
                <a:ea typeface="メイリオ" panose="020B0604030504040204" pitchFamily="50" charset="-128"/>
              </a:rPr>
              <a:t>Our Autoharp is the original, with over 100 years of history behind it and a wide variety to choose from. </a:t>
            </a:r>
          </a:p>
          <a:p>
            <a:r>
              <a:rPr lang="en-US" altLang="ja-JP" sz="1300" b="1" dirty="0">
                <a:latin typeface="メイリオ" panose="020B0604030504040204" pitchFamily="50" charset="-128"/>
                <a:ea typeface="メイリオ" panose="020B0604030504040204" pitchFamily="50" charset="-128"/>
              </a:rPr>
              <a:t>Oscar Schmidt is truly the original and only complete source for the Autoharp. </a:t>
            </a:r>
          </a:p>
          <a:p>
            <a:r>
              <a:rPr lang="en-US" altLang="ja-JP" sz="1300" b="1" dirty="0">
                <a:latin typeface="メイリオ" panose="020B0604030504040204" pitchFamily="50" charset="-128"/>
                <a:ea typeface="メイリオ" panose="020B0604030504040204" pitchFamily="50" charset="-128"/>
              </a:rPr>
              <a:t>Premium woods, quality hardware, and modest prices create an ideal instrument. </a:t>
            </a:r>
          </a:p>
          <a:p>
            <a:r>
              <a:rPr lang="en-US" altLang="ja-JP" sz="1300" b="1" dirty="0">
                <a:latin typeface="メイリオ" panose="020B0604030504040204" pitchFamily="50" charset="-128"/>
                <a:ea typeface="メイリオ" panose="020B0604030504040204" pitchFamily="50" charset="-128"/>
              </a:rPr>
              <a:t>Each is inspected and adjusted in the USA by a skilled technician guaranteeing your satisfaction; </a:t>
            </a:r>
          </a:p>
          <a:p>
            <a:r>
              <a:rPr lang="en-US" altLang="ja-JP" sz="1300" b="1" dirty="0">
                <a:latin typeface="メイリオ" panose="020B0604030504040204" pitchFamily="50" charset="-128"/>
                <a:ea typeface="メイリオ" panose="020B0604030504040204" pitchFamily="50" charset="-128"/>
              </a:rPr>
              <a:t>while also assuring smooth fret ends, precise low action and resonant sound quality. </a:t>
            </a:r>
          </a:p>
          <a:p>
            <a:r>
              <a:rPr lang="en-US" altLang="ja-JP" sz="1300" b="1" dirty="0">
                <a:latin typeface="メイリオ" panose="020B0604030504040204" pitchFamily="50" charset="-128"/>
                <a:ea typeface="メイリオ" panose="020B0604030504040204" pitchFamily="50" charset="-128"/>
              </a:rPr>
              <a:t>As well as unequaled standards, easy playing comfort and tone response that creates exceptional value.</a:t>
            </a:r>
          </a:p>
          <a:p>
            <a:endParaRPr lang="en-US" altLang="ja-JP" sz="1300" b="1" dirty="0">
              <a:latin typeface="メイリオ" panose="020B0604030504040204" pitchFamily="50" charset="-128"/>
              <a:ea typeface="メイリオ" panose="020B0604030504040204" pitchFamily="50" charset="-128"/>
            </a:endParaRPr>
          </a:p>
          <a:p>
            <a:r>
              <a:rPr lang="en-US" altLang="ja-JP" sz="1300" b="1" dirty="0">
                <a:latin typeface="メイリオ" panose="020B0604030504040204" pitchFamily="50" charset="-128"/>
                <a:ea typeface="メイリオ" panose="020B0604030504040204" pitchFamily="50" charset="-128"/>
              </a:rPr>
              <a:t>Product Specs</a:t>
            </a:r>
          </a:p>
          <a:p>
            <a:endParaRPr lang="en-US" altLang="ja-JP" sz="1300" b="1" dirty="0">
              <a:latin typeface="メイリオ" panose="020B0604030504040204" pitchFamily="50" charset="-128"/>
              <a:ea typeface="メイリオ" panose="020B0604030504040204" pitchFamily="50" charset="-128"/>
            </a:endParaRPr>
          </a:p>
          <a:p>
            <a:r>
              <a:rPr lang="en-US" altLang="ja-JP" sz="1300" b="1" dirty="0">
                <a:latin typeface="メイリオ" panose="020B0604030504040204" pitchFamily="50" charset="-128"/>
                <a:ea typeface="メイリオ" panose="020B0604030504040204" pitchFamily="50" charset="-128"/>
              </a:rPr>
              <a:t>Model #		OS11021AE </a:t>
            </a:r>
          </a:p>
          <a:p>
            <a:r>
              <a:rPr lang="en-US" altLang="ja-JP" sz="1300" b="1" dirty="0">
                <a:latin typeface="メイリオ" panose="020B0604030504040204" pitchFamily="50" charset="-128"/>
                <a:ea typeface="メイリオ" panose="020B0604030504040204" pitchFamily="50" charset="-128"/>
              </a:rPr>
              <a:t>Chords		21 Chord</a:t>
            </a:r>
          </a:p>
          <a:p>
            <a:r>
              <a:rPr lang="en-US" altLang="ja-JP" sz="1300" b="1" dirty="0">
                <a:latin typeface="メイリオ" panose="020B0604030504040204" pitchFamily="50" charset="-128"/>
                <a:ea typeface="メイリオ" panose="020B0604030504040204" pitchFamily="50" charset="-128"/>
              </a:rPr>
              <a:t>Front Finish	Ovangkol</a:t>
            </a:r>
          </a:p>
          <a:p>
            <a:r>
              <a:rPr lang="en-US" altLang="ja-JP" sz="1300" b="1" dirty="0">
                <a:latin typeface="メイリオ" panose="020B0604030504040204" pitchFamily="50" charset="-128"/>
                <a:ea typeface="メイリオ" panose="020B0604030504040204" pitchFamily="50" charset="-128"/>
              </a:rPr>
              <a:t>Back Finish	Solid Spruce</a:t>
            </a:r>
          </a:p>
          <a:p>
            <a:r>
              <a:rPr lang="en-US" altLang="ja-JP" sz="1300" b="1" dirty="0">
                <a:latin typeface="メイリオ" panose="020B0604030504040204" pitchFamily="50" charset="-128"/>
                <a:ea typeface="メイリオ" panose="020B0604030504040204" pitchFamily="50" charset="-128"/>
              </a:rPr>
              <a:t>Additional Features	Satin Finish, Passive Pickup</a:t>
            </a:r>
          </a:p>
          <a:p>
            <a:r>
              <a:rPr lang="en-US" altLang="ja-JP" sz="1300" b="1" dirty="0">
                <a:latin typeface="メイリオ" panose="020B0604030504040204" pitchFamily="50" charset="-128"/>
                <a:ea typeface="メイリオ" panose="020B0604030504040204" pitchFamily="50" charset="-128"/>
              </a:rPr>
              <a:t>Warranty		5 Years</a:t>
            </a:r>
          </a:p>
          <a:p>
            <a:r>
              <a:rPr lang="en-US" altLang="ja-JP" sz="1300" b="1" dirty="0">
                <a:latin typeface="メイリオ" panose="020B0604030504040204" pitchFamily="50" charset="-128"/>
                <a:ea typeface="メイリオ" panose="020B0604030504040204" pitchFamily="50" charset="-128"/>
              </a:rPr>
              <a:t>Note: Autoharps no longer have built in tuners. </a:t>
            </a:r>
          </a:p>
          <a:p>
            <a:r>
              <a:rPr lang="en-US" altLang="ja-JP" sz="1300" b="1" dirty="0">
                <a:latin typeface="メイリオ" panose="020B0604030504040204" pitchFamily="50" charset="-128"/>
                <a:ea typeface="メイリオ" panose="020B0604030504040204" pitchFamily="50" charset="-128"/>
              </a:rPr>
              <a:t>         (See promotions section for available tuners)</a:t>
            </a:r>
          </a:p>
          <a:p>
            <a:endParaRPr lang="en-US" altLang="ja-JP" sz="1300" b="1" dirty="0">
              <a:latin typeface="メイリオ" panose="020B0604030504040204" pitchFamily="50" charset="-128"/>
              <a:ea typeface="メイリオ" panose="020B0604030504040204" pitchFamily="50" charset="-128"/>
            </a:endParaRPr>
          </a:p>
          <a:p>
            <a:r>
              <a:rPr lang="en-US" altLang="ja-JP" sz="1300" b="1" dirty="0">
                <a:latin typeface="メイリオ" panose="020B0604030504040204" pitchFamily="50" charset="-128"/>
                <a:ea typeface="メイリオ" panose="020B0604030504040204" pitchFamily="50" charset="-128"/>
              </a:rPr>
              <a:t>Our products are brand new and are still in the original package. </a:t>
            </a:r>
          </a:p>
          <a:p>
            <a:r>
              <a:rPr lang="en-US" altLang="ja-JP" sz="1300" b="1" dirty="0">
                <a:latin typeface="メイリオ" panose="020B0604030504040204" pitchFamily="50" charset="-128"/>
                <a:ea typeface="メイリオ" panose="020B0604030504040204" pitchFamily="50" charset="-128"/>
              </a:rPr>
              <a:t>They are stored in our temperature controlled warehouse to prevent any damage or warping. </a:t>
            </a:r>
          </a:p>
          <a:p>
            <a:r>
              <a:rPr lang="en-US" altLang="ja-JP" sz="1300" b="1" dirty="0">
                <a:latin typeface="メイリオ" panose="020B0604030504040204" pitchFamily="50" charset="-128"/>
                <a:ea typeface="メイリオ" panose="020B0604030504040204" pitchFamily="50" charset="-128"/>
              </a:rPr>
              <a:t>Our first-in first-out inventory system assures that you will receive the newest Autoharp available. </a:t>
            </a:r>
          </a:p>
          <a:p>
            <a:r>
              <a:rPr lang="en-US" altLang="ja-JP" sz="1300" b="1" dirty="0">
                <a:latin typeface="メイリオ" panose="020B0604030504040204" pitchFamily="50" charset="-128"/>
                <a:ea typeface="メイリオ" panose="020B0604030504040204" pitchFamily="50" charset="-128"/>
              </a:rPr>
              <a:t>We specialize in Oscar Schmidt Autoharps and accessories, so our time and energy are devoted to Autoharps. </a:t>
            </a:r>
          </a:p>
          <a:p>
            <a:r>
              <a:rPr lang="en-US" altLang="ja-JP" sz="1300" b="1" dirty="0">
                <a:latin typeface="メイリオ" panose="020B0604030504040204" pitchFamily="50" charset="-128"/>
                <a:ea typeface="メイリオ" panose="020B0604030504040204" pitchFamily="50" charset="-128"/>
              </a:rPr>
              <a:t>This allows us to provide our customers with the highest quality service and the best products available.</a:t>
            </a:r>
          </a:p>
          <a:p>
            <a:endParaRPr lang="en-US" altLang="ja-JP" sz="1300" b="1" dirty="0">
              <a:latin typeface="メイリオ" panose="020B0604030504040204" pitchFamily="50" charset="-128"/>
              <a:ea typeface="メイリオ" panose="020B0604030504040204" pitchFamily="50" charset="-128"/>
            </a:endParaRPr>
          </a:p>
          <a:p>
            <a:r>
              <a:rPr lang="en-US" altLang="ja-JP" sz="1300" b="1" dirty="0">
                <a:latin typeface="メイリオ" panose="020B0604030504040204" pitchFamily="50" charset="-128"/>
                <a:ea typeface="メイリオ" panose="020B0604030504040204" pitchFamily="50" charset="-128"/>
              </a:rPr>
              <a:t>We are an authorized Oscar Schmidt dealer, so you know that we offer the best products on the market. </a:t>
            </a:r>
          </a:p>
          <a:p>
            <a:r>
              <a:rPr lang="en-US" altLang="ja-JP" sz="1300" b="1" dirty="0">
                <a:latin typeface="メイリオ" panose="020B0604030504040204" pitchFamily="50" charset="-128"/>
                <a:ea typeface="メイリオ" panose="020B0604030504040204" pitchFamily="50" charset="-128"/>
              </a:rPr>
              <a:t>The </a:t>
            </a:r>
            <a:r>
              <a:rPr lang="en-US" altLang="ja-JP" sz="1300" b="1" dirty="0" err="1">
                <a:latin typeface="メイリオ" panose="020B0604030504040204" pitchFamily="50" charset="-128"/>
                <a:ea typeface="メイリオ" panose="020B0604030504040204" pitchFamily="50" charset="-128"/>
              </a:rPr>
              <a:t>AutoHarp</a:t>
            </a:r>
            <a:r>
              <a:rPr lang="en-US" altLang="ja-JP" sz="1300" b="1" dirty="0">
                <a:latin typeface="メイリオ" panose="020B0604030504040204" pitchFamily="50" charset="-128"/>
                <a:ea typeface="メイリオ" panose="020B0604030504040204" pitchFamily="50" charset="-128"/>
              </a:rPr>
              <a:t> Store makes it fast and easy for you to find what you are looking for. </a:t>
            </a:r>
          </a:p>
          <a:p>
            <a:r>
              <a:rPr lang="en-US" altLang="ja-JP" sz="1300" b="1" dirty="0">
                <a:latin typeface="メイリオ" panose="020B0604030504040204" pitchFamily="50" charset="-128"/>
                <a:ea typeface="メイリオ" panose="020B0604030504040204" pitchFamily="50" charset="-128"/>
              </a:rPr>
              <a:t>With our easy ordering system and same day shipping*, it is easy to order and arrives quickly to your door. </a:t>
            </a:r>
          </a:p>
          <a:p>
            <a:r>
              <a:rPr lang="en-US" altLang="ja-JP" sz="1300" b="1" dirty="0">
                <a:latin typeface="メイリオ" panose="020B0604030504040204" pitchFamily="50" charset="-128"/>
                <a:ea typeface="メイリオ" panose="020B0604030504040204" pitchFamily="50" charset="-128"/>
              </a:rPr>
              <a:t>In order to cut costs to offer our customers the lowest prices, we do everything online. </a:t>
            </a:r>
          </a:p>
          <a:p>
            <a:r>
              <a:rPr lang="en-US" altLang="ja-JP" sz="1300" b="1" dirty="0">
                <a:latin typeface="メイリオ" panose="020B0604030504040204" pitchFamily="50" charset="-128"/>
                <a:ea typeface="メイリオ" panose="020B0604030504040204" pitchFamily="50" charset="-128"/>
              </a:rPr>
              <a:t>Although most people would prefer to try out a product before they purchase it, by not having a showroom or storefront, we can offer the lowest prices in the market.</a:t>
            </a:r>
          </a:p>
        </p:txBody>
      </p:sp>
    </p:spTree>
    <p:extLst>
      <p:ext uri="{BB962C8B-B14F-4D97-AF65-F5344CB8AC3E}">
        <p14:creationId xmlns:p14="http://schemas.microsoft.com/office/powerpoint/2010/main" val="343624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5A5ADA9-28AF-4B2F-B45D-324B4ED1BA0A}"/>
              </a:ext>
            </a:extLst>
          </p:cNvPr>
          <p:cNvSpPr txBox="1"/>
          <p:nvPr/>
        </p:nvSpPr>
        <p:spPr>
          <a:xfrm>
            <a:off x="71120" y="76375"/>
            <a:ext cx="12009120" cy="6740307"/>
          </a:xfrm>
          <a:prstGeom prst="rect">
            <a:avLst/>
          </a:prstGeom>
          <a:noFill/>
        </p:spPr>
        <p:txBody>
          <a:bodyPr wrap="square">
            <a:spAutoFit/>
          </a:bodyPr>
          <a:lstStyle/>
          <a:p>
            <a:r>
              <a:rPr lang="ja-JP" altLang="en-US" sz="1350" b="1" dirty="0">
                <a:latin typeface="メイリオ" panose="020B0604030504040204" pitchFamily="50" charset="-128"/>
                <a:ea typeface="メイリオ" panose="020B0604030504040204" pitchFamily="50" charset="-128"/>
              </a:rPr>
              <a:t>オスカーシュミットオリジナル</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名前って何？</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品質、歴史、そして伝統。</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私たちのオートハープはオリジナルであり、その背後には</a:t>
            </a:r>
            <a:r>
              <a:rPr lang="en-US" altLang="ja-JP" sz="1350" b="1" dirty="0">
                <a:latin typeface="メイリオ" panose="020B0604030504040204" pitchFamily="50" charset="-128"/>
                <a:ea typeface="メイリオ" panose="020B0604030504040204" pitchFamily="50" charset="-128"/>
              </a:rPr>
              <a:t>100</a:t>
            </a:r>
            <a:r>
              <a:rPr lang="ja-JP" altLang="en-US" sz="1350" b="1" dirty="0">
                <a:latin typeface="メイリオ" panose="020B0604030504040204" pitchFamily="50" charset="-128"/>
                <a:ea typeface="メイリオ" panose="020B0604030504040204" pitchFamily="50" charset="-128"/>
              </a:rPr>
              <a:t>年以上の歴史があり、さまざまな選択肢があります。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オスカーシュミットは、オートハープの真のオリジナルで唯一の完全なソースです。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プレミアムウッド、高品質のハードウェア、そして手頃な価格が理想的な楽器を生み出します。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それぞれは、あなたの満足を保証する熟練した技術者によって米国で検査され、調整されます。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また、滑らかなフレットエンド、正確なローアクション、共鳴する音質を保証します。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比類のない基準だけでなく、卓越した価値を生み出す簡単な演奏の快適さとトーンレスポンス。</a:t>
            </a:r>
            <a:endParaRPr lang="en-US" altLang="ja-JP" sz="1350" b="1" dirty="0">
              <a:latin typeface="メイリオ" panose="020B0604030504040204" pitchFamily="50" charset="-128"/>
              <a:ea typeface="メイリオ" panose="020B0604030504040204" pitchFamily="50" charset="-128"/>
            </a:endParaRPr>
          </a:p>
          <a:p>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製品仕様</a:t>
            </a:r>
            <a:endParaRPr lang="en-US" altLang="ja-JP" sz="1350" b="1" dirty="0">
              <a:latin typeface="メイリオ" panose="020B0604030504040204" pitchFamily="50" charset="-128"/>
              <a:ea typeface="メイリオ" panose="020B0604030504040204" pitchFamily="50" charset="-128"/>
            </a:endParaRPr>
          </a:p>
          <a:p>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モデル番号</a:t>
            </a:r>
            <a:r>
              <a:rPr lang="en-US" altLang="ja-JP" sz="1350" b="1" dirty="0">
                <a:latin typeface="メイリオ" panose="020B0604030504040204" pitchFamily="50" charset="-128"/>
                <a:ea typeface="メイリオ" panose="020B0604030504040204" pitchFamily="50" charset="-128"/>
              </a:rPr>
              <a:t>		OS11021AE</a:t>
            </a:r>
          </a:p>
          <a:p>
            <a:r>
              <a:rPr lang="ja-JP" altLang="en-US" sz="1350" b="1" dirty="0">
                <a:latin typeface="メイリオ" panose="020B0604030504040204" pitchFamily="50" charset="-128"/>
                <a:ea typeface="メイリオ" panose="020B0604030504040204" pitchFamily="50" charset="-128"/>
              </a:rPr>
              <a:t>コード</a:t>
            </a:r>
            <a:r>
              <a:rPr lang="en-US" altLang="ja-JP" sz="1350" b="1" dirty="0">
                <a:latin typeface="メイリオ" panose="020B0604030504040204" pitchFamily="50" charset="-128"/>
                <a:ea typeface="メイリオ" panose="020B0604030504040204" pitchFamily="50" charset="-128"/>
              </a:rPr>
              <a:t>		21</a:t>
            </a:r>
            <a:r>
              <a:rPr lang="ja-JP" altLang="en-US" sz="1350" b="1" dirty="0">
                <a:latin typeface="メイリオ" panose="020B0604030504040204" pitchFamily="50" charset="-128"/>
                <a:ea typeface="メイリオ" panose="020B0604030504040204" pitchFamily="50" charset="-128"/>
              </a:rPr>
              <a:t>コード</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フロントフィニッシュ</a:t>
            </a:r>
            <a:r>
              <a:rPr lang="en-US" altLang="ja-JP" sz="1350" b="1" dirty="0">
                <a:latin typeface="メイリオ" panose="020B0604030504040204" pitchFamily="50" charset="-128"/>
                <a:ea typeface="メイリオ" panose="020B0604030504040204" pitchFamily="50" charset="-128"/>
              </a:rPr>
              <a:t>	Ovangkol</a:t>
            </a:r>
          </a:p>
          <a:p>
            <a:r>
              <a:rPr lang="ja-JP" altLang="en-US" sz="1350" b="1" dirty="0">
                <a:latin typeface="メイリオ" panose="020B0604030504040204" pitchFamily="50" charset="-128"/>
                <a:ea typeface="メイリオ" panose="020B0604030504040204" pitchFamily="50" charset="-128"/>
              </a:rPr>
              <a:t>バックフィニッシュ</a:t>
            </a:r>
            <a:r>
              <a:rPr lang="en-US" altLang="ja-JP" sz="1350" b="1"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ソリッドスプルース</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追加機能</a:t>
            </a:r>
            <a:r>
              <a:rPr lang="en-US" altLang="ja-JP" sz="1350" b="1" dirty="0">
                <a:latin typeface="メイリオ" panose="020B0604030504040204" pitchFamily="50" charset="-128"/>
                <a:ea typeface="メイリオ" panose="020B0604030504040204" pitchFamily="50" charset="-128"/>
              </a:rPr>
              <a:t>		</a:t>
            </a:r>
            <a:r>
              <a:rPr lang="ja-JP" altLang="en-US" sz="1350" b="1" dirty="0">
                <a:latin typeface="メイリオ" panose="020B0604030504040204" pitchFamily="50" charset="-128"/>
                <a:ea typeface="メイリオ" panose="020B0604030504040204" pitchFamily="50" charset="-128"/>
              </a:rPr>
              <a:t>サテン仕上げ、パッシブピックアップ</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保証</a:t>
            </a:r>
            <a:r>
              <a:rPr lang="en-US" altLang="ja-JP" sz="1350" b="1" dirty="0">
                <a:latin typeface="メイリオ" panose="020B0604030504040204" pitchFamily="50" charset="-128"/>
                <a:ea typeface="メイリオ" panose="020B0604030504040204" pitchFamily="50" charset="-128"/>
              </a:rPr>
              <a:t>		5</a:t>
            </a:r>
            <a:r>
              <a:rPr lang="ja-JP" altLang="en-US" sz="1350" b="1" dirty="0">
                <a:latin typeface="メイリオ" panose="020B0604030504040204" pitchFamily="50" charset="-128"/>
                <a:ea typeface="メイリオ" panose="020B0604030504040204" pitchFamily="50" charset="-128"/>
              </a:rPr>
              <a:t>年</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注：オートハープにはチューナーが組み込まれていません。</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　 （利用可能なチューナーについては、プロモーションのセクションを参照してください）</a:t>
            </a:r>
            <a:endParaRPr lang="en-US" altLang="ja-JP" sz="1350" b="1" dirty="0">
              <a:latin typeface="メイリオ" panose="020B0604030504040204" pitchFamily="50" charset="-128"/>
              <a:ea typeface="メイリオ" panose="020B0604030504040204" pitchFamily="50" charset="-128"/>
            </a:endParaRPr>
          </a:p>
          <a:p>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当社の製品は新品であり、元のパッケージのままです。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それらは、損傷や反りを防ぐために、温度管理された倉庫に保管されています。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私たちの先入れ先出し在庫システムは、あなたが利用可能な最新のオートハープを受け取ることを保証します。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私たちはオスカーシュミットオートハープとアクセサリーを専門としているので、私たちの時間とエネルギーはオートハープに費やされています。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これにより、お客様に最高品質のサービスと最高の製品を提供することができます。</a:t>
            </a:r>
            <a:endParaRPr lang="en-US" altLang="ja-JP" sz="1350" b="1" dirty="0">
              <a:latin typeface="メイリオ" panose="020B0604030504040204" pitchFamily="50" charset="-128"/>
              <a:ea typeface="メイリオ" panose="020B0604030504040204" pitchFamily="50" charset="-128"/>
            </a:endParaRPr>
          </a:p>
          <a:p>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私たちはオスカーシュミットの正規販売店ですので、市場で最高の製品を提供していることをご存知でしょう。 </a:t>
            </a:r>
            <a:endParaRPr lang="en-US" altLang="ja-JP" sz="1350" b="1" dirty="0">
              <a:latin typeface="メイリオ" panose="020B0604030504040204" pitchFamily="50" charset="-128"/>
              <a:ea typeface="メイリオ" panose="020B0604030504040204" pitchFamily="50" charset="-128"/>
            </a:endParaRPr>
          </a:p>
          <a:p>
            <a:r>
              <a:rPr lang="en-US" altLang="ja-JP" sz="1350" b="1" dirty="0" err="1">
                <a:latin typeface="メイリオ" panose="020B0604030504040204" pitchFamily="50" charset="-128"/>
                <a:ea typeface="メイリオ" panose="020B0604030504040204" pitchFamily="50" charset="-128"/>
              </a:rPr>
              <a:t>AutoHarp</a:t>
            </a:r>
            <a:r>
              <a:rPr lang="en-US" altLang="ja-JP" sz="1350" b="1" dirty="0">
                <a:latin typeface="メイリオ" panose="020B0604030504040204" pitchFamily="50" charset="-128"/>
                <a:ea typeface="メイリオ" panose="020B0604030504040204" pitchFamily="50" charset="-128"/>
              </a:rPr>
              <a:t> Store</a:t>
            </a:r>
            <a:r>
              <a:rPr lang="ja-JP" altLang="en-US" sz="1350" b="1" dirty="0">
                <a:latin typeface="メイリオ" panose="020B0604030504040204" pitchFamily="50" charset="-128"/>
                <a:ea typeface="メイリオ" panose="020B0604030504040204" pitchFamily="50" charset="-128"/>
              </a:rPr>
              <a:t>を使用すると、探しているものをすばやく簡単に見つけることができます。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簡単な注文システムと当日発送*により、注文が簡単で、すぐにドアに到着します。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コストを削減してお客様に最低価格を提供するために、私たちはすべてをオンラインで行います。</a:t>
            </a:r>
            <a:endParaRPr lang="en-US" altLang="ja-JP" sz="1350" b="1" dirty="0">
              <a:latin typeface="メイリオ" panose="020B0604030504040204" pitchFamily="50" charset="-128"/>
              <a:ea typeface="メイリオ" panose="020B0604030504040204" pitchFamily="50" charset="-128"/>
            </a:endParaRPr>
          </a:p>
          <a:p>
            <a:r>
              <a:rPr lang="ja-JP" altLang="en-US" sz="1350" b="1" dirty="0">
                <a:latin typeface="メイリオ" panose="020B0604030504040204" pitchFamily="50" charset="-128"/>
                <a:ea typeface="メイリオ" panose="020B0604030504040204" pitchFamily="50" charset="-128"/>
              </a:rPr>
              <a:t>ほとんどの人は購入する前に製品を試してみたいと思っていますが、ショールームや店先がないため、市場で最も安い価格を提供できます。</a:t>
            </a:r>
            <a:endParaRPr lang="en-US" altLang="ja-JP" sz="135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2322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CEC14FD-7037-47B4-914A-9D2026AB39B4}"/>
              </a:ext>
            </a:extLst>
          </p:cNvPr>
          <p:cNvSpPr txBox="1"/>
          <p:nvPr/>
        </p:nvSpPr>
        <p:spPr>
          <a:xfrm>
            <a:off x="6737131" y="2386299"/>
            <a:ext cx="5064008" cy="1754326"/>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Accessories Included</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Tuning Wrench and </a:t>
            </a:r>
            <a:r>
              <a:rPr lang="en-US" altLang="ja-JP" b="1" dirty="0" err="1">
                <a:latin typeface="メイリオ" panose="020B0604030504040204" pitchFamily="50" charset="-128"/>
                <a:ea typeface="メイリオ" panose="020B0604030504040204" pitchFamily="50" charset="-128"/>
              </a:rPr>
              <a:t>PicksTuning</a:t>
            </a:r>
            <a:r>
              <a:rPr lang="en-US" altLang="ja-JP" b="1" dirty="0">
                <a:latin typeface="メイリオ" panose="020B0604030504040204" pitchFamily="50" charset="-128"/>
                <a:ea typeface="メイリオ" panose="020B0604030504040204" pitchFamily="50" charset="-128"/>
              </a:rPr>
              <a:t> Wrench</a:t>
            </a:r>
          </a:p>
          <a:p>
            <a:r>
              <a:rPr lang="en-US" altLang="ja-JP" b="1" dirty="0">
                <a:latin typeface="メイリオ" panose="020B0604030504040204" pitchFamily="50" charset="-128"/>
                <a:ea typeface="メイリオ" panose="020B0604030504040204" pitchFamily="50" charset="-128"/>
              </a:rPr>
              <a:t>Amp cord</a:t>
            </a:r>
          </a:p>
          <a:p>
            <a:r>
              <a:rPr lang="en-US" altLang="ja-JP" b="1" dirty="0">
                <a:latin typeface="メイリオ" panose="020B0604030504040204" pitchFamily="50" charset="-128"/>
                <a:ea typeface="メイリオ" panose="020B0604030504040204" pitchFamily="50" charset="-128"/>
              </a:rPr>
              <a:t>Assortment of Picks</a:t>
            </a:r>
          </a:p>
          <a:p>
            <a:r>
              <a:rPr lang="en-US" altLang="ja-JP" b="1" dirty="0">
                <a:latin typeface="メイリオ" panose="020B0604030504040204" pitchFamily="50" charset="-128"/>
                <a:ea typeface="メイリオ" panose="020B0604030504040204" pitchFamily="50" charset="-128"/>
              </a:rPr>
              <a:t>(Over a $10 value, yours FREE!)</a:t>
            </a:r>
          </a:p>
        </p:txBody>
      </p:sp>
      <p:pic>
        <p:nvPicPr>
          <p:cNvPr id="6146" name="Picture 2" descr="Tuning Wrench and Picks">
            <a:extLst>
              <a:ext uri="{FF2B5EF4-FFF2-40B4-BE49-F238E27FC236}">
                <a16:creationId xmlns:a16="http://schemas.microsoft.com/office/drawing/2014/main" id="{F4ECB16E-1908-4886-999F-ADDE24D3D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861" y="1309687"/>
            <a:ext cx="5715000" cy="423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25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6B230C3-7E47-4A71-9AF9-1542C10CD3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73" y="372933"/>
            <a:ext cx="3867434" cy="25770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EC76BAC-72CF-4ED0-B047-FC98DEE70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919" y="181740"/>
            <a:ext cx="4138934" cy="2905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6F3A93-6A88-4273-B90A-ED4199706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325" y="3486021"/>
            <a:ext cx="3677104" cy="305629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ECF70E6-767F-417B-A8BB-5A3BDDB983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41965" y="372933"/>
            <a:ext cx="2090284" cy="301906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6EAE43C-45D5-461F-BE32-D7E1D375BF37}"/>
              </a:ext>
            </a:extLst>
          </p:cNvPr>
          <p:cNvSpPr txBox="1"/>
          <p:nvPr/>
        </p:nvSpPr>
        <p:spPr>
          <a:xfrm>
            <a:off x="4791518" y="3930522"/>
            <a:ext cx="7105820" cy="2554545"/>
          </a:xfrm>
          <a:prstGeom prst="rect">
            <a:avLst/>
          </a:prstGeom>
          <a:noFill/>
        </p:spPr>
        <p:txBody>
          <a:bodyPr wrap="square">
            <a:spAutoFit/>
          </a:bodyPr>
          <a:lstStyle/>
          <a:p>
            <a:r>
              <a:rPr lang="en-US" altLang="ja-JP" sz="2000" b="1" dirty="0">
                <a:latin typeface="メイリオ" panose="020B0604030504040204" pitchFamily="50" charset="-128"/>
                <a:ea typeface="メイリオ" panose="020B0604030504040204" pitchFamily="50" charset="-128"/>
              </a:rPr>
              <a:t>KORG </a:t>
            </a:r>
            <a:r>
              <a:rPr lang="ja-JP" altLang="en-US" sz="2000" b="1" dirty="0">
                <a:latin typeface="メイリオ" panose="020B0604030504040204" pitchFamily="50" charset="-128"/>
                <a:ea typeface="メイリオ" panose="020B0604030504040204" pitchFamily="50" charset="-128"/>
              </a:rPr>
              <a:t>クロマチックチューナー </a:t>
            </a:r>
            <a:r>
              <a:rPr lang="en-US" altLang="ja-JP" sz="2000" b="1" dirty="0">
                <a:latin typeface="メイリオ" panose="020B0604030504040204" pitchFamily="50" charset="-128"/>
                <a:ea typeface="メイリオ" panose="020B0604030504040204" pitchFamily="50" charset="-128"/>
              </a:rPr>
              <a:t>CA-40</a:t>
            </a:r>
          </a:p>
          <a:p>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1,660</a:t>
            </a:r>
            <a:endParaRPr lang="ja-JP" altLang="en-US" sz="2000" b="1" dirty="0">
              <a:latin typeface="メイリオ" panose="020B0604030504040204" pitchFamily="50" charset="-128"/>
              <a:ea typeface="メイリオ" panose="020B0604030504040204" pitchFamily="50" charset="-128"/>
            </a:endParaRPr>
          </a:p>
          <a:p>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大きく高精度な</a:t>
            </a:r>
            <a:r>
              <a:rPr lang="en-US" altLang="ja-JP" sz="2000" b="1" dirty="0">
                <a:latin typeface="メイリオ" panose="020B0604030504040204" pitchFamily="50" charset="-128"/>
                <a:ea typeface="メイリオ" panose="020B0604030504040204" pitchFamily="50" charset="-128"/>
              </a:rPr>
              <a:t>LCD</a:t>
            </a:r>
            <a:r>
              <a:rPr lang="ja-JP" altLang="en-US" sz="2000" b="1" dirty="0">
                <a:latin typeface="メイリオ" panose="020B0604030504040204" pitchFamily="50" charset="-128"/>
                <a:ea typeface="メイリオ" panose="020B0604030504040204" pitchFamily="50" charset="-128"/>
              </a:rPr>
              <a:t>メーターを採用</a:t>
            </a:r>
          </a:p>
          <a:p>
            <a:r>
              <a:rPr lang="ja-JP" altLang="en-US" sz="2000" b="1" dirty="0">
                <a:latin typeface="メイリオ" panose="020B0604030504040204" pitchFamily="50" charset="-128"/>
                <a:ea typeface="メイリオ" panose="020B0604030504040204" pitchFamily="50" charset="-128"/>
              </a:rPr>
              <a:t>本体スピーカーからの基準音発信機能搭載</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サウンドアウト</a:t>
            </a:r>
            <a:r>
              <a:rPr lang="en-US" altLang="ja-JP" sz="2000" b="1" dirty="0">
                <a:latin typeface="メイリオ" panose="020B0604030504040204" pitchFamily="50" charset="-128"/>
                <a:ea typeface="メイリオ" panose="020B0604030504040204" pitchFamily="50" charset="-128"/>
              </a:rPr>
              <a:t>)</a:t>
            </a:r>
          </a:p>
          <a:p>
            <a:r>
              <a:rPr lang="ja-JP" altLang="en-US" sz="2000" b="1" dirty="0">
                <a:latin typeface="メイリオ" panose="020B0604030504040204" pitchFamily="50" charset="-128"/>
                <a:ea typeface="メイリオ" panose="020B0604030504040204" pitchFamily="50" charset="-128"/>
              </a:rPr>
              <a:t>キャリブレーション機能搭載</a:t>
            </a:r>
          </a:p>
          <a:p>
            <a:r>
              <a:rPr lang="ja-JP" altLang="en-US" sz="2000" b="1" dirty="0">
                <a:latin typeface="メイリオ" panose="020B0604030504040204" pitchFamily="50" charset="-128"/>
                <a:ea typeface="メイリオ" panose="020B0604030504040204" pitchFamily="50" charset="-128"/>
              </a:rPr>
              <a:t>オート・パワー・オフ機能搭載</a:t>
            </a:r>
          </a:p>
          <a:p>
            <a:r>
              <a:rPr lang="ja-JP" altLang="en-US" sz="2000" b="1" dirty="0">
                <a:latin typeface="メイリオ" panose="020B0604030504040204" pitchFamily="50" charset="-128"/>
                <a:ea typeface="メイリオ" panose="020B0604030504040204" pitchFamily="50" charset="-128"/>
              </a:rPr>
              <a:t>約</a:t>
            </a:r>
            <a:r>
              <a:rPr lang="en-US" altLang="ja-JP" sz="2000" b="1" dirty="0">
                <a:latin typeface="メイリオ" panose="020B0604030504040204" pitchFamily="50" charset="-128"/>
                <a:ea typeface="メイリオ" panose="020B0604030504040204" pitchFamily="50" charset="-128"/>
              </a:rPr>
              <a:t>85</a:t>
            </a:r>
            <a:r>
              <a:rPr lang="ja-JP" altLang="en-US" sz="2000" b="1" dirty="0">
                <a:latin typeface="メイリオ" panose="020B0604030504040204" pitchFamily="50" charset="-128"/>
                <a:ea typeface="メイリオ" panose="020B0604030504040204" pitchFamily="50" charset="-128"/>
              </a:rPr>
              <a:t>時間連続使用可能</a:t>
            </a:r>
          </a:p>
        </p:txBody>
      </p:sp>
    </p:spTree>
    <p:extLst>
      <p:ext uri="{BB962C8B-B14F-4D97-AF65-F5344CB8AC3E}">
        <p14:creationId xmlns:p14="http://schemas.microsoft.com/office/powerpoint/2010/main" val="1893298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8533B71-C0FD-4194-8668-1332102B0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3809"/>
            <a:ext cx="5129213" cy="686187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184C33B9-DE60-4B3B-840C-9549EB6B7FC2}"/>
              </a:ext>
            </a:extLst>
          </p:cNvPr>
          <p:cNvSpPr txBox="1"/>
          <p:nvPr/>
        </p:nvSpPr>
        <p:spPr>
          <a:xfrm>
            <a:off x="8229600" y="2551837"/>
            <a:ext cx="3636818" cy="1477328"/>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ムック アコースティックギターマガジン </a:t>
            </a:r>
            <a:r>
              <a:rPr lang="en-US" altLang="ja-JP" b="1" dirty="0">
                <a:latin typeface="メイリオ" panose="020B0604030504040204" pitchFamily="50" charset="-128"/>
                <a:ea typeface="メイリオ" panose="020B0604030504040204" pitchFamily="50" charset="-128"/>
              </a:rPr>
              <a:t>Vol.27 (</a:t>
            </a:r>
            <a:r>
              <a:rPr lang="ja-JP" altLang="en-US" b="1" dirty="0">
                <a:latin typeface="メイリオ" panose="020B0604030504040204" pitchFamily="50" charset="-128"/>
                <a:ea typeface="メイリオ" panose="020B0604030504040204" pitchFamily="50" charset="-128"/>
              </a:rPr>
              <a:t>リットーミュージック・ムック</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単行本 </a:t>
            </a:r>
            <a:r>
              <a:rPr lang="en-US" altLang="ja-JP" b="1" dirty="0">
                <a:latin typeface="メイリオ" panose="020B0604030504040204" pitchFamily="50" charset="-128"/>
                <a:ea typeface="メイリオ" panose="020B0604030504040204" pitchFamily="50" charset="-128"/>
              </a:rPr>
              <a:t>– 2006/1/27</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1,121 </a:t>
            </a:r>
            <a:endParaRPr lang="ja-JP" altLang="en-US" b="1"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AC7AF7E4-17DC-4D8B-B3D2-F2E2948FEEFF}"/>
              </a:ext>
            </a:extLst>
          </p:cNvPr>
          <p:cNvPicPr>
            <a:picLocks noChangeAspect="1"/>
          </p:cNvPicPr>
          <p:nvPr/>
        </p:nvPicPr>
        <p:blipFill>
          <a:blip r:embed="rId3"/>
          <a:stretch>
            <a:fillRect/>
          </a:stretch>
        </p:blipFill>
        <p:spPr>
          <a:xfrm>
            <a:off x="247095" y="269691"/>
            <a:ext cx="1743318" cy="562053"/>
          </a:xfrm>
          <a:prstGeom prst="rect">
            <a:avLst/>
          </a:prstGeom>
        </p:spPr>
      </p:pic>
      <p:sp>
        <p:nvSpPr>
          <p:cNvPr id="8" name="テキスト ボックス 7">
            <a:extLst>
              <a:ext uri="{FF2B5EF4-FFF2-40B4-BE49-F238E27FC236}">
                <a16:creationId xmlns:a16="http://schemas.microsoft.com/office/drawing/2014/main" id="{85E1E821-E603-4D58-929E-E77BBE54DE8B}"/>
              </a:ext>
            </a:extLst>
          </p:cNvPr>
          <p:cNvSpPr txBox="1"/>
          <p:nvPr/>
        </p:nvSpPr>
        <p:spPr>
          <a:xfrm>
            <a:off x="9246870" y="6186000"/>
            <a:ext cx="2901142" cy="646331"/>
          </a:xfrm>
          <a:prstGeom prst="rect">
            <a:avLst/>
          </a:prstGeom>
          <a:noFill/>
        </p:spPr>
        <p:txBody>
          <a:bodyPr wrap="square">
            <a:spAutoFit/>
          </a:bodyPr>
          <a:lstStyle/>
          <a:p>
            <a:r>
              <a:rPr lang="ja-JP" altLang="en-US" b="1" dirty="0">
                <a:solidFill>
                  <a:srgbClr val="FF0000"/>
                </a:solidFill>
                <a:latin typeface="メイリオ" panose="020B0604030504040204" pitchFamily="50" charset="-128"/>
                <a:ea typeface="メイリオ" panose="020B0604030504040204" pitchFamily="50" charset="-128"/>
              </a:rPr>
              <a:t>入手年月日</a:t>
            </a:r>
            <a:endParaRPr lang="en-US" altLang="ja-JP" b="1" dirty="0">
              <a:solidFill>
                <a:srgbClr val="FF0000"/>
              </a:solidFill>
              <a:latin typeface="メイリオ" panose="020B0604030504040204" pitchFamily="50" charset="-128"/>
              <a:ea typeface="メイリオ" panose="020B0604030504040204" pitchFamily="50" charset="-128"/>
            </a:endParaRPr>
          </a:p>
          <a:p>
            <a:r>
              <a:rPr lang="en-US" altLang="ja-JP" b="1" dirty="0">
                <a:solidFill>
                  <a:srgbClr val="FF0000"/>
                </a:solidFill>
                <a:latin typeface="メイリオ" panose="020B0604030504040204" pitchFamily="50" charset="-128"/>
                <a:ea typeface="メイリオ" panose="020B0604030504040204" pitchFamily="50" charset="-128"/>
              </a:rPr>
              <a:t>【2021</a:t>
            </a:r>
            <a:r>
              <a:rPr lang="ja-JP" altLang="en-US" b="1" dirty="0">
                <a:solidFill>
                  <a:srgbClr val="FF0000"/>
                </a:solidFill>
                <a:latin typeface="メイリオ" panose="020B0604030504040204" pitchFamily="50" charset="-128"/>
                <a:ea typeface="メイリオ" panose="020B0604030504040204" pitchFamily="50" charset="-128"/>
              </a:rPr>
              <a:t>年</a:t>
            </a:r>
            <a:r>
              <a:rPr lang="en-US" altLang="ja-JP" b="1" dirty="0">
                <a:solidFill>
                  <a:srgbClr val="FF0000"/>
                </a:solidFill>
                <a:latin typeface="メイリオ" panose="020B0604030504040204" pitchFamily="50" charset="-128"/>
                <a:ea typeface="メイリオ" panose="020B0604030504040204" pitchFamily="50" charset="-128"/>
              </a:rPr>
              <a:t>4</a:t>
            </a:r>
            <a:r>
              <a:rPr lang="ja-JP" altLang="en-US" b="1" dirty="0">
                <a:solidFill>
                  <a:srgbClr val="FF0000"/>
                </a:solidFill>
                <a:latin typeface="メイリオ" panose="020B0604030504040204" pitchFamily="50" charset="-128"/>
                <a:ea typeface="メイリオ" panose="020B0604030504040204" pitchFamily="50" charset="-128"/>
              </a:rPr>
              <a:t>月</a:t>
            </a:r>
            <a:r>
              <a:rPr lang="en-US" altLang="ja-JP" b="1" dirty="0">
                <a:solidFill>
                  <a:srgbClr val="FF0000"/>
                </a:solidFill>
                <a:latin typeface="メイリオ" panose="020B0604030504040204" pitchFamily="50" charset="-128"/>
                <a:ea typeface="メイリオ" panose="020B0604030504040204" pitchFamily="50" charset="-128"/>
              </a:rPr>
              <a:t>20</a:t>
            </a:r>
            <a:r>
              <a:rPr lang="ja-JP" altLang="en-US" b="1" dirty="0">
                <a:solidFill>
                  <a:srgbClr val="FF0000"/>
                </a:solidFill>
                <a:latin typeface="メイリオ" panose="020B0604030504040204" pitchFamily="50" charset="-128"/>
                <a:ea typeface="メイリオ" panose="020B0604030504040204" pitchFamily="50" charset="-128"/>
              </a:rPr>
              <a:t>日</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火</a:t>
            </a:r>
            <a:r>
              <a:rPr lang="en-US" altLang="ja-JP" b="1" dirty="0">
                <a:solidFill>
                  <a:srgbClr val="FF0000"/>
                </a:solidFill>
                <a:latin typeface="メイリオ" panose="020B0604030504040204" pitchFamily="50" charset="-128"/>
                <a:ea typeface="メイリオ" panose="020B0604030504040204" pitchFamily="50" charset="-128"/>
              </a:rPr>
              <a:t>)】</a:t>
            </a:r>
            <a:endParaRPr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3940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3070F95-5F02-442F-931A-95634C8A8C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727" y="-9845"/>
            <a:ext cx="5341362" cy="688718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7B408B1-6DCE-47B9-A058-82B0C1E789BD}"/>
              </a:ext>
            </a:extLst>
          </p:cNvPr>
          <p:cNvSpPr txBox="1"/>
          <p:nvPr/>
        </p:nvSpPr>
        <p:spPr>
          <a:xfrm>
            <a:off x="8281554" y="1726035"/>
            <a:ext cx="3564081"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Scottish Airs And Ballads For Autoharp </a:t>
            </a:r>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2003/9/30</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Alex Usher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10,088</a:t>
            </a:r>
            <a:endParaRPr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B801BEB6-F3B8-4B3B-962A-48143F5ECDB0}"/>
              </a:ext>
            </a:extLst>
          </p:cNvPr>
          <p:cNvPicPr>
            <a:picLocks noChangeAspect="1"/>
          </p:cNvPicPr>
          <p:nvPr/>
        </p:nvPicPr>
        <p:blipFill>
          <a:blip r:embed="rId3"/>
          <a:stretch>
            <a:fillRect/>
          </a:stretch>
        </p:blipFill>
        <p:spPr>
          <a:xfrm>
            <a:off x="247096" y="269691"/>
            <a:ext cx="1743318" cy="562053"/>
          </a:xfrm>
          <a:prstGeom prst="rect">
            <a:avLst/>
          </a:prstGeom>
        </p:spPr>
      </p:pic>
    </p:spTree>
    <p:extLst>
      <p:ext uri="{BB962C8B-B14F-4D97-AF65-F5344CB8AC3E}">
        <p14:creationId xmlns:p14="http://schemas.microsoft.com/office/powerpoint/2010/main" val="3937142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ED97654E-50D3-4BFF-9A1A-D5AA2EA9A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728" y="-18753"/>
            <a:ext cx="5336598" cy="689886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5D1D8AD-1826-49B1-B8E5-3236161EFE80}"/>
              </a:ext>
            </a:extLst>
          </p:cNvPr>
          <p:cNvSpPr txBox="1"/>
          <p:nvPr/>
        </p:nvSpPr>
        <p:spPr>
          <a:xfrm>
            <a:off x="8023860" y="1720840"/>
            <a:ext cx="4080510" cy="2308324"/>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Complete Method for Autoharp or </a:t>
            </a:r>
            <a:r>
              <a:rPr lang="en-US" altLang="ja-JP" b="1" dirty="0" err="1">
                <a:latin typeface="メイリオ" panose="020B0604030504040204" pitchFamily="50" charset="-128"/>
                <a:ea typeface="メイリオ" panose="020B0604030504040204" pitchFamily="50" charset="-128"/>
              </a:rPr>
              <a:t>Chromaharp</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2016/3/11</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Meg Peterson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3,516</a:t>
            </a: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www.melbay.com/93657BCDEB</a:t>
            </a:r>
          </a:p>
        </p:txBody>
      </p:sp>
      <p:pic>
        <p:nvPicPr>
          <p:cNvPr id="5" name="図 4">
            <a:extLst>
              <a:ext uri="{FF2B5EF4-FFF2-40B4-BE49-F238E27FC236}">
                <a16:creationId xmlns:a16="http://schemas.microsoft.com/office/drawing/2014/main" id="{3F2580CE-86C8-4505-97CB-18EC9B9BAEF0}"/>
              </a:ext>
            </a:extLst>
          </p:cNvPr>
          <p:cNvPicPr>
            <a:picLocks noChangeAspect="1"/>
          </p:cNvPicPr>
          <p:nvPr/>
        </p:nvPicPr>
        <p:blipFill>
          <a:blip r:embed="rId3"/>
          <a:stretch>
            <a:fillRect/>
          </a:stretch>
        </p:blipFill>
        <p:spPr>
          <a:xfrm>
            <a:off x="247096" y="269691"/>
            <a:ext cx="1743318" cy="562053"/>
          </a:xfrm>
          <a:prstGeom prst="rect">
            <a:avLst/>
          </a:prstGeom>
        </p:spPr>
      </p:pic>
      <p:sp>
        <p:nvSpPr>
          <p:cNvPr id="6" name="テキスト ボックス 5">
            <a:extLst>
              <a:ext uri="{FF2B5EF4-FFF2-40B4-BE49-F238E27FC236}">
                <a16:creationId xmlns:a16="http://schemas.microsoft.com/office/drawing/2014/main" id="{628853C3-0B36-4323-9B73-B04EE554C89B}"/>
              </a:ext>
            </a:extLst>
          </p:cNvPr>
          <p:cNvSpPr txBox="1"/>
          <p:nvPr/>
        </p:nvSpPr>
        <p:spPr>
          <a:xfrm>
            <a:off x="9258300" y="6165949"/>
            <a:ext cx="2904261" cy="646331"/>
          </a:xfrm>
          <a:prstGeom prst="rect">
            <a:avLst/>
          </a:prstGeom>
          <a:noFill/>
        </p:spPr>
        <p:txBody>
          <a:bodyPr wrap="square">
            <a:spAutoFit/>
          </a:bodyPr>
          <a:lstStyle/>
          <a:p>
            <a:r>
              <a:rPr lang="ja-JP" altLang="en-US" b="1" dirty="0">
                <a:solidFill>
                  <a:srgbClr val="FF0000"/>
                </a:solidFill>
                <a:latin typeface="メイリオ" panose="020B0604030504040204" pitchFamily="50" charset="-128"/>
                <a:ea typeface="メイリオ" panose="020B0604030504040204" pitchFamily="50" charset="-128"/>
              </a:rPr>
              <a:t>入手年月日</a:t>
            </a:r>
            <a:endParaRPr lang="en-US" altLang="ja-JP" b="1" dirty="0">
              <a:solidFill>
                <a:srgbClr val="FF0000"/>
              </a:solidFill>
              <a:latin typeface="メイリオ" panose="020B0604030504040204" pitchFamily="50" charset="-128"/>
              <a:ea typeface="メイリオ" panose="020B0604030504040204" pitchFamily="50" charset="-128"/>
            </a:endParaRPr>
          </a:p>
          <a:p>
            <a:r>
              <a:rPr lang="en-US" altLang="ja-JP" b="1" dirty="0">
                <a:solidFill>
                  <a:srgbClr val="FF0000"/>
                </a:solidFill>
                <a:latin typeface="メイリオ" panose="020B0604030504040204" pitchFamily="50" charset="-128"/>
                <a:ea typeface="メイリオ" panose="020B0604030504040204" pitchFamily="50" charset="-128"/>
              </a:rPr>
              <a:t>【2021</a:t>
            </a:r>
            <a:r>
              <a:rPr lang="ja-JP" altLang="en-US" b="1" dirty="0">
                <a:solidFill>
                  <a:srgbClr val="FF0000"/>
                </a:solidFill>
                <a:latin typeface="メイリオ" panose="020B0604030504040204" pitchFamily="50" charset="-128"/>
                <a:ea typeface="メイリオ" panose="020B0604030504040204" pitchFamily="50" charset="-128"/>
              </a:rPr>
              <a:t>年</a:t>
            </a:r>
            <a:r>
              <a:rPr lang="en-US" altLang="ja-JP" b="1" dirty="0">
                <a:solidFill>
                  <a:srgbClr val="FF0000"/>
                </a:solidFill>
                <a:latin typeface="メイリオ" panose="020B0604030504040204" pitchFamily="50" charset="-128"/>
                <a:ea typeface="メイリオ" panose="020B0604030504040204" pitchFamily="50" charset="-128"/>
              </a:rPr>
              <a:t>4</a:t>
            </a:r>
            <a:r>
              <a:rPr lang="ja-JP" altLang="en-US" b="1" dirty="0">
                <a:solidFill>
                  <a:srgbClr val="FF0000"/>
                </a:solidFill>
                <a:latin typeface="メイリオ" panose="020B0604030504040204" pitchFamily="50" charset="-128"/>
                <a:ea typeface="メイリオ" panose="020B0604030504040204" pitchFamily="50" charset="-128"/>
              </a:rPr>
              <a:t>月</a:t>
            </a:r>
            <a:r>
              <a:rPr lang="en-US" altLang="ja-JP" b="1" dirty="0">
                <a:solidFill>
                  <a:srgbClr val="FF0000"/>
                </a:solidFill>
                <a:latin typeface="メイリオ" panose="020B0604030504040204" pitchFamily="50" charset="-128"/>
                <a:ea typeface="メイリオ" panose="020B0604030504040204" pitchFamily="50" charset="-128"/>
              </a:rPr>
              <a:t>21</a:t>
            </a:r>
            <a:r>
              <a:rPr lang="ja-JP" altLang="en-US" b="1" dirty="0">
                <a:solidFill>
                  <a:srgbClr val="FF0000"/>
                </a:solidFill>
                <a:latin typeface="メイリオ" panose="020B0604030504040204" pitchFamily="50" charset="-128"/>
                <a:ea typeface="メイリオ" panose="020B0604030504040204" pitchFamily="50" charset="-128"/>
              </a:rPr>
              <a:t>日</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水</a:t>
            </a:r>
            <a:r>
              <a:rPr lang="en-US" altLang="ja-JP" b="1" dirty="0">
                <a:solidFill>
                  <a:srgbClr val="FF0000"/>
                </a:solidFill>
                <a:latin typeface="メイリオ" panose="020B0604030504040204" pitchFamily="50" charset="-128"/>
                <a:ea typeface="メイリオ" panose="020B0604030504040204" pitchFamily="50" charset="-128"/>
              </a:rPr>
              <a:t>)】</a:t>
            </a:r>
            <a:endParaRPr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95890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BEB9206-170D-46D1-BF39-719ADA97D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245" y="-23101"/>
            <a:ext cx="5190694" cy="69070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FF242C3-02EF-455A-9E98-EAFDDF65BFFD}"/>
              </a:ext>
            </a:extLst>
          </p:cNvPr>
          <p:cNvSpPr txBox="1"/>
          <p:nvPr/>
        </p:nvSpPr>
        <p:spPr>
          <a:xfrm>
            <a:off x="8281555" y="2557032"/>
            <a:ext cx="3595253"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Folk Style Autoharp </a:t>
            </a:r>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1967/6/1</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Harry </a:t>
            </a:r>
            <a:r>
              <a:rPr lang="en-US" altLang="ja-JP" b="1" dirty="0" err="1">
                <a:latin typeface="メイリオ" panose="020B0604030504040204" pitchFamily="50" charset="-128"/>
                <a:ea typeface="メイリオ" panose="020B0604030504040204" pitchFamily="50" charset="-128"/>
              </a:rPr>
              <a:t>Tuassig</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endParaRPr lang="ja-JP" altLang="en-US"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1,980</a:t>
            </a:r>
            <a:endParaRPr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549C9BE-232E-4093-B7E4-870772F48A3B}"/>
              </a:ext>
            </a:extLst>
          </p:cNvPr>
          <p:cNvPicPr>
            <a:picLocks noChangeAspect="1"/>
          </p:cNvPicPr>
          <p:nvPr/>
        </p:nvPicPr>
        <p:blipFill>
          <a:blip r:embed="rId3"/>
          <a:stretch>
            <a:fillRect/>
          </a:stretch>
        </p:blipFill>
        <p:spPr>
          <a:xfrm>
            <a:off x="247095" y="269691"/>
            <a:ext cx="1743318" cy="562053"/>
          </a:xfrm>
          <a:prstGeom prst="rect">
            <a:avLst/>
          </a:prstGeom>
        </p:spPr>
      </p:pic>
    </p:spTree>
    <p:extLst>
      <p:ext uri="{BB962C8B-B14F-4D97-AF65-F5344CB8AC3E}">
        <p14:creationId xmlns:p14="http://schemas.microsoft.com/office/powerpoint/2010/main" val="1973564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F242C3-02EF-455A-9E98-EAFDDF65BFFD}"/>
              </a:ext>
            </a:extLst>
          </p:cNvPr>
          <p:cNvSpPr txBox="1"/>
          <p:nvPr/>
        </p:nvSpPr>
        <p:spPr>
          <a:xfrm>
            <a:off x="8092441" y="2557032"/>
            <a:ext cx="3784368" cy="4247317"/>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The Beatles for Autoharp </a:t>
            </a:r>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2011/10/1</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Hal Leonard Publishing Corporation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1,716</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一時的に在庫切れ</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入荷時期は未定です。 在庫状況について</a:t>
            </a:r>
          </a:p>
          <a:p>
            <a:r>
              <a:rPr lang="ja-JP" altLang="en-US" b="1" dirty="0">
                <a:latin typeface="メイリオ" panose="020B0604030504040204" pitchFamily="50" charset="-128"/>
                <a:ea typeface="メイリオ" panose="020B0604030504040204" pitchFamily="50" charset="-128"/>
              </a:rPr>
              <a:t>注文確定後、入荷時期が確定次第、お届け予定日を</a:t>
            </a:r>
            <a:r>
              <a:rPr lang="en-US" altLang="ja-JP" b="1" dirty="0">
                <a:latin typeface="メイリオ" panose="020B0604030504040204" pitchFamily="50" charset="-128"/>
                <a:ea typeface="メイリオ" panose="020B0604030504040204" pitchFamily="50" charset="-128"/>
              </a:rPr>
              <a:t>E</a:t>
            </a:r>
            <a:r>
              <a:rPr lang="ja-JP" altLang="en-US" b="1" dirty="0">
                <a:latin typeface="メイリオ" panose="020B0604030504040204" pitchFamily="50" charset="-128"/>
                <a:ea typeface="メイリオ" panose="020B0604030504040204" pitchFamily="50" charset="-128"/>
              </a:rPr>
              <a:t>メールでお知らせします。万が一、入荷できないことが判明した場合、やむを得ず、ご注文をキャンセルさせていただくことがあります。商品の代金は発送時に請求いたします。</a:t>
            </a:r>
          </a:p>
        </p:txBody>
      </p:sp>
      <p:pic>
        <p:nvPicPr>
          <p:cNvPr id="5" name="図 4">
            <a:extLst>
              <a:ext uri="{FF2B5EF4-FFF2-40B4-BE49-F238E27FC236}">
                <a16:creationId xmlns:a16="http://schemas.microsoft.com/office/drawing/2014/main" id="{5549C9BE-232E-4093-B7E4-870772F48A3B}"/>
              </a:ext>
            </a:extLst>
          </p:cNvPr>
          <p:cNvPicPr>
            <a:picLocks noChangeAspect="1"/>
          </p:cNvPicPr>
          <p:nvPr/>
        </p:nvPicPr>
        <p:blipFill>
          <a:blip r:embed="rId2"/>
          <a:stretch>
            <a:fillRect/>
          </a:stretch>
        </p:blipFill>
        <p:spPr>
          <a:xfrm>
            <a:off x="247095" y="269691"/>
            <a:ext cx="1743318" cy="562053"/>
          </a:xfrm>
          <a:prstGeom prst="rect">
            <a:avLst/>
          </a:prstGeom>
        </p:spPr>
      </p:pic>
      <p:pic>
        <p:nvPicPr>
          <p:cNvPr id="9218" name="Picture 2">
            <a:extLst>
              <a:ext uri="{FF2B5EF4-FFF2-40B4-BE49-F238E27FC236}">
                <a16:creationId xmlns:a16="http://schemas.microsoft.com/office/drawing/2014/main" id="{4EFBE445-CF8F-4317-8EF3-10D23AA16C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418" y="4553"/>
            <a:ext cx="5159521" cy="686560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9688CDD6-0AC5-42C9-B731-6A101F66FA52}"/>
              </a:ext>
            </a:extLst>
          </p:cNvPr>
          <p:cNvSpPr txBox="1"/>
          <p:nvPr/>
        </p:nvSpPr>
        <p:spPr>
          <a:xfrm>
            <a:off x="6816317" y="4607321"/>
            <a:ext cx="3595253" cy="1754326"/>
          </a:xfrm>
          <a:prstGeom prst="rect">
            <a:avLst/>
          </a:prstGeom>
          <a:solidFill>
            <a:srgbClr val="FFFF00"/>
          </a:solidFill>
        </p:spPr>
        <p:txBody>
          <a:bodyPr wrap="square">
            <a:spAutoFit/>
          </a:bodyPr>
          <a:lstStyle/>
          <a:p>
            <a:r>
              <a:rPr lang="ja-JP" altLang="en-US" b="1" dirty="0">
                <a:solidFill>
                  <a:srgbClr val="00B0F0"/>
                </a:solidFill>
                <a:latin typeface="メイリオ" panose="020B0604030504040204" pitchFamily="50" charset="-128"/>
                <a:ea typeface="メイリオ" panose="020B0604030504040204" pitchFamily="50" charset="-128"/>
              </a:rPr>
              <a:t>こちらで注文した</a:t>
            </a:r>
            <a:endParaRPr lang="en-US" altLang="ja-JP" b="1" dirty="0">
              <a:solidFill>
                <a:srgbClr val="00B0F0"/>
              </a:solidFill>
              <a:latin typeface="メイリオ" panose="020B0604030504040204" pitchFamily="50" charset="-128"/>
              <a:ea typeface="メイリオ" panose="020B0604030504040204" pitchFamily="50" charset="-128"/>
            </a:endParaRPr>
          </a:p>
          <a:p>
            <a:endParaRPr lang="en-US" altLang="ja-JP" b="1" dirty="0">
              <a:solidFill>
                <a:srgbClr val="00B0F0"/>
              </a:solidFill>
              <a:latin typeface="メイリオ" panose="020B0604030504040204" pitchFamily="50" charset="-128"/>
              <a:ea typeface="メイリオ" panose="020B0604030504040204" pitchFamily="50" charset="-128"/>
            </a:endParaRPr>
          </a:p>
          <a:p>
            <a:r>
              <a:rPr lang="en-US" altLang="ja-JP" b="1" dirty="0">
                <a:solidFill>
                  <a:srgbClr val="00B0F0"/>
                </a:solidFill>
                <a:latin typeface="メイリオ" panose="020B0604030504040204" pitchFamily="50" charset="-128"/>
                <a:ea typeface="メイリオ" panose="020B0604030504040204" pitchFamily="50" charset="-128"/>
              </a:rPr>
              <a:t>https://www.partitura.be/en/artikel/66026/The-Beatles-for-Autoharp/Beatles</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64180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0EC0E42-83BD-4775-9BEC-1780802AC8D6}"/>
              </a:ext>
            </a:extLst>
          </p:cNvPr>
          <p:cNvPicPr>
            <a:picLocks noChangeAspect="1"/>
          </p:cNvPicPr>
          <p:nvPr/>
        </p:nvPicPr>
        <p:blipFill>
          <a:blip r:embed="rId2"/>
          <a:stretch>
            <a:fillRect/>
          </a:stretch>
        </p:blipFill>
        <p:spPr>
          <a:xfrm>
            <a:off x="440824" y="1991360"/>
            <a:ext cx="2819463" cy="4709605"/>
          </a:xfrm>
          <a:prstGeom prst="rect">
            <a:avLst/>
          </a:prstGeom>
        </p:spPr>
      </p:pic>
      <p:pic>
        <p:nvPicPr>
          <p:cNvPr id="3" name="図 2">
            <a:extLst>
              <a:ext uri="{FF2B5EF4-FFF2-40B4-BE49-F238E27FC236}">
                <a16:creationId xmlns:a16="http://schemas.microsoft.com/office/drawing/2014/main" id="{C035B7EC-4DCF-47A8-9C43-8D4661336419}"/>
              </a:ext>
            </a:extLst>
          </p:cNvPr>
          <p:cNvPicPr>
            <a:picLocks noChangeAspect="1"/>
          </p:cNvPicPr>
          <p:nvPr/>
        </p:nvPicPr>
        <p:blipFill>
          <a:blip r:embed="rId3"/>
          <a:stretch>
            <a:fillRect/>
          </a:stretch>
        </p:blipFill>
        <p:spPr>
          <a:xfrm>
            <a:off x="341351" y="602257"/>
            <a:ext cx="2048161" cy="1057423"/>
          </a:xfrm>
          <a:prstGeom prst="rect">
            <a:avLst/>
          </a:prstGeom>
        </p:spPr>
      </p:pic>
      <p:sp>
        <p:nvSpPr>
          <p:cNvPr id="6" name="テキスト ボックス 5">
            <a:extLst>
              <a:ext uri="{FF2B5EF4-FFF2-40B4-BE49-F238E27FC236}">
                <a16:creationId xmlns:a16="http://schemas.microsoft.com/office/drawing/2014/main" id="{89468764-DCE7-4954-9ED1-4FA4AF063B31}"/>
              </a:ext>
            </a:extLst>
          </p:cNvPr>
          <p:cNvSpPr txBox="1"/>
          <p:nvPr/>
        </p:nvSpPr>
        <p:spPr>
          <a:xfrm>
            <a:off x="3139440" y="464195"/>
            <a:ext cx="8926831" cy="6063198"/>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rPr>
              <a:t>アイテムの詳細</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状態：</a:t>
            </a:r>
            <a:r>
              <a:rPr lang="en-US" altLang="ja-JP" sz="2000"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新品：元のパッケージ（パッケージが適用される場合）</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の新品、未使用、未開封、損傷のないアイテム。 </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アイテムが手作りであるか、印刷されていない箱や</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ビニール袋などの非小売パッケージでメーカーによって</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パッケージされている場合を除き、パッケージは小売店</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で見られるものと同じである必要があります。 </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詳細については、販売者のリストを参照してください。</a:t>
            </a:r>
            <a:endParaRPr lang="en-US" altLang="ja-JP"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モデル：</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アメリカーナアコースティックエレクトリックオートハープ</a:t>
            </a:r>
            <a:endParaRPr lang="en-US" altLang="ja-JP" sz="2000" b="1"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MSRP</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	709.90</a:t>
            </a:r>
            <a:r>
              <a:rPr lang="ja-JP" altLang="en-US" sz="2000" b="1" dirty="0">
                <a:latin typeface="メイリオ" panose="020B0604030504040204" pitchFamily="50" charset="-128"/>
                <a:ea typeface="メイリオ" panose="020B0604030504040204" pitchFamily="50" charset="-128"/>
              </a:rPr>
              <a:t>ドル　</a:t>
            </a:r>
            <a:r>
              <a:rPr lang="en-US" altLang="ja-JP" sz="1400" b="1" dirty="0">
                <a:solidFill>
                  <a:srgbClr val="00B0F0"/>
                </a:solidFill>
                <a:latin typeface="メイリオ" panose="020B0604030504040204" pitchFamily="50" charset="-128"/>
                <a:ea typeface="メイリオ" panose="020B0604030504040204" pitchFamily="50" charset="-128"/>
              </a:rPr>
              <a:t>manufacturer‘s suggested retail price</a:t>
            </a:r>
            <a:r>
              <a:rPr lang="ja-JP" altLang="en-US" sz="1400" b="1" dirty="0">
                <a:solidFill>
                  <a:srgbClr val="00B0F0"/>
                </a:solidFill>
                <a:latin typeface="メイリオ" panose="020B0604030504040204" pitchFamily="50" charset="-128"/>
                <a:ea typeface="メイリオ" panose="020B0604030504040204" pitchFamily="50" charset="-128"/>
              </a:rPr>
              <a:t>　希望小売価格</a:t>
            </a:r>
            <a:endParaRPr lang="en-US" altLang="ja-JP" sz="1400" b="1" dirty="0">
              <a:solidFill>
                <a:srgbClr val="00B0F0"/>
              </a:solidFill>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製造国</a:t>
            </a: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地域：</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中国</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トップ素材：</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オヴァンコルトップ</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利き手：</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右利き</a:t>
            </a:r>
            <a:endParaRPr lang="en-US" altLang="ja-JP" sz="2000" b="1"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UPC</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		801128025223</a:t>
            </a:r>
            <a:r>
              <a:rPr lang="ja-JP" altLang="en-US" sz="2000" b="1" dirty="0">
                <a:latin typeface="メイリオ" panose="020B0604030504040204" pitchFamily="50" charset="-128"/>
                <a:ea typeface="メイリオ" panose="020B0604030504040204" pitchFamily="50" charset="-128"/>
              </a:rPr>
              <a:t>　</a:t>
            </a:r>
            <a:r>
              <a:rPr lang="en-US" altLang="ja-JP" sz="1400" b="1" dirty="0">
                <a:solidFill>
                  <a:srgbClr val="00B0F0"/>
                </a:solidFill>
                <a:latin typeface="メイリオ" panose="020B0604030504040204" pitchFamily="50" charset="-128"/>
                <a:ea typeface="メイリオ" panose="020B0604030504040204" pitchFamily="50" charset="-128"/>
              </a:rPr>
              <a:t>Universal Product Code</a:t>
            </a:r>
            <a:r>
              <a:rPr lang="ja-JP" altLang="en-US" sz="1400" b="1" dirty="0">
                <a:solidFill>
                  <a:srgbClr val="00B0F0"/>
                </a:solidFill>
                <a:latin typeface="メイリオ" panose="020B0604030504040204" pitchFamily="50" charset="-128"/>
                <a:ea typeface="メイリオ" panose="020B0604030504040204" pitchFamily="50" charset="-128"/>
              </a:rPr>
              <a:t>　統一の商品コード</a:t>
            </a:r>
            <a:endParaRPr lang="en-US" altLang="ja-JP" sz="1400" b="1" dirty="0">
              <a:solidFill>
                <a:srgbClr val="00B0F0"/>
              </a:solidFill>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バック素材：</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ソリッドスプルース</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バックカラー：</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サテンブラウン</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コード：</a:t>
            </a:r>
            <a:r>
              <a:rPr lang="en-US" altLang="ja-JP" sz="2000" b="1" dirty="0">
                <a:latin typeface="メイリオ" panose="020B0604030504040204" pitchFamily="50" charset="-128"/>
                <a:ea typeface="メイリオ" panose="020B0604030504040204" pitchFamily="50" charset="-128"/>
              </a:rPr>
              <a:t>	21</a:t>
            </a:r>
            <a:r>
              <a:rPr lang="ja-JP" altLang="en-US" sz="2000" b="1" dirty="0">
                <a:latin typeface="メイリオ" panose="020B0604030504040204" pitchFamily="50" charset="-128"/>
                <a:ea typeface="メイリオ" panose="020B0604030504040204" pitchFamily="50" charset="-128"/>
              </a:rPr>
              <a:t>コード</a:t>
            </a:r>
            <a:endParaRPr lang="en-US" altLang="ja-JP" sz="2000" b="1" dirty="0">
              <a:latin typeface="メイリオ" panose="020B0604030504040204" pitchFamily="50" charset="-128"/>
              <a:ea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rPr>
              <a:t>MPN</a:t>
            </a:r>
            <a:r>
              <a:rPr lang="ja-JP" altLang="en-US" sz="2000" b="1" dirty="0">
                <a:latin typeface="メイリオ" panose="020B0604030504040204" pitchFamily="50" charset="-128"/>
                <a:ea typeface="メイリオ" panose="020B0604030504040204" pitchFamily="50" charset="-128"/>
              </a:rPr>
              <a:t>：</a:t>
            </a:r>
            <a:r>
              <a:rPr lang="en-US" altLang="ja-JP" sz="2000" b="1" dirty="0">
                <a:latin typeface="メイリオ" panose="020B0604030504040204" pitchFamily="50" charset="-128"/>
                <a:ea typeface="メイリオ" panose="020B0604030504040204" pitchFamily="50" charset="-128"/>
              </a:rPr>
              <a:t>		OS11021AE</a:t>
            </a:r>
            <a:r>
              <a:rPr lang="ja-JP" altLang="en-US" sz="2000" b="1" dirty="0">
                <a:latin typeface="メイリオ" panose="020B0604030504040204" pitchFamily="50" charset="-128"/>
                <a:ea typeface="メイリオ" panose="020B0604030504040204" pitchFamily="50" charset="-128"/>
              </a:rPr>
              <a:t>　</a:t>
            </a:r>
            <a:r>
              <a:rPr lang="en-US" altLang="ja-JP" sz="1400" b="1" dirty="0">
                <a:solidFill>
                  <a:srgbClr val="00B0F0"/>
                </a:solidFill>
                <a:latin typeface="メイリオ" panose="020B0604030504040204" pitchFamily="50" charset="-128"/>
                <a:ea typeface="メイリオ" panose="020B0604030504040204" pitchFamily="50" charset="-128"/>
              </a:rPr>
              <a:t>Manufacturer Part Number</a:t>
            </a:r>
            <a:r>
              <a:rPr lang="ja-JP" altLang="en-US" sz="1400" b="1" dirty="0">
                <a:solidFill>
                  <a:srgbClr val="00B0F0"/>
                </a:solidFill>
                <a:latin typeface="メイリオ" panose="020B0604030504040204" pitchFamily="50" charset="-128"/>
                <a:ea typeface="メイリオ" panose="020B0604030504040204" pitchFamily="50" charset="-128"/>
              </a:rPr>
              <a:t>　製品番号</a:t>
            </a:r>
            <a:endParaRPr lang="en-US" altLang="ja-JP" sz="1400" b="1" dirty="0">
              <a:solidFill>
                <a:srgbClr val="00B0F0"/>
              </a:solidFill>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エレクトロニクス：</a:t>
            </a:r>
            <a:r>
              <a:rPr lang="ja-JP" altLang="en-US" sz="2000" b="1" dirty="0">
                <a:latin typeface="メイリオ" panose="020B0604030504040204" pitchFamily="50" charset="-128"/>
                <a:ea typeface="メイリオ" panose="020B0604030504040204" pitchFamily="50" charset="-128"/>
              </a:rPr>
              <a:t>パッシブピックアップ</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ブランド：</a:t>
            </a:r>
            <a:r>
              <a:rPr lang="en-US" altLang="ja-JP" sz="2000" b="1"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オスカーシュミット</a:t>
            </a:r>
            <a:endParaRPr lang="en-US" altLang="ja-JP" sz="2000" b="1"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BDAA085-143D-4BAC-86FA-80FA2D66008B}"/>
              </a:ext>
            </a:extLst>
          </p:cNvPr>
          <p:cNvSpPr txBox="1"/>
          <p:nvPr/>
        </p:nvSpPr>
        <p:spPr>
          <a:xfrm>
            <a:off x="3778900" y="89653"/>
            <a:ext cx="8413100" cy="276999"/>
          </a:xfrm>
          <a:prstGeom prst="rect">
            <a:avLst/>
          </a:prstGeom>
          <a:noFill/>
        </p:spPr>
        <p:txBody>
          <a:bodyPr wrap="square">
            <a:spAutoFit/>
          </a:bodyPr>
          <a:lstStyle/>
          <a:p>
            <a:r>
              <a:rPr lang="en-US" altLang="ja-JP" sz="1200" b="1" dirty="0">
                <a:solidFill>
                  <a:srgbClr val="00B0F0"/>
                </a:solidFill>
                <a:latin typeface="メイリオ" panose="020B0604030504040204" pitchFamily="50" charset="-128"/>
                <a:ea typeface="メイリオ" panose="020B0604030504040204" pitchFamily="50" charset="-128"/>
              </a:rPr>
              <a:t>https://www.ebay.com/itm/182710481160</a:t>
            </a:r>
            <a:endParaRPr lang="ja-JP" altLang="en-US" sz="12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9882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F242C3-02EF-455A-9E98-EAFDDF65BFFD}"/>
              </a:ext>
            </a:extLst>
          </p:cNvPr>
          <p:cNvSpPr txBox="1"/>
          <p:nvPr/>
        </p:nvSpPr>
        <p:spPr>
          <a:xfrm>
            <a:off x="8281555" y="2557032"/>
            <a:ext cx="3595253"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The Autoharp Owner's Manual </a:t>
            </a:r>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2016/3/4</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Mary Lou </a:t>
            </a:r>
            <a:r>
              <a:rPr lang="en-US" altLang="ja-JP" b="1" dirty="0" err="1">
                <a:latin typeface="メイリオ" panose="020B0604030504040204" pitchFamily="50" charset="-128"/>
                <a:ea typeface="メイリオ" panose="020B0604030504040204" pitchFamily="50" charset="-128"/>
              </a:rPr>
              <a:t>Orthey</a:t>
            </a:r>
            <a:r>
              <a:rPr lang="en-US" altLang="ja-JP"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3,292</a:t>
            </a:r>
            <a:endParaRPr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549C9BE-232E-4093-B7E4-870772F48A3B}"/>
              </a:ext>
            </a:extLst>
          </p:cNvPr>
          <p:cNvPicPr>
            <a:picLocks noChangeAspect="1"/>
          </p:cNvPicPr>
          <p:nvPr/>
        </p:nvPicPr>
        <p:blipFill>
          <a:blip r:embed="rId2"/>
          <a:stretch>
            <a:fillRect/>
          </a:stretch>
        </p:blipFill>
        <p:spPr>
          <a:xfrm>
            <a:off x="247095" y="269691"/>
            <a:ext cx="1743318" cy="562053"/>
          </a:xfrm>
          <a:prstGeom prst="rect">
            <a:avLst/>
          </a:prstGeom>
        </p:spPr>
      </p:pic>
      <p:pic>
        <p:nvPicPr>
          <p:cNvPr id="1026" name="Picture 2">
            <a:extLst>
              <a:ext uri="{FF2B5EF4-FFF2-40B4-BE49-F238E27FC236}">
                <a16:creationId xmlns:a16="http://schemas.microsoft.com/office/drawing/2014/main" id="{0D4430F3-3691-4A4B-93F1-434C4E5A99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8118" y="-18753"/>
            <a:ext cx="5326207" cy="688543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D9BAB385-11B8-4E2F-8F89-1FD0F56A061C}"/>
              </a:ext>
            </a:extLst>
          </p:cNvPr>
          <p:cNvSpPr txBox="1"/>
          <p:nvPr/>
        </p:nvSpPr>
        <p:spPr>
          <a:xfrm>
            <a:off x="9201151" y="6177379"/>
            <a:ext cx="2945130" cy="646331"/>
          </a:xfrm>
          <a:prstGeom prst="rect">
            <a:avLst/>
          </a:prstGeom>
          <a:noFill/>
        </p:spPr>
        <p:txBody>
          <a:bodyPr wrap="square">
            <a:spAutoFit/>
          </a:bodyPr>
          <a:lstStyle/>
          <a:p>
            <a:r>
              <a:rPr lang="ja-JP" altLang="en-US" b="1" dirty="0">
                <a:solidFill>
                  <a:srgbClr val="FF0000"/>
                </a:solidFill>
                <a:latin typeface="メイリオ" panose="020B0604030504040204" pitchFamily="50" charset="-128"/>
                <a:ea typeface="メイリオ" panose="020B0604030504040204" pitchFamily="50" charset="-128"/>
              </a:rPr>
              <a:t>入手年月日</a:t>
            </a:r>
            <a:endParaRPr lang="en-US" altLang="ja-JP" b="1" dirty="0">
              <a:solidFill>
                <a:srgbClr val="FF0000"/>
              </a:solidFill>
              <a:latin typeface="メイリオ" panose="020B0604030504040204" pitchFamily="50" charset="-128"/>
              <a:ea typeface="メイリオ" panose="020B0604030504040204" pitchFamily="50" charset="-128"/>
            </a:endParaRPr>
          </a:p>
          <a:p>
            <a:r>
              <a:rPr lang="en-US" altLang="ja-JP" b="1" dirty="0">
                <a:solidFill>
                  <a:srgbClr val="FF0000"/>
                </a:solidFill>
                <a:latin typeface="メイリオ" panose="020B0604030504040204" pitchFamily="50" charset="-128"/>
                <a:ea typeface="メイリオ" panose="020B0604030504040204" pitchFamily="50" charset="-128"/>
              </a:rPr>
              <a:t>【2021</a:t>
            </a:r>
            <a:r>
              <a:rPr lang="ja-JP" altLang="en-US" b="1" dirty="0">
                <a:solidFill>
                  <a:srgbClr val="FF0000"/>
                </a:solidFill>
                <a:latin typeface="メイリオ" panose="020B0604030504040204" pitchFamily="50" charset="-128"/>
                <a:ea typeface="メイリオ" panose="020B0604030504040204" pitchFamily="50" charset="-128"/>
              </a:rPr>
              <a:t>年</a:t>
            </a:r>
            <a:r>
              <a:rPr lang="en-US" altLang="ja-JP" b="1" dirty="0">
                <a:solidFill>
                  <a:srgbClr val="FF0000"/>
                </a:solidFill>
                <a:latin typeface="メイリオ" panose="020B0604030504040204" pitchFamily="50" charset="-128"/>
                <a:ea typeface="メイリオ" panose="020B0604030504040204" pitchFamily="50" charset="-128"/>
              </a:rPr>
              <a:t>4</a:t>
            </a:r>
            <a:r>
              <a:rPr lang="ja-JP" altLang="en-US" b="1" dirty="0">
                <a:solidFill>
                  <a:srgbClr val="FF0000"/>
                </a:solidFill>
                <a:latin typeface="メイリオ" panose="020B0604030504040204" pitchFamily="50" charset="-128"/>
                <a:ea typeface="メイリオ" panose="020B0604030504040204" pitchFamily="50" charset="-128"/>
              </a:rPr>
              <a:t>月</a:t>
            </a:r>
            <a:r>
              <a:rPr lang="en-US" altLang="ja-JP" b="1" dirty="0">
                <a:solidFill>
                  <a:srgbClr val="FF0000"/>
                </a:solidFill>
                <a:latin typeface="メイリオ" panose="020B0604030504040204" pitchFamily="50" charset="-128"/>
                <a:ea typeface="メイリオ" panose="020B0604030504040204" pitchFamily="50" charset="-128"/>
              </a:rPr>
              <a:t>22</a:t>
            </a:r>
            <a:r>
              <a:rPr lang="ja-JP" altLang="en-US" b="1" dirty="0">
                <a:solidFill>
                  <a:srgbClr val="FF0000"/>
                </a:solidFill>
                <a:latin typeface="メイリオ" panose="020B0604030504040204" pitchFamily="50" charset="-128"/>
                <a:ea typeface="メイリオ" panose="020B0604030504040204" pitchFamily="50" charset="-128"/>
              </a:rPr>
              <a:t>日</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木</a:t>
            </a:r>
            <a:r>
              <a:rPr lang="en-US" altLang="ja-JP" b="1" dirty="0">
                <a:solidFill>
                  <a:srgbClr val="FF0000"/>
                </a:solidFill>
                <a:latin typeface="メイリオ" panose="020B0604030504040204" pitchFamily="50" charset="-128"/>
                <a:ea typeface="メイリオ" panose="020B0604030504040204" pitchFamily="50" charset="-128"/>
              </a:rPr>
              <a:t>)】</a:t>
            </a:r>
            <a:endParaRPr lang="ja-JP" altLang="en-US"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43165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FF242C3-02EF-455A-9E98-EAFDDF65BFFD}"/>
              </a:ext>
            </a:extLst>
          </p:cNvPr>
          <p:cNvSpPr txBox="1"/>
          <p:nvPr/>
        </p:nvSpPr>
        <p:spPr>
          <a:xfrm>
            <a:off x="8281555" y="2557032"/>
            <a:ext cx="3595253" cy="2585323"/>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Complete Book of Traditional &amp; Country Autoharp Picking Styles: Strumming &amp; Melody Picking </a:t>
            </a:r>
          </a:p>
          <a:p>
            <a:r>
              <a:rPr lang="ja-JP" altLang="en-US" b="1" dirty="0">
                <a:latin typeface="メイリオ" panose="020B0604030504040204" pitchFamily="50" charset="-128"/>
                <a:ea typeface="メイリオ" panose="020B0604030504040204" pitchFamily="50" charset="-128"/>
              </a:rPr>
              <a:t>ペーパーバック </a:t>
            </a:r>
            <a:r>
              <a:rPr lang="en-US" altLang="ja-JP" b="1" dirty="0">
                <a:latin typeface="メイリオ" panose="020B0604030504040204" pitchFamily="50" charset="-128"/>
                <a:ea typeface="メイリオ" panose="020B0604030504040204" pitchFamily="50" charset="-128"/>
              </a:rPr>
              <a:t>– 1986/6/12</a:t>
            </a:r>
          </a:p>
          <a:p>
            <a:r>
              <a:rPr lang="ja-JP" altLang="en-US" b="1" dirty="0">
                <a:latin typeface="メイリオ" panose="020B0604030504040204" pitchFamily="50" charset="-128"/>
                <a:ea typeface="メイリオ" panose="020B0604030504040204" pitchFamily="50" charset="-128"/>
              </a:rPr>
              <a:t>英語版  </a:t>
            </a:r>
            <a:r>
              <a:rPr lang="en-US" altLang="ja-JP" b="1" dirty="0">
                <a:latin typeface="メイリオ" panose="020B0604030504040204" pitchFamily="50" charset="-128"/>
                <a:ea typeface="メイリオ" panose="020B0604030504040204" pitchFamily="50" charset="-128"/>
              </a:rPr>
              <a:t>Meg Peterson (</a:t>
            </a:r>
            <a:r>
              <a:rPr lang="ja-JP" altLang="en-US" b="1" dirty="0">
                <a:latin typeface="メイリオ" panose="020B0604030504040204" pitchFamily="50" charset="-128"/>
                <a:ea typeface="メイリオ" panose="020B0604030504040204" pitchFamily="50" charset="-128"/>
              </a:rPr>
              <a:t>著</a:t>
            </a:r>
            <a:r>
              <a:rPr lang="en-US" altLang="ja-JP" b="1" dirty="0">
                <a:latin typeface="メイリオ" panose="020B0604030504040204" pitchFamily="50" charset="-128"/>
                <a:ea typeface="メイリオ" panose="020B0604030504040204" pitchFamily="50" charset="-128"/>
              </a:rPr>
              <a:t>), Dan Fox (</a:t>
            </a:r>
            <a:r>
              <a:rPr lang="ja-JP" altLang="en-US" b="1" dirty="0">
                <a:latin typeface="メイリオ" panose="020B0604030504040204" pitchFamily="50" charset="-128"/>
                <a:ea typeface="メイリオ" panose="020B0604030504040204" pitchFamily="50" charset="-128"/>
              </a:rPr>
              <a:t>編集</a:t>
            </a:r>
            <a:r>
              <a:rPr lang="en-US" altLang="ja-JP"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2,731</a:t>
            </a:r>
            <a:endParaRPr lang="ja-JP" altLang="en-US" b="1"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549C9BE-232E-4093-B7E4-870772F48A3B}"/>
              </a:ext>
            </a:extLst>
          </p:cNvPr>
          <p:cNvPicPr>
            <a:picLocks noChangeAspect="1"/>
          </p:cNvPicPr>
          <p:nvPr/>
        </p:nvPicPr>
        <p:blipFill>
          <a:blip r:embed="rId2"/>
          <a:stretch>
            <a:fillRect/>
          </a:stretch>
        </p:blipFill>
        <p:spPr>
          <a:xfrm>
            <a:off x="247095" y="269691"/>
            <a:ext cx="1743318" cy="562053"/>
          </a:xfrm>
          <a:prstGeom prst="rect">
            <a:avLst/>
          </a:prstGeom>
        </p:spPr>
      </p:pic>
      <p:pic>
        <p:nvPicPr>
          <p:cNvPr id="2050" name="Picture 2">
            <a:extLst>
              <a:ext uri="{FF2B5EF4-FFF2-40B4-BE49-F238E27FC236}">
                <a16:creationId xmlns:a16="http://schemas.microsoft.com/office/drawing/2014/main" id="{5F5934C7-0132-4FA3-AF4F-40A2477DF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727" y="-9845"/>
            <a:ext cx="5341362" cy="6887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179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99AAF9E0-E4C9-4B19-BEC1-6E2AEE36E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940" y="297180"/>
            <a:ext cx="5022166" cy="648081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4451EF7-6BED-4C4E-8B46-2178552C9563}"/>
              </a:ext>
            </a:extLst>
          </p:cNvPr>
          <p:cNvSpPr txBox="1"/>
          <p:nvPr/>
        </p:nvSpPr>
        <p:spPr>
          <a:xfrm>
            <a:off x="7391400" y="110527"/>
            <a:ext cx="4703618" cy="6740307"/>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“It’s An Autoharp” – Beginner’s Book and CD</a:t>
            </a:r>
          </a:p>
          <a:p>
            <a:r>
              <a:rPr lang="en-US" altLang="ja-JP" b="1" dirty="0">
                <a:latin typeface="メイリオ" panose="020B0604030504040204" pitchFamily="50" charset="-128"/>
                <a:ea typeface="メイリオ" panose="020B0604030504040204" pitchFamily="50" charset="-128"/>
              </a:rPr>
              <a:t>Beginning Autoharp book:  “It’s An Autoharp” has a 47-track learning CD included!</a:t>
            </a:r>
          </a:p>
          <a:p>
            <a:r>
              <a:rPr lang="en-US" altLang="ja-JP" b="1" dirty="0">
                <a:latin typeface="メイリオ" panose="020B0604030504040204" pitchFamily="50" charset="-128"/>
                <a:ea typeface="メイリオ" panose="020B0604030504040204" pitchFamily="50" charset="-128"/>
              </a:rPr>
              <a:t>THE INCLUDED CD HAS 47 TRACKS.   If you don’t have a CD player, go here to find the tracks in MP3 form:  http://larkpoint.com/audio-tracks-for-its-an-autoharp/</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Price in the US: $24.95 with FREE SHIPPING!</a:t>
            </a:r>
          </a:p>
          <a:p>
            <a:r>
              <a:rPr lang="en-US" altLang="ja-JP" b="1" dirty="0">
                <a:latin typeface="メイリオ" panose="020B0604030504040204" pitchFamily="50" charset="-128"/>
                <a:ea typeface="メイリオ" panose="020B0604030504040204" pitchFamily="50" charset="-128"/>
              </a:rPr>
              <a:t>Price outside the US: $30.00 includes shipping.</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p>
          <a:p>
            <a:endParaRPr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Where are you?</a:t>
            </a:r>
          </a:p>
          <a:p>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Inside the US $24.95 USD</a:t>
            </a:r>
          </a:p>
        </p:txBody>
      </p:sp>
      <p:sp>
        <p:nvSpPr>
          <p:cNvPr id="8" name="テキスト ボックス 7">
            <a:extLst>
              <a:ext uri="{FF2B5EF4-FFF2-40B4-BE49-F238E27FC236}">
                <a16:creationId xmlns:a16="http://schemas.microsoft.com/office/drawing/2014/main" id="{F4780C8F-FAE2-4889-810E-57C9A96C1A5C}"/>
              </a:ext>
            </a:extLst>
          </p:cNvPr>
          <p:cNvSpPr txBox="1"/>
          <p:nvPr/>
        </p:nvSpPr>
        <p:spPr>
          <a:xfrm>
            <a:off x="238990" y="110527"/>
            <a:ext cx="8162060" cy="338554"/>
          </a:xfrm>
          <a:prstGeom prst="rect">
            <a:avLst/>
          </a:prstGeom>
          <a:noFill/>
        </p:spPr>
        <p:txBody>
          <a:bodyPr wrap="square">
            <a:spAutoFit/>
          </a:bodyPr>
          <a:lstStyle/>
          <a:p>
            <a:r>
              <a:rPr lang="en-US" altLang="ja-JP" sz="1600" b="1" dirty="0">
                <a:solidFill>
                  <a:srgbClr val="00B0F0"/>
                </a:solidFill>
                <a:latin typeface="メイリオ" panose="020B0604030504040204" pitchFamily="50" charset="-128"/>
                <a:ea typeface="メイリオ" panose="020B0604030504040204" pitchFamily="50" charset="-128"/>
              </a:rPr>
              <a:t>https://larkpoint.com/its-an-autoharp-beginners-book-and-cd/</a:t>
            </a:r>
            <a:endParaRPr lang="ja-JP" altLang="en-US" sz="1600"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090912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AB8AF9E-DDFF-4415-97D9-0D1F40B8F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8736" y="-11390"/>
            <a:ext cx="5156489" cy="692146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39D30F4C-AD84-4076-9F77-2B88A65F421B}"/>
              </a:ext>
            </a:extLst>
          </p:cNvPr>
          <p:cNvSpPr txBox="1"/>
          <p:nvPr/>
        </p:nvSpPr>
        <p:spPr>
          <a:xfrm>
            <a:off x="7969827" y="2711118"/>
            <a:ext cx="3865418" cy="1200329"/>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Autoharp Owner's Manual</a:t>
            </a: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AUTOHARP OWNERS MANUAL</a:t>
            </a:r>
          </a:p>
          <a:p>
            <a:r>
              <a:rPr lang="en-US" altLang="ja-JP" b="1" dirty="0">
                <a:latin typeface="メイリオ" panose="020B0604030504040204" pitchFamily="50" charset="-128"/>
                <a:ea typeface="メイリオ" panose="020B0604030504040204" pitchFamily="50" charset="-128"/>
              </a:rPr>
              <a:t>Mary Lou </a:t>
            </a:r>
            <a:r>
              <a:rPr lang="en-US" altLang="ja-JP" b="1" dirty="0" err="1">
                <a:latin typeface="メイリオ" panose="020B0604030504040204" pitchFamily="50" charset="-128"/>
                <a:ea typeface="メイリオ" panose="020B0604030504040204" pitchFamily="50" charset="-128"/>
              </a:rPr>
              <a:t>Orthey</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4,435</a:t>
            </a:r>
            <a:r>
              <a:rPr lang="ja-JP" altLang="en-US" b="1" dirty="0">
                <a:latin typeface="メイリオ" panose="020B0604030504040204" pitchFamily="50" charset="-128"/>
                <a:ea typeface="メイリオ" panose="020B0604030504040204" pitchFamily="50" charset="-128"/>
              </a:rPr>
              <a:t>円</a:t>
            </a:r>
          </a:p>
        </p:txBody>
      </p:sp>
      <p:pic>
        <p:nvPicPr>
          <p:cNvPr id="5" name="図 4">
            <a:extLst>
              <a:ext uri="{FF2B5EF4-FFF2-40B4-BE49-F238E27FC236}">
                <a16:creationId xmlns:a16="http://schemas.microsoft.com/office/drawing/2014/main" id="{E56CE758-FDC1-4F21-8DF8-EDDAFD8E0A95}"/>
              </a:ext>
            </a:extLst>
          </p:cNvPr>
          <p:cNvPicPr>
            <a:picLocks noChangeAspect="1"/>
          </p:cNvPicPr>
          <p:nvPr/>
        </p:nvPicPr>
        <p:blipFill>
          <a:blip r:embed="rId3"/>
          <a:stretch>
            <a:fillRect/>
          </a:stretch>
        </p:blipFill>
        <p:spPr>
          <a:xfrm>
            <a:off x="192059" y="186564"/>
            <a:ext cx="2083550" cy="472805"/>
          </a:xfrm>
          <a:prstGeom prst="rect">
            <a:avLst/>
          </a:prstGeom>
        </p:spPr>
      </p:pic>
      <p:sp>
        <p:nvSpPr>
          <p:cNvPr id="6" name="テキスト ボックス 5">
            <a:extLst>
              <a:ext uri="{FF2B5EF4-FFF2-40B4-BE49-F238E27FC236}">
                <a16:creationId xmlns:a16="http://schemas.microsoft.com/office/drawing/2014/main" id="{ABF2062F-F0BC-4369-A3AC-EAD99EE40E55}"/>
              </a:ext>
            </a:extLst>
          </p:cNvPr>
          <p:cNvSpPr txBox="1"/>
          <p:nvPr/>
        </p:nvSpPr>
        <p:spPr>
          <a:xfrm>
            <a:off x="252845" y="17191"/>
            <a:ext cx="11643186" cy="6740307"/>
          </a:xfrm>
          <a:prstGeom prst="rect">
            <a:avLst/>
          </a:prstGeom>
          <a:solidFill>
            <a:schemeClr val="accent4">
              <a:alpha val="50196"/>
            </a:schemeClr>
          </a:solid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送信者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楽天ブックス </a:t>
            </a:r>
            <a:r>
              <a:rPr lang="en-US" altLang="ja-JP" sz="800" b="1" dirty="0">
                <a:latin typeface="メイリオ" panose="020B0604030504040204" pitchFamily="50" charset="-128"/>
                <a:ea typeface="メイリオ" panose="020B0604030504040204" pitchFamily="50" charset="-128"/>
              </a:rPr>
              <a:t>&lt;books-order@faq.rakuten.co.jp&gt; </a:t>
            </a:r>
          </a:p>
          <a:p>
            <a:r>
              <a:rPr lang="en-US" altLang="ja-JP" sz="800" b="1" dirty="0">
                <a:latin typeface="メイリオ" panose="020B0604030504040204" pitchFamily="50" charset="-128"/>
                <a:ea typeface="メイリオ" panose="020B0604030504040204" pitchFamily="50" charset="-128"/>
              </a:rPr>
              <a:t>1 08:02</a:t>
            </a:r>
          </a:p>
          <a:p>
            <a:r>
              <a:rPr lang="ja-JP" altLang="en-US" sz="800" b="1" dirty="0">
                <a:latin typeface="メイリオ" panose="020B0604030504040204" pitchFamily="50" charset="-128"/>
                <a:ea typeface="メイリオ" panose="020B0604030504040204" pitchFamily="50" charset="-128"/>
              </a:rPr>
              <a:t>宛先 </a:t>
            </a:r>
            <a:r>
              <a:rPr lang="en-US" altLang="ja-JP" sz="800" b="1" dirty="0">
                <a:latin typeface="メイリオ" panose="020B0604030504040204" pitchFamily="50" charset="-128"/>
                <a:ea typeface="メイリオ" panose="020B0604030504040204" pitchFamily="50" charset="-128"/>
              </a:rPr>
              <a:t>: 	 tamagawa@lib.bekkoame.ne.jp</a:t>
            </a:r>
          </a:p>
          <a:p>
            <a:r>
              <a:rPr lang="ja-JP" altLang="en-US" sz="800" b="1" dirty="0">
                <a:latin typeface="メイリオ" panose="020B0604030504040204" pitchFamily="50" charset="-128"/>
                <a:ea typeface="メイリオ" panose="020B0604030504040204" pitchFamily="50" charset="-128"/>
              </a:rPr>
              <a:t>件名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楽天ブックス</a:t>
            </a:r>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ご注文商品の状況ご案内</a:t>
            </a:r>
            <a:endParaRPr lang="en-US" altLang="ja-JP" sz="800" b="1" dirty="0">
              <a:latin typeface="メイリオ" panose="020B0604030504040204" pitchFamily="50" charset="-128"/>
              <a:ea typeface="メイリオ" panose="020B0604030504040204" pitchFamily="50" charset="-128"/>
            </a:endParaRP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ja-JP" altLang="en-US" sz="800" b="1" dirty="0">
                <a:latin typeface="メイリオ" panose="020B0604030504040204" pitchFamily="50" charset="-128"/>
                <a:ea typeface="メイリオ" panose="020B0604030504040204" pitchFamily="50" charset="-128"/>
              </a:rPr>
              <a:t>玉川　秋雄　様</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楽天ブックスをご利用いただきまして、誠にありがとうございます。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ご注文商品について、以下に現在の状況をご案内いたします。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■商品の確保状況</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この度ご連絡の商品は、現在まだ入荷していない状況です。</a:t>
            </a:r>
          </a:p>
          <a:p>
            <a:r>
              <a:rPr lang="ja-JP" altLang="en-US" sz="800" b="1" dirty="0">
                <a:latin typeface="メイリオ" panose="020B0604030504040204" pitchFamily="50" charset="-128"/>
                <a:ea typeface="メイリオ" panose="020B0604030504040204" pitchFamily="50" charset="-128"/>
              </a:rPr>
              <a:t>ご迷惑をおかけし誠に申し訳ございません。</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明確な発送日をご案内することができませんが、発送の際にはメールにてご連絡</a:t>
            </a:r>
          </a:p>
          <a:p>
            <a:r>
              <a:rPr lang="ja-JP" altLang="en-US" sz="800" b="1" dirty="0">
                <a:latin typeface="メイリオ" panose="020B0604030504040204" pitchFamily="50" charset="-128"/>
                <a:ea typeface="メイリオ" panose="020B0604030504040204" pitchFamily="50" charset="-128"/>
              </a:rPr>
              <a:t>いたしますので、今しばらくお待ちくださいますようお願い申し上げます。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また、楽天ブックスでは商品の取り寄せ期限を設定しており、メール下部に記載の</a:t>
            </a:r>
          </a:p>
          <a:p>
            <a:r>
              <a:rPr lang="ja-JP" altLang="en-US" sz="800" b="1" dirty="0">
                <a:latin typeface="メイリオ" panose="020B0604030504040204" pitchFamily="50" charset="-128"/>
                <a:ea typeface="メイリオ" panose="020B0604030504040204" pitchFamily="50" charset="-128"/>
              </a:rPr>
              <a:t>期限日までに商品がご用意できない場合、キャンセルとさせていただいております。</a:t>
            </a:r>
          </a:p>
          <a:p>
            <a:r>
              <a:rPr lang="ja-JP" altLang="en-US" sz="800" b="1" dirty="0">
                <a:latin typeface="メイリオ" panose="020B0604030504040204" pitchFamily="50" charset="-128"/>
                <a:ea typeface="メイリオ" panose="020B0604030504040204" pitchFamily="50" charset="-128"/>
              </a:rPr>
              <a:t>何卒ご容赦ください。</a:t>
            </a: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ご注文内容</a:t>
            </a:r>
          </a:p>
          <a:p>
            <a:r>
              <a:rPr lang="en-US" altLang="ja-JP" sz="800" b="1" dirty="0">
                <a:latin typeface="メイリオ" panose="020B0604030504040204" pitchFamily="50" charset="-128"/>
                <a:ea typeface="メイリオ" panose="020B0604030504040204" pitchFamily="50" charset="-128"/>
              </a:rPr>
              <a:t>------------------------------</a:t>
            </a: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・注文番号：</a:t>
            </a:r>
            <a:r>
              <a:rPr lang="en-US" altLang="ja-JP" sz="800" b="1" dirty="0">
                <a:latin typeface="メイリオ" panose="020B0604030504040204" pitchFamily="50" charset="-128"/>
                <a:ea typeface="メイリオ" panose="020B0604030504040204" pitchFamily="50" charset="-128"/>
              </a:rPr>
              <a:t>213310-20210416-0354512831</a:t>
            </a:r>
          </a:p>
          <a:p>
            <a:r>
              <a:rPr lang="ja-JP" altLang="en-US" sz="800" b="1" dirty="0">
                <a:latin typeface="メイリオ" panose="020B0604030504040204" pitchFamily="50" charset="-128"/>
                <a:ea typeface="メイリオ" panose="020B0604030504040204" pitchFamily="50" charset="-128"/>
              </a:rPr>
              <a:t>・注文日時：</a:t>
            </a:r>
            <a:r>
              <a:rPr lang="en-US" altLang="ja-JP" sz="800" b="1" dirty="0">
                <a:latin typeface="メイリオ" panose="020B0604030504040204" pitchFamily="50" charset="-128"/>
                <a:ea typeface="メイリオ" panose="020B0604030504040204" pitchFamily="50" charset="-128"/>
              </a:rPr>
              <a:t>2021/04/16 20:02</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以下</a:t>
            </a:r>
            <a:r>
              <a:rPr lang="en-US" altLang="ja-JP" sz="800" b="1" dirty="0">
                <a:latin typeface="メイリオ" panose="020B0604030504040204" pitchFamily="50" charset="-128"/>
                <a:ea typeface="メイリオ" panose="020B0604030504040204" pitchFamily="50" charset="-128"/>
              </a:rPr>
              <a:t>URL</a:t>
            </a:r>
            <a:r>
              <a:rPr lang="ja-JP" altLang="en-US" sz="800" b="1" dirty="0">
                <a:latin typeface="メイリオ" panose="020B0604030504040204" pitchFamily="50" charset="-128"/>
                <a:ea typeface="メイリオ" panose="020B0604030504040204" pitchFamily="50" charset="-128"/>
              </a:rPr>
              <a:t>のページにて、ご注文内容を確認いただけます。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rPr>
              <a:t>My</a:t>
            </a:r>
            <a:r>
              <a:rPr lang="ja-JP" altLang="en-US" sz="800" b="1" dirty="0">
                <a:latin typeface="メイリオ" panose="020B0604030504040204" pitchFamily="50" charset="-128"/>
                <a:ea typeface="メイリオ" panose="020B0604030504040204" pitchFamily="50" charset="-128"/>
              </a:rPr>
              <a:t>ページ（ご注文状況の確認）</a:t>
            </a:r>
          </a:p>
          <a:p>
            <a:r>
              <a:rPr lang="en-US" altLang="ja-JP" sz="800" b="1" dirty="0">
                <a:latin typeface="メイリオ" panose="020B0604030504040204" pitchFamily="50" charset="-128"/>
                <a:ea typeface="メイリオ" panose="020B0604030504040204" pitchFamily="50" charset="-128"/>
              </a:rPr>
              <a:t>https://books.rakuten.co.jp/mypage/delivery/status?order_number=213310-20210416-0354512831&amp;back_number=4a0401ab4005b5e6dc109473a36360bcff92a5e70550e2811ad5f6e6c91d06cf</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商品の詳細</a:t>
            </a:r>
          </a:p>
          <a:p>
            <a:r>
              <a:rPr lang="en-US" altLang="ja-JP" sz="800" b="1" dirty="0">
                <a:latin typeface="メイリオ" panose="020B0604030504040204" pitchFamily="50" charset="-128"/>
                <a:ea typeface="メイリオ" panose="020B0604030504040204" pitchFamily="50" charset="-128"/>
              </a:rPr>
              <a:t>------------------------------</a:t>
            </a: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・商品名：</a:t>
            </a:r>
            <a:r>
              <a:rPr lang="en-US" altLang="ja-JP" sz="800" b="1" dirty="0">
                <a:latin typeface="メイリオ" panose="020B0604030504040204" pitchFamily="50" charset="-128"/>
                <a:ea typeface="メイリオ" panose="020B0604030504040204" pitchFamily="50" charset="-128"/>
              </a:rPr>
              <a:t>Complete Book of Traditional &amp; Country Autoharp Picking Styles COMP BK OF TRADITIONAL &amp; COUNT [ Meg Peterson ]</a:t>
            </a:r>
          </a:p>
          <a:p>
            <a:r>
              <a:rPr lang="en-US" altLang="ja-JP" sz="800" b="1" dirty="0">
                <a:latin typeface="メイリオ" panose="020B0604030504040204" pitchFamily="50" charset="-128"/>
                <a:ea typeface="メイリオ" panose="020B0604030504040204" pitchFamily="50" charset="-128"/>
              </a:rPr>
              <a:t> - </a:t>
            </a:r>
            <a:r>
              <a:rPr lang="ja-JP" altLang="en-US" sz="800" b="1" dirty="0">
                <a:latin typeface="メイリオ" panose="020B0604030504040204" pitchFamily="50" charset="-128"/>
                <a:ea typeface="メイリオ" panose="020B0604030504040204" pitchFamily="50" charset="-128"/>
              </a:rPr>
              <a:t>数量：</a:t>
            </a:r>
            <a:r>
              <a:rPr lang="en-US" altLang="ja-JP" sz="800" b="1" dirty="0">
                <a:latin typeface="メイリオ" panose="020B0604030504040204" pitchFamily="50" charset="-128"/>
                <a:ea typeface="メイリオ" panose="020B0604030504040204" pitchFamily="50" charset="-128"/>
              </a:rPr>
              <a:t>1</a:t>
            </a:r>
            <a:r>
              <a:rPr lang="ja-JP" altLang="en-US" sz="800" b="1" dirty="0">
                <a:latin typeface="メイリオ" panose="020B0604030504040204" pitchFamily="50" charset="-128"/>
                <a:ea typeface="メイリオ" panose="020B0604030504040204" pitchFamily="50" charset="-128"/>
              </a:rPr>
              <a:t>個</a:t>
            </a:r>
          </a:p>
          <a:p>
            <a:r>
              <a:rPr lang="ja-JP" altLang="en-US" sz="800" b="1" dirty="0">
                <a:latin typeface="メイリオ" panose="020B0604030504040204" pitchFamily="50" charset="-128"/>
                <a:ea typeface="メイリオ" panose="020B0604030504040204" pitchFamily="50" charset="-128"/>
              </a:rPr>
              <a:t>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取り寄せ期限：</a:t>
            </a:r>
            <a:r>
              <a:rPr lang="en-US" altLang="ja-JP" sz="800" b="1" dirty="0">
                <a:latin typeface="メイリオ" panose="020B0604030504040204" pitchFamily="50" charset="-128"/>
                <a:ea typeface="メイリオ" panose="020B0604030504040204" pitchFamily="50" charset="-128"/>
              </a:rPr>
              <a:t>2021/05/07</a:t>
            </a:r>
          </a:p>
          <a:p>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ご注意</a:t>
            </a:r>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このメールは　送信専用　です。</a:t>
            </a:r>
          </a:p>
          <a:p>
            <a:r>
              <a:rPr lang="ja-JP" altLang="en-US" sz="800" b="1" dirty="0">
                <a:latin typeface="メイリオ" panose="020B0604030504040204" pitchFamily="50" charset="-128"/>
                <a:ea typeface="メイリオ" panose="020B0604030504040204" pitchFamily="50" charset="-128"/>
              </a:rPr>
              <a:t>ご意見・ご質問などは、ヘルプページよりお問い合わせください。</a:t>
            </a: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ヘルプページ</a:t>
            </a:r>
            <a:r>
              <a:rPr lang="en-US" altLang="ja-JP" sz="800" b="1" dirty="0">
                <a:latin typeface="メイリオ" panose="020B0604030504040204" pitchFamily="50" charset="-128"/>
                <a:ea typeface="メイリオ" panose="020B0604030504040204" pitchFamily="50" charset="-128"/>
              </a:rPr>
              <a:t>TOP]</a:t>
            </a:r>
          </a:p>
          <a:p>
            <a:r>
              <a:rPr lang="en-US" altLang="ja-JP" sz="800" b="1" dirty="0">
                <a:latin typeface="メイリオ" panose="020B0604030504040204" pitchFamily="50" charset="-128"/>
                <a:ea typeface="メイリオ" panose="020B0604030504040204" pitchFamily="50" charset="-128"/>
              </a:rPr>
              <a:t>https://books.faq.rakuten.net/s/</a:t>
            </a:r>
          </a:p>
          <a:p>
            <a:r>
              <a:rPr lang="en-US" altLang="ja-JP" sz="8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65516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31CF4B4-C32C-4368-93CB-58C35D7BB1C7}"/>
              </a:ext>
            </a:extLst>
          </p:cNvPr>
          <p:cNvPicPr>
            <a:picLocks noChangeAspect="1"/>
          </p:cNvPicPr>
          <p:nvPr/>
        </p:nvPicPr>
        <p:blipFill>
          <a:blip r:embed="rId2"/>
          <a:stretch>
            <a:fillRect/>
          </a:stretch>
        </p:blipFill>
        <p:spPr>
          <a:xfrm>
            <a:off x="192059" y="165782"/>
            <a:ext cx="2083550" cy="472805"/>
          </a:xfrm>
          <a:prstGeom prst="rect">
            <a:avLst/>
          </a:prstGeom>
        </p:spPr>
      </p:pic>
      <p:pic>
        <p:nvPicPr>
          <p:cNvPr id="8194" name="Picture 2">
            <a:extLst>
              <a:ext uri="{FF2B5EF4-FFF2-40B4-BE49-F238E27FC236}">
                <a16:creationId xmlns:a16="http://schemas.microsoft.com/office/drawing/2014/main" id="{778F625A-C7F1-41D6-9FAD-BFCDE9618C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473" y="16505"/>
            <a:ext cx="5083752" cy="682382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035D8086-EBC3-4BA1-909C-7EADBCD9BDD5}"/>
              </a:ext>
            </a:extLst>
          </p:cNvPr>
          <p:cNvSpPr txBox="1"/>
          <p:nvPr/>
        </p:nvSpPr>
        <p:spPr>
          <a:xfrm>
            <a:off x="7824354" y="2690336"/>
            <a:ext cx="4042063" cy="1477328"/>
          </a:xfrm>
          <a:prstGeom prst="rect">
            <a:avLst/>
          </a:prstGeom>
          <a:noFill/>
        </p:spPr>
        <p:txBody>
          <a:bodyPr wrap="square">
            <a:spAutoFit/>
          </a:bodyPr>
          <a:lstStyle/>
          <a:p>
            <a:r>
              <a:rPr lang="en-US" altLang="ja-JP" b="1" dirty="0">
                <a:latin typeface="メイリオ" panose="020B0604030504040204" pitchFamily="50" charset="-128"/>
                <a:ea typeface="メイリオ" panose="020B0604030504040204" pitchFamily="50" charset="-128"/>
              </a:rPr>
              <a:t>Complete Book of Traditional &amp; Country Autoharp Picking Styles</a:t>
            </a:r>
            <a:r>
              <a:rPr lang="ja-JP" altLang="en-US" b="1" dirty="0">
                <a:latin typeface="メイリオ" panose="020B0604030504040204" pitchFamily="50" charset="-128"/>
                <a:ea typeface="メイリオ" panose="020B0604030504040204" pitchFamily="50" charset="-128"/>
              </a:rPr>
              <a:t>　</a:t>
            </a:r>
            <a:r>
              <a:rPr lang="en-US" altLang="ja-JP" b="1" dirty="0">
                <a:latin typeface="メイリオ" panose="020B0604030504040204" pitchFamily="50" charset="-128"/>
                <a:ea typeface="メイリオ" panose="020B0604030504040204" pitchFamily="50" charset="-128"/>
              </a:rPr>
              <a:t>COMP BK OF TRADITIONAL &amp; COUNT</a:t>
            </a:r>
          </a:p>
          <a:p>
            <a:r>
              <a:rPr lang="en-US" altLang="ja-JP" b="1" dirty="0">
                <a:latin typeface="メイリオ" panose="020B0604030504040204" pitchFamily="50" charset="-128"/>
                <a:ea typeface="メイリオ" panose="020B0604030504040204" pitchFamily="50" charset="-128"/>
              </a:rPr>
              <a:t>5,491</a:t>
            </a:r>
            <a:r>
              <a:rPr lang="ja-JP" altLang="en-US" b="1" dirty="0">
                <a:latin typeface="メイリオ" panose="020B0604030504040204" pitchFamily="50" charset="-128"/>
                <a:ea typeface="メイリオ" panose="020B0604030504040204" pitchFamily="50" charset="-128"/>
              </a:rPr>
              <a:t>円</a:t>
            </a:r>
          </a:p>
        </p:txBody>
      </p:sp>
      <p:sp>
        <p:nvSpPr>
          <p:cNvPr id="6" name="テキスト ボックス 5">
            <a:extLst>
              <a:ext uri="{FF2B5EF4-FFF2-40B4-BE49-F238E27FC236}">
                <a16:creationId xmlns:a16="http://schemas.microsoft.com/office/drawing/2014/main" id="{A7B70E26-FFA1-4312-980A-B406047E9963}"/>
              </a:ext>
            </a:extLst>
          </p:cNvPr>
          <p:cNvSpPr txBox="1"/>
          <p:nvPr/>
        </p:nvSpPr>
        <p:spPr>
          <a:xfrm>
            <a:off x="232063" y="51481"/>
            <a:ext cx="11634353" cy="6740307"/>
          </a:xfrm>
          <a:prstGeom prst="rect">
            <a:avLst/>
          </a:prstGeom>
          <a:solidFill>
            <a:srgbClr val="FFC000">
              <a:alpha val="50196"/>
            </a:srgbClr>
          </a:solidFill>
        </p:spPr>
        <p:txBody>
          <a:bodyPr wrap="square">
            <a:spAutoFit/>
          </a:bodyPr>
          <a:lstStyle/>
          <a:p>
            <a:r>
              <a:rPr lang="ja-JP" altLang="en-US" sz="800" b="1" dirty="0">
                <a:latin typeface="メイリオ" panose="020B0604030504040204" pitchFamily="50" charset="-128"/>
                <a:ea typeface="メイリオ" panose="020B0604030504040204" pitchFamily="50" charset="-128"/>
              </a:rPr>
              <a:t>送信者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楽天ブックス </a:t>
            </a:r>
            <a:r>
              <a:rPr lang="en-US" altLang="ja-JP" sz="800" b="1" dirty="0">
                <a:latin typeface="メイリオ" panose="020B0604030504040204" pitchFamily="50" charset="-128"/>
                <a:ea typeface="メイリオ" panose="020B0604030504040204" pitchFamily="50" charset="-128"/>
              </a:rPr>
              <a:t>&lt;books-order@faq.rakuten.co.jp&gt; </a:t>
            </a:r>
          </a:p>
          <a:p>
            <a:r>
              <a:rPr lang="ja-JP" altLang="en-US" sz="800" b="1" dirty="0">
                <a:latin typeface="メイリオ" panose="020B0604030504040204" pitchFamily="50" charset="-128"/>
                <a:ea typeface="メイリオ" panose="020B0604030504040204" pitchFamily="50" charset="-128"/>
              </a:rPr>
              <a:t>日時 </a:t>
            </a:r>
            <a:r>
              <a:rPr lang="en-US" altLang="ja-JP" sz="800" b="1" dirty="0">
                <a:latin typeface="メイリオ" panose="020B0604030504040204" pitchFamily="50" charset="-128"/>
                <a:ea typeface="メイリオ" panose="020B0604030504040204" pitchFamily="50" charset="-128"/>
              </a:rPr>
              <a:t>: 	 2021/04/21 08:02</a:t>
            </a:r>
          </a:p>
          <a:p>
            <a:r>
              <a:rPr lang="ja-JP" altLang="en-US" sz="800" b="1" dirty="0">
                <a:latin typeface="メイリオ" panose="020B0604030504040204" pitchFamily="50" charset="-128"/>
                <a:ea typeface="メイリオ" panose="020B0604030504040204" pitchFamily="50" charset="-128"/>
              </a:rPr>
              <a:t>宛先 </a:t>
            </a:r>
            <a:r>
              <a:rPr lang="en-US" altLang="ja-JP" sz="800" b="1" dirty="0">
                <a:latin typeface="メイリオ" panose="020B0604030504040204" pitchFamily="50" charset="-128"/>
                <a:ea typeface="メイリオ" panose="020B0604030504040204" pitchFamily="50" charset="-128"/>
              </a:rPr>
              <a:t>: 	 tamagawa@lib.bekkoame.ne.jp</a:t>
            </a:r>
          </a:p>
          <a:p>
            <a:r>
              <a:rPr lang="ja-JP" altLang="en-US" sz="800" b="1" dirty="0">
                <a:latin typeface="メイリオ" panose="020B0604030504040204" pitchFamily="50" charset="-128"/>
                <a:ea typeface="メイリオ" panose="020B0604030504040204" pitchFamily="50" charset="-128"/>
              </a:rPr>
              <a:t>件名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楽天ブックス</a:t>
            </a:r>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ご注文商品の状況ご案内</a:t>
            </a: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ja-JP" altLang="en-US" sz="800" b="1" dirty="0">
                <a:latin typeface="メイリオ" panose="020B0604030504040204" pitchFamily="50" charset="-128"/>
                <a:ea typeface="メイリオ" panose="020B0604030504040204" pitchFamily="50" charset="-128"/>
              </a:rPr>
              <a:t>玉川　秋雄　様</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楽天ブックスをご利用いただきまして、誠にありがとうございます。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ご注文商品について、以下に現在の状況をご案内いたします。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■商品の確保状況</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この度ご連絡の商品は、現在まだ入荷していない状況です。</a:t>
            </a:r>
          </a:p>
          <a:p>
            <a:r>
              <a:rPr lang="ja-JP" altLang="en-US" sz="800" b="1" dirty="0">
                <a:latin typeface="メイリオ" panose="020B0604030504040204" pitchFamily="50" charset="-128"/>
                <a:ea typeface="メイリオ" panose="020B0604030504040204" pitchFamily="50" charset="-128"/>
              </a:rPr>
              <a:t>ご迷惑をおかけし誠に申し訳ございません。</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明確な発送日をご案内することができませんが、発送の際にはメールにてご連絡</a:t>
            </a:r>
          </a:p>
          <a:p>
            <a:r>
              <a:rPr lang="ja-JP" altLang="en-US" sz="800" b="1" dirty="0">
                <a:latin typeface="メイリオ" panose="020B0604030504040204" pitchFamily="50" charset="-128"/>
                <a:ea typeface="メイリオ" panose="020B0604030504040204" pitchFamily="50" charset="-128"/>
              </a:rPr>
              <a:t>いたしますので、今しばらくお待ちくださいますようお願い申し上げます。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また、楽天ブックスでは商品の取り寄せ期限を設定しており、メール下部に記載の</a:t>
            </a:r>
          </a:p>
          <a:p>
            <a:r>
              <a:rPr lang="ja-JP" altLang="en-US" sz="800" b="1" dirty="0">
                <a:latin typeface="メイリオ" panose="020B0604030504040204" pitchFamily="50" charset="-128"/>
                <a:ea typeface="メイリオ" panose="020B0604030504040204" pitchFamily="50" charset="-128"/>
              </a:rPr>
              <a:t>期限日までに商品がご用意できない場合、キャンセルとさせていただいております。</a:t>
            </a:r>
          </a:p>
          <a:p>
            <a:r>
              <a:rPr lang="ja-JP" altLang="en-US" sz="800" b="1" dirty="0">
                <a:latin typeface="メイリオ" panose="020B0604030504040204" pitchFamily="50" charset="-128"/>
                <a:ea typeface="メイリオ" panose="020B0604030504040204" pitchFamily="50" charset="-128"/>
              </a:rPr>
              <a:t>何卒ご容赦ください。</a:t>
            </a: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ご注文内容</a:t>
            </a:r>
          </a:p>
          <a:p>
            <a:r>
              <a:rPr lang="en-US" altLang="ja-JP" sz="800" b="1" dirty="0">
                <a:latin typeface="メイリオ" panose="020B0604030504040204" pitchFamily="50" charset="-128"/>
                <a:ea typeface="メイリオ" panose="020B0604030504040204" pitchFamily="50" charset="-128"/>
              </a:rPr>
              <a:t>------------------------------</a:t>
            </a: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・注文番号：</a:t>
            </a:r>
            <a:r>
              <a:rPr lang="en-US" altLang="ja-JP" sz="800" b="1" dirty="0">
                <a:latin typeface="メイリオ" panose="020B0604030504040204" pitchFamily="50" charset="-128"/>
                <a:ea typeface="メイリオ" panose="020B0604030504040204" pitchFamily="50" charset="-128"/>
              </a:rPr>
              <a:t>213310-20210416-0353934834</a:t>
            </a:r>
          </a:p>
          <a:p>
            <a:r>
              <a:rPr lang="ja-JP" altLang="en-US" sz="800" b="1" dirty="0">
                <a:latin typeface="メイリオ" panose="020B0604030504040204" pitchFamily="50" charset="-128"/>
                <a:ea typeface="メイリオ" panose="020B0604030504040204" pitchFamily="50" charset="-128"/>
              </a:rPr>
              <a:t>・注文日時：</a:t>
            </a:r>
            <a:r>
              <a:rPr lang="en-US" altLang="ja-JP" sz="800" b="1" dirty="0">
                <a:latin typeface="メイリオ" panose="020B0604030504040204" pitchFamily="50" charset="-128"/>
                <a:ea typeface="メイリオ" panose="020B0604030504040204" pitchFamily="50" charset="-128"/>
              </a:rPr>
              <a:t>2021/04/16 20:04</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以下</a:t>
            </a:r>
            <a:r>
              <a:rPr lang="en-US" altLang="ja-JP" sz="800" b="1" dirty="0">
                <a:latin typeface="メイリオ" panose="020B0604030504040204" pitchFamily="50" charset="-128"/>
                <a:ea typeface="メイリオ" panose="020B0604030504040204" pitchFamily="50" charset="-128"/>
              </a:rPr>
              <a:t>URL</a:t>
            </a:r>
            <a:r>
              <a:rPr lang="ja-JP" altLang="en-US" sz="800" b="1" dirty="0">
                <a:latin typeface="メイリオ" panose="020B0604030504040204" pitchFamily="50" charset="-128"/>
                <a:ea typeface="メイリオ" panose="020B0604030504040204" pitchFamily="50" charset="-128"/>
              </a:rPr>
              <a:t>のページにて、ご注文内容を確認いただけます。</a:t>
            </a:r>
          </a:p>
          <a:p>
            <a:endParaRPr lang="ja-JP" altLang="en-US"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a:t>
            </a:r>
            <a:r>
              <a:rPr lang="en-US" altLang="ja-JP" sz="800" b="1" dirty="0">
                <a:latin typeface="メイリオ" panose="020B0604030504040204" pitchFamily="50" charset="-128"/>
                <a:ea typeface="メイリオ" panose="020B0604030504040204" pitchFamily="50" charset="-128"/>
              </a:rPr>
              <a:t>My</a:t>
            </a:r>
            <a:r>
              <a:rPr lang="ja-JP" altLang="en-US" sz="800" b="1" dirty="0">
                <a:latin typeface="メイリオ" panose="020B0604030504040204" pitchFamily="50" charset="-128"/>
                <a:ea typeface="メイリオ" panose="020B0604030504040204" pitchFamily="50" charset="-128"/>
              </a:rPr>
              <a:t>ページ（ご注文状況の確認）</a:t>
            </a:r>
          </a:p>
          <a:p>
            <a:r>
              <a:rPr lang="en-US" altLang="ja-JP" sz="800" b="1" dirty="0">
                <a:latin typeface="メイリオ" panose="020B0604030504040204" pitchFamily="50" charset="-128"/>
                <a:ea typeface="メイリオ" panose="020B0604030504040204" pitchFamily="50" charset="-128"/>
              </a:rPr>
              <a:t>https://books.rakuten.co.jp/mypage/delivery/status?order_number=213310-20210416-0353934834&amp;back_number=b1fb8dcd24db97f6346008a6f6f282a02facac58fc2cb7e13fdcb5132948d974</a:t>
            </a: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商品の詳細</a:t>
            </a:r>
          </a:p>
          <a:p>
            <a:r>
              <a:rPr lang="en-US" altLang="ja-JP" sz="800" b="1" dirty="0">
                <a:latin typeface="メイリオ" panose="020B0604030504040204" pitchFamily="50" charset="-128"/>
                <a:ea typeface="メイリオ" panose="020B0604030504040204" pitchFamily="50" charset="-128"/>
              </a:rPr>
              <a:t>------------------------------</a:t>
            </a:r>
          </a:p>
          <a:p>
            <a:endParaRPr lang="en-US" altLang="ja-JP" sz="800" b="1" dirty="0">
              <a:latin typeface="メイリオ" panose="020B0604030504040204" pitchFamily="50" charset="-128"/>
              <a:ea typeface="メイリオ" panose="020B0604030504040204" pitchFamily="50" charset="-128"/>
            </a:endParaRPr>
          </a:p>
          <a:p>
            <a:r>
              <a:rPr lang="ja-JP" altLang="en-US" sz="800" b="1" dirty="0">
                <a:latin typeface="メイリオ" panose="020B0604030504040204" pitchFamily="50" charset="-128"/>
                <a:ea typeface="メイリオ" panose="020B0604030504040204" pitchFamily="50" charset="-128"/>
              </a:rPr>
              <a:t>・商品名：</a:t>
            </a:r>
            <a:r>
              <a:rPr lang="en-US" altLang="ja-JP" sz="800" b="1" dirty="0">
                <a:latin typeface="メイリオ" panose="020B0604030504040204" pitchFamily="50" charset="-128"/>
                <a:ea typeface="メイリオ" panose="020B0604030504040204" pitchFamily="50" charset="-128"/>
              </a:rPr>
              <a:t>Autoharp Owner's Manual AUTOHARP OWNERS MANUAL [ Mary Lou </a:t>
            </a:r>
            <a:r>
              <a:rPr lang="en-US" altLang="ja-JP" sz="800" b="1" dirty="0" err="1">
                <a:latin typeface="メイリオ" panose="020B0604030504040204" pitchFamily="50" charset="-128"/>
                <a:ea typeface="メイリオ" panose="020B0604030504040204" pitchFamily="50" charset="-128"/>
              </a:rPr>
              <a:t>Orthey</a:t>
            </a:r>
            <a:r>
              <a:rPr lang="en-US" altLang="ja-JP" sz="800" b="1" dirty="0">
                <a:latin typeface="メイリオ" panose="020B0604030504040204" pitchFamily="50" charset="-128"/>
                <a:ea typeface="メイリオ" panose="020B0604030504040204" pitchFamily="50" charset="-128"/>
              </a:rPr>
              <a:t> ]</a:t>
            </a:r>
          </a:p>
          <a:p>
            <a:r>
              <a:rPr lang="en-US" altLang="ja-JP" sz="800" b="1" dirty="0">
                <a:latin typeface="メイリオ" panose="020B0604030504040204" pitchFamily="50" charset="-128"/>
                <a:ea typeface="メイリオ" panose="020B0604030504040204" pitchFamily="50" charset="-128"/>
              </a:rPr>
              <a:t> - </a:t>
            </a:r>
            <a:r>
              <a:rPr lang="ja-JP" altLang="en-US" sz="800" b="1" dirty="0">
                <a:latin typeface="メイリオ" panose="020B0604030504040204" pitchFamily="50" charset="-128"/>
                <a:ea typeface="メイリオ" panose="020B0604030504040204" pitchFamily="50" charset="-128"/>
              </a:rPr>
              <a:t>数量：</a:t>
            </a:r>
            <a:r>
              <a:rPr lang="en-US" altLang="ja-JP" sz="800" b="1" dirty="0">
                <a:latin typeface="メイリオ" panose="020B0604030504040204" pitchFamily="50" charset="-128"/>
                <a:ea typeface="メイリオ" panose="020B0604030504040204" pitchFamily="50" charset="-128"/>
              </a:rPr>
              <a:t>1</a:t>
            </a:r>
            <a:r>
              <a:rPr lang="ja-JP" altLang="en-US" sz="800" b="1" dirty="0">
                <a:latin typeface="メイリオ" panose="020B0604030504040204" pitchFamily="50" charset="-128"/>
                <a:ea typeface="メイリオ" panose="020B0604030504040204" pitchFamily="50" charset="-128"/>
              </a:rPr>
              <a:t>個</a:t>
            </a:r>
          </a:p>
          <a:p>
            <a:r>
              <a:rPr lang="ja-JP" altLang="en-US" sz="800" b="1" dirty="0">
                <a:latin typeface="メイリオ" panose="020B0604030504040204" pitchFamily="50" charset="-128"/>
                <a:ea typeface="メイリオ" panose="020B0604030504040204" pitchFamily="50" charset="-128"/>
              </a:rPr>
              <a:t> </a:t>
            </a:r>
            <a:r>
              <a:rPr lang="en-US" altLang="ja-JP" sz="800" b="1" dirty="0">
                <a:latin typeface="メイリオ" panose="020B0604030504040204" pitchFamily="50" charset="-128"/>
                <a:ea typeface="メイリオ" panose="020B0604030504040204" pitchFamily="50" charset="-128"/>
              </a:rPr>
              <a:t>- </a:t>
            </a:r>
            <a:r>
              <a:rPr lang="ja-JP" altLang="en-US" sz="800" b="1" dirty="0">
                <a:latin typeface="メイリオ" panose="020B0604030504040204" pitchFamily="50" charset="-128"/>
                <a:ea typeface="メイリオ" panose="020B0604030504040204" pitchFamily="50" charset="-128"/>
              </a:rPr>
              <a:t>取り寄せ期限：</a:t>
            </a:r>
            <a:r>
              <a:rPr lang="en-US" altLang="ja-JP" sz="800" b="1" dirty="0">
                <a:latin typeface="メイリオ" panose="020B0604030504040204" pitchFamily="50" charset="-128"/>
                <a:ea typeface="メイリオ" panose="020B0604030504040204" pitchFamily="50" charset="-128"/>
              </a:rPr>
              <a:t>2021/05/07</a:t>
            </a:r>
          </a:p>
          <a:p>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ご注意</a:t>
            </a:r>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このメールは　送信専用　です。</a:t>
            </a:r>
          </a:p>
          <a:p>
            <a:r>
              <a:rPr lang="ja-JP" altLang="en-US" sz="800" b="1" dirty="0">
                <a:latin typeface="メイリオ" panose="020B0604030504040204" pitchFamily="50" charset="-128"/>
                <a:ea typeface="メイリオ" panose="020B0604030504040204" pitchFamily="50" charset="-128"/>
              </a:rPr>
              <a:t>ご意見・ご質問などは、ヘルプページよりお問い合わせください。</a:t>
            </a:r>
          </a:p>
          <a:p>
            <a:endParaRPr lang="ja-JP" altLang="en-US" sz="800" b="1" dirty="0">
              <a:latin typeface="メイリオ" panose="020B0604030504040204" pitchFamily="50" charset="-128"/>
              <a:ea typeface="メイリオ" panose="020B0604030504040204" pitchFamily="50" charset="-128"/>
            </a:endParaRPr>
          </a:p>
          <a:p>
            <a:r>
              <a:rPr lang="en-US" altLang="ja-JP" sz="800" b="1" dirty="0">
                <a:latin typeface="メイリオ" panose="020B0604030504040204" pitchFamily="50" charset="-128"/>
                <a:ea typeface="メイリオ" panose="020B0604030504040204" pitchFamily="50" charset="-128"/>
              </a:rPr>
              <a:t>[</a:t>
            </a:r>
            <a:r>
              <a:rPr lang="ja-JP" altLang="en-US" sz="800" b="1" dirty="0">
                <a:latin typeface="メイリオ" panose="020B0604030504040204" pitchFamily="50" charset="-128"/>
                <a:ea typeface="メイリオ" panose="020B0604030504040204" pitchFamily="50" charset="-128"/>
              </a:rPr>
              <a:t>ヘルプページ</a:t>
            </a:r>
            <a:r>
              <a:rPr lang="en-US" altLang="ja-JP" sz="800" b="1" dirty="0">
                <a:latin typeface="メイリオ" panose="020B0604030504040204" pitchFamily="50" charset="-128"/>
                <a:ea typeface="メイリオ" panose="020B0604030504040204" pitchFamily="50" charset="-128"/>
              </a:rPr>
              <a:t>TOP]</a:t>
            </a:r>
          </a:p>
          <a:p>
            <a:r>
              <a:rPr lang="en-US" altLang="ja-JP" sz="800" b="1" dirty="0">
                <a:latin typeface="メイリオ" panose="020B0604030504040204" pitchFamily="50" charset="-128"/>
                <a:ea typeface="メイリオ" panose="020B0604030504040204" pitchFamily="50" charset="-128"/>
              </a:rPr>
              <a:t>https://books.faq.rakuten.net/s/</a:t>
            </a:r>
          </a:p>
          <a:p>
            <a:r>
              <a:rPr lang="en-US" altLang="ja-JP" sz="800" b="1" dirty="0">
                <a:latin typeface="メイリオ" panose="020B0604030504040204" pitchFamily="50" charset="-128"/>
                <a:ea typeface="メイリオ" panose="020B0604030504040204" pitchFamily="50" charset="-128"/>
              </a:rPr>
              <a:t>------------------------------</a:t>
            </a:r>
          </a:p>
          <a:p>
            <a:endParaRPr lang="en-US" altLang="ja-JP" sz="800" b="1" dirty="0">
              <a:latin typeface="メイリオ" panose="020B0604030504040204" pitchFamily="50" charset="-128"/>
              <a:ea typeface="メイリオ" panose="020B0604030504040204" pitchFamily="50" charset="-128"/>
            </a:endParaRPr>
          </a:p>
          <a:p>
            <a:endParaRPr lang="en-US" altLang="ja-JP" sz="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97383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0025A57-9249-4B5C-8928-13FAEA7F7E96}"/>
              </a:ext>
            </a:extLst>
          </p:cNvPr>
          <p:cNvPicPr>
            <a:picLocks noChangeAspect="1"/>
          </p:cNvPicPr>
          <p:nvPr/>
        </p:nvPicPr>
        <p:blipFill>
          <a:blip r:embed="rId2"/>
          <a:stretch>
            <a:fillRect/>
          </a:stretch>
        </p:blipFill>
        <p:spPr>
          <a:xfrm>
            <a:off x="2337863" y="75732"/>
            <a:ext cx="7516274" cy="6706536"/>
          </a:xfrm>
          <a:prstGeom prst="rect">
            <a:avLst/>
          </a:prstGeom>
        </p:spPr>
      </p:pic>
      <p:sp>
        <p:nvSpPr>
          <p:cNvPr id="7" name="テキスト ボックス 6">
            <a:extLst>
              <a:ext uri="{FF2B5EF4-FFF2-40B4-BE49-F238E27FC236}">
                <a16:creationId xmlns:a16="http://schemas.microsoft.com/office/drawing/2014/main" id="{D99A398C-32B1-4488-AE75-88B70EAAE43F}"/>
              </a:ext>
            </a:extLst>
          </p:cNvPr>
          <p:cNvSpPr txBox="1"/>
          <p:nvPr/>
        </p:nvSpPr>
        <p:spPr>
          <a:xfrm>
            <a:off x="324716" y="269117"/>
            <a:ext cx="1846984" cy="2031325"/>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https://www.partitura.be/en/artikel/66026/The-Beatles-for-Autoharp/Beatles</a:t>
            </a:r>
            <a:endParaRPr lang="ja-JP" altLang="en-US" b="1" dirty="0">
              <a:solidFill>
                <a:srgbClr val="00B0F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5C28D7B-BF51-4BC5-B757-1A5C8E418EAC}"/>
              </a:ext>
            </a:extLst>
          </p:cNvPr>
          <p:cNvSpPr txBox="1"/>
          <p:nvPr/>
        </p:nvSpPr>
        <p:spPr>
          <a:xfrm>
            <a:off x="9092044" y="162366"/>
            <a:ext cx="2823729" cy="5940088"/>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送信者 </a:t>
            </a:r>
            <a:r>
              <a:rPr lang="en-US" altLang="ja-JP" sz="1000" b="1" dirty="0">
                <a:latin typeface="メイリオ" panose="020B0604030504040204" pitchFamily="50" charset="-128"/>
                <a:ea typeface="メイリオ" panose="020B0604030504040204" pitchFamily="50" charset="-128"/>
              </a:rPr>
              <a:t>: 	  "service-jp@paypal.com" &lt;service-jp@paypal.com&gt; </a:t>
            </a:r>
          </a:p>
          <a:p>
            <a:r>
              <a:rPr lang="ja-JP" altLang="en-US" sz="1000" b="1" dirty="0">
                <a:latin typeface="メイリオ" panose="020B0604030504040204" pitchFamily="50" charset="-128"/>
                <a:ea typeface="メイリオ" panose="020B0604030504040204" pitchFamily="50" charset="-128"/>
              </a:rPr>
              <a:t>日時 </a:t>
            </a:r>
            <a:r>
              <a:rPr lang="en-US" altLang="ja-JP" sz="1000" b="1" dirty="0">
                <a:latin typeface="メイリオ" panose="020B0604030504040204" pitchFamily="50" charset="-128"/>
                <a:ea typeface="メイリオ" panose="020B0604030504040204" pitchFamily="50" charset="-128"/>
              </a:rPr>
              <a:t>: 	 2021/04/20 16:03</a:t>
            </a:r>
          </a:p>
          <a:p>
            <a:r>
              <a:rPr lang="ja-JP" altLang="en-US" sz="1000" b="1" dirty="0">
                <a:latin typeface="メイリオ" panose="020B0604030504040204" pitchFamily="50" charset="-128"/>
                <a:ea typeface="メイリオ" panose="020B0604030504040204" pitchFamily="50" charset="-128"/>
              </a:rPr>
              <a:t>宛先 </a:t>
            </a:r>
            <a:r>
              <a:rPr lang="en-US" altLang="ja-JP" sz="1000" b="1" dirty="0">
                <a:latin typeface="メイリオ" panose="020B0604030504040204" pitchFamily="50" charset="-128"/>
                <a:ea typeface="メイリオ" panose="020B0604030504040204" pitchFamily="50" charset="-128"/>
              </a:rPr>
              <a:t>: 	 tamagawa akio &lt;tamagawa@lib.bekkoame.ne.jp&gt;</a:t>
            </a:r>
          </a:p>
          <a:p>
            <a:r>
              <a:rPr lang="ja-JP" altLang="en-US" sz="1000" b="1" dirty="0">
                <a:latin typeface="メイリオ" panose="020B0604030504040204" pitchFamily="50" charset="-128"/>
                <a:ea typeface="メイリオ" panose="020B0604030504040204" pitchFamily="50" charset="-128"/>
              </a:rPr>
              <a:t>件名 </a:t>
            </a:r>
            <a:r>
              <a:rPr lang="en-US" altLang="ja-JP" sz="1000" b="1" dirty="0">
                <a:latin typeface="メイリオ" panose="020B0604030504040204" pitchFamily="50" charset="-128"/>
                <a:ea typeface="メイリオ" panose="020B0604030504040204" pitchFamily="50" charset="-128"/>
              </a:rPr>
              <a:t>: 	 </a:t>
            </a:r>
            <a:r>
              <a:rPr lang="en-US" altLang="ja-JP" sz="1000" b="1" dirty="0" err="1">
                <a:latin typeface="メイリオ" panose="020B0604030504040204" pitchFamily="50" charset="-128"/>
                <a:ea typeface="メイリオ" panose="020B0604030504040204" pitchFamily="50" charset="-128"/>
              </a:rPr>
              <a:t>Partitura</a:t>
            </a:r>
            <a:r>
              <a:rPr lang="ja-JP" altLang="en-US" sz="1000" b="1" dirty="0">
                <a:latin typeface="メイリオ" panose="020B0604030504040204" pitchFamily="50" charset="-128"/>
                <a:ea typeface="メイリオ" panose="020B0604030504040204" pitchFamily="50" charset="-128"/>
              </a:rPr>
              <a:t>様への支払いの領収書</a:t>
            </a:r>
          </a:p>
          <a:p>
            <a:endParaRPr lang="ja-JP" altLang="en-US" sz="1000" b="1" dirty="0">
              <a:latin typeface="メイリオ" panose="020B0604030504040204" pitchFamily="50" charset="-128"/>
              <a:ea typeface="メイリオ" panose="020B0604030504040204" pitchFamily="50" charset="-128"/>
            </a:endParaRPr>
          </a:p>
          <a:p>
            <a:endParaRPr lang="ja-JP" altLang="en-US"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 HTML</a:t>
            </a:r>
            <a:r>
              <a:rPr lang="ja-JP" altLang="en-US" sz="1000" b="1" dirty="0">
                <a:latin typeface="メイリオ" panose="020B0604030504040204" pitchFamily="50" charset="-128"/>
                <a:ea typeface="メイリオ" panose="020B0604030504040204" pitchFamily="50" charset="-128"/>
              </a:rPr>
              <a:t>メールをテキスト表示しています。添付ファイル</a:t>
            </a:r>
            <a:r>
              <a:rPr lang="en-US" altLang="ja-JP" sz="1000" b="1" dirty="0">
                <a:latin typeface="メイリオ" panose="020B0604030504040204" pitchFamily="50" charset="-128"/>
                <a:ea typeface="メイリオ" panose="020B0604030504040204" pitchFamily="50" charset="-128"/>
              </a:rPr>
              <a:t>(message.html)</a:t>
            </a:r>
            <a:r>
              <a:rPr lang="ja-JP" altLang="en-US" sz="1000" b="1" dirty="0">
                <a:latin typeface="メイリオ" panose="020B0604030504040204" pitchFamily="50" charset="-128"/>
                <a:ea typeface="メイリオ" panose="020B0604030504040204" pitchFamily="50" charset="-128"/>
              </a:rPr>
              <a:t>をクリックすると、</a:t>
            </a:r>
            <a:r>
              <a:rPr lang="en-US" altLang="ja-JP" sz="1000" b="1" dirty="0">
                <a:latin typeface="メイリオ" panose="020B0604030504040204" pitchFamily="50" charset="-128"/>
                <a:ea typeface="メイリオ" panose="020B0604030504040204" pitchFamily="50" charset="-128"/>
              </a:rPr>
              <a:t>HTML</a:t>
            </a:r>
            <a:r>
              <a:rPr lang="ja-JP" altLang="en-US" sz="1000" b="1" dirty="0">
                <a:latin typeface="メイリオ" panose="020B0604030504040204" pitchFamily="50" charset="-128"/>
                <a:ea typeface="メイリオ" panose="020B0604030504040204" pitchFamily="50" charset="-128"/>
              </a:rPr>
              <a:t>形式でご覧になれます。</a:t>
            </a:r>
          </a:p>
          <a:p>
            <a:r>
              <a:rPr lang="en-US" altLang="ja-JP" sz="1000" b="1" dirty="0" err="1">
                <a:latin typeface="メイリオ" panose="020B0604030504040204" pitchFamily="50" charset="-128"/>
                <a:ea typeface="メイリオ" panose="020B0604030504040204" pitchFamily="50" charset="-128"/>
              </a:rPr>
              <a:t>Partitura</a:t>
            </a:r>
            <a:r>
              <a:rPr lang="ja-JP" altLang="en-US" sz="1000" b="1" dirty="0">
                <a:latin typeface="メイリオ" panose="020B0604030504040204" pitchFamily="50" charset="-128"/>
                <a:ea typeface="メイリオ" panose="020B0604030504040204" pitchFamily="50" charset="-128"/>
              </a:rPr>
              <a:t>様への支払いの領収書</a:t>
            </a:r>
            <a:r>
              <a:rPr lang="en-US" altLang="ja-JP" sz="1000" b="1" dirty="0" err="1">
                <a:latin typeface="メイリオ" panose="020B0604030504040204" pitchFamily="50" charset="-128"/>
                <a:ea typeface="メイリオ" panose="020B0604030504040204" pitchFamily="50" charset="-128"/>
              </a:rPr>
              <a:t>tamagawaakio</a:t>
            </a:r>
            <a:r>
              <a:rPr lang="ja-JP" altLang="en-US" sz="1000" b="1" dirty="0">
                <a:latin typeface="メイリオ" panose="020B0604030504040204" pitchFamily="50" charset="-128"/>
                <a:ea typeface="メイリオ" panose="020B0604030504040204" pitchFamily="50" charset="-128"/>
              </a:rPr>
              <a:t>様、支払いが正常に送信されました。</a:t>
            </a:r>
          </a:p>
          <a:p>
            <a:r>
              <a:rPr lang="en-US" altLang="ja-JP" sz="1000" b="1" dirty="0" err="1">
                <a:latin typeface="メイリオ" panose="020B0604030504040204" pitchFamily="50" charset="-128"/>
                <a:ea typeface="メイリオ" panose="020B0604030504040204" pitchFamily="50" charset="-128"/>
              </a:rPr>
              <a:t>tamagawaakio</a:t>
            </a:r>
            <a:r>
              <a:rPr lang="ja-JP" altLang="en-US" sz="1000" b="1" dirty="0">
                <a:latin typeface="メイリオ" panose="020B0604030504040204" pitchFamily="50" charset="-128"/>
                <a:ea typeface="メイリオ" panose="020B0604030504040204" pitchFamily="50" charset="-128"/>
              </a:rPr>
              <a:t>様</a:t>
            </a:r>
          </a:p>
          <a:p>
            <a:r>
              <a:rPr lang="en-US" altLang="ja-JP" sz="1000" b="1" dirty="0" err="1">
                <a:latin typeface="メイリオ" panose="020B0604030504040204" pitchFamily="50" charset="-128"/>
                <a:ea typeface="メイリオ" panose="020B0604030504040204" pitchFamily="50" charset="-128"/>
              </a:rPr>
              <a:t>Partitura</a:t>
            </a:r>
            <a:r>
              <a:rPr lang="ja-JP" altLang="en-US" sz="1000" b="1" dirty="0">
                <a:latin typeface="メイリオ" panose="020B0604030504040204" pitchFamily="50" charset="-128"/>
                <a:ea typeface="メイリオ" panose="020B0604030504040204" pitchFamily="50" charset="-128"/>
              </a:rPr>
              <a:t>様</a:t>
            </a:r>
            <a:r>
              <a:rPr lang="en-US" altLang="ja-JP" sz="1000" b="1" dirty="0">
                <a:latin typeface="メイリオ" panose="020B0604030504040204" pitchFamily="50" charset="-128"/>
                <a:ea typeface="メイリオ" panose="020B0604030504040204" pitchFamily="50" charset="-128"/>
              </a:rPr>
              <a:t>(info@partitura.be)</a:t>
            </a:r>
            <a:r>
              <a:rPr lang="ja-JP" altLang="en-US" sz="1000" b="1" dirty="0">
                <a:latin typeface="メイリオ" panose="020B0604030504040204" pitchFamily="50" charset="-128"/>
                <a:ea typeface="メイリオ" panose="020B0604030504040204" pitchFamily="50" charset="-128"/>
              </a:rPr>
              <a:t>に対して</a:t>
            </a:r>
            <a:r>
              <a:rPr lang="en-US" altLang="ja-JP" sz="1000" b="1" dirty="0">
                <a:latin typeface="メイリオ" panose="020B0604030504040204" pitchFamily="50" charset="-128"/>
                <a:ea typeface="メイリオ" panose="020B0604030504040204" pitchFamily="50" charset="-128"/>
              </a:rPr>
              <a:t>&amp;euro;45.80EUR</a:t>
            </a:r>
            <a:r>
              <a:rPr lang="ja-JP" altLang="en-US" sz="1000" b="1" dirty="0">
                <a:latin typeface="メイリオ" panose="020B0604030504040204" pitchFamily="50" charset="-128"/>
                <a:ea typeface="メイリオ" panose="020B0604030504040204" pitchFamily="50" charset="-128"/>
              </a:rPr>
              <a:t>の支払いを行いました</a:t>
            </a:r>
          </a:p>
          <a:p>
            <a:r>
              <a:rPr lang="ja-JP" altLang="en-US" sz="1000" b="1" dirty="0">
                <a:latin typeface="メイリオ" panose="020B0604030504040204" pitchFamily="50" charset="-128"/>
                <a:ea typeface="メイリオ" panose="020B0604030504040204" pitchFamily="50" charset="-128"/>
              </a:rPr>
              <a:t>この取引がアカウントに反映されるまで、しばらく時間がかかる場合があります。</a:t>
            </a:r>
          </a:p>
          <a:p>
            <a:endParaRPr lang="ja-JP" altLang="en-US"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取引</a:t>
            </a:r>
            <a:r>
              <a:rPr lang="en-US" altLang="ja-JP" sz="1000" b="1" dirty="0">
                <a:latin typeface="メイリオ" panose="020B0604030504040204" pitchFamily="50" charset="-128"/>
                <a:ea typeface="メイリオ" panose="020B0604030504040204" pitchFamily="50" charset="-128"/>
              </a:rPr>
              <a:t>ID</a:t>
            </a:r>
          </a:p>
          <a:p>
            <a:r>
              <a:rPr lang="en-US" altLang="ja-JP" sz="1000" b="1" dirty="0">
                <a:latin typeface="メイリオ" panose="020B0604030504040204" pitchFamily="50" charset="-128"/>
                <a:ea typeface="メイリオ" panose="020B0604030504040204" pitchFamily="50" charset="-128"/>
              </a:rPr>
              <a:t>5XN7849554317254Y</a:t>
            </a:r>
          </a:p>
          <a:p>
            <a:r>
              <a:rPr lang="ja-JP" altLang="en-US" sz="1000" b="1" dirty="0">
                <a:latin typeface="メイリオ" panose="020B0604030504040204" pitchFamily="50" charset="-128"/>
                <a:ea typeface="メイリオ" panose="020B0604030504040204" pitchFamily="50" charset="-128"/>
              </a:rPr>
              <a:t>取引日</a:t>
            </a:r>
          </a:p>
          <a:p>
            <a:r>
              <a:rPr lang="en-US" altLang="ja-JP" sz="1000" b="1" dirty="0">
                <a:latin typeface="メイリオ" panose="020B0604030504040204" pitchFamily="50" charset="-128"/>
                <a:ea typeface="メイリオ" panose="020B0604030504040204" pitchFamily="50" charset="-128"/>
              </a:rPr>
              <a:t>2021/04/200:03:05PDT</a:t>
            </a:r>
          </a:p>
          <a:p>
            <a:r>
              <a:rPr lang="ja-JP" altLang="en-US" sz="1000" b="1" dirty="0">
                <a:latin typeface="メイリオ" panose="020B0604030504040204" pitchFamily="50" charset="-128"/>
                <a:ea typeface="メイリオ" panose="020B0604030504040204" pitchFamily="50" charset="-128"/>
              </a:rPr>
              <a:t>マーチャント</a:t>
            </a:r>
          </a:p>
          <a:p>
            <a:r>
              <a:rPr lang="en-US" altLang="ja-JP" sz="1000" b="1" dirty="0" err="1">
                <a:latin typeface="メイリオ" panose="020B0604030504040204" pitchFamily="50" charset="-128"/>
                <a:ea typeface="メイリオ" panose="020B0604030504040204" pitchFamily="50" charset="-128"/>
              </a:rPr>
              <a:t>Partitura</a:t>
            </a:r>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info@partitura.be</a:t>
            </a:r>
          </a:p>
          <a:p>
            <a:r>
              <a:rPr lang="en-US" altLang="ja-JP" sz="1000" b="1" dirty="0">
                <a:latin typeface="メイリオ" panose="020B0604030504040204" pitchFamily="50" charset="-128"/>
                <a:ea typeface="メイリオ" panose="020B0604030504040204" pitchFamily="50" charset="-128"/>
              </a:rPr>
              <a:t>+3214428035</a:t>
            </a:r>
          </a:p>
          <a:p>
            <a:r>
              <a:rPr lang="ja-JP" altLang="en-US" sz="1000" b="1" dirty="0">
                <a:latin typeface="メイリオ" panose="020B0604030504040204" pitchFamily="50" charset="-128"/>
                <a:ea typeface="メイリオ" panose="020B0604030504040204" pitchFamily="50" charset="-128"/>
              </a:rPr>
              <a:t>マーチャントへの指示</a:t>
            </a:r>
          </a:p>
          <a:p>
            <a:r>
              <a:rPr lang="ja-JP" altLang="en-US" sz="1000" b="1" dirty="0">
                <a:latin typeface="メイリオ" panose="020B0604030504040204" pitchFamily="50" charset="-128"/>
                <a:ea typeface="メイリオ" panose="020B0604030504040204" pitchFamily="50" charset="-128"/>
              </a:rPr>
              <a:t>指示が入力されていません。</a:t>
            </a:r>
          </a:p>
          <a:p>
            <a:r>
              <a:rPr lang="ja-JP" altLang="en-US" sz="1000" b="1" dirty="0">
                <a:latin typeface="メイリオ" panose="020B0604030504040204" pitchFamily="50" charset="-128"/>
                <a:ea typeface="メイリオ" panose="020B0604030504040204" pitchFamily="50" charset="-128"/>
              </a:rPr>
              <a:t>説明単価数量金額</a:t>
            </a:r>
          </a:p>
          <a:p>
            <a:r>
              <a:rPr lang="en-US" altLang="ja-JP" sz="1000" b="1" dirty="0">
                <a:latin typeface="メイリオ" panose="020B0604030504040204" pitchFamily="50" charset="-128"/>
                <a:ea typeface="メイリオ" panose="020B0604030504040204" pitchFamily="50" charset="-128"/>
              </a:rPr>
              <a:t>&amp;euro;45.80EUR</a:t>
            </a:r>
          </a:p>
          <a:p>
            <a:r>
              <a:rPr lang="en-US" altLang="ja-JP" sz="1000" b="1" dirty="0">
                <a:latin typeface="メイリオ" panose="020B0604030504040204" pitchFamily="50" charset="-128"/>
                <a:ea typeface="メイリオ" panose="020B0604030504040204" pitchFamily="50" charset="-128"/>
              </a:rPr>
              <a:t>1</a:t>
            </a:r>
          </a:p>
          <a:p>
            <a:r>
              <a:rPr lang="en-US" altLang="ja-JP" sz="1000" b="1" dirty="0">
                <a:latin typeface="メイリオ" panose="020B0604030504040204" pitchFamily="50" charset="-128"/>
                <a:ea typeface="メイリオ" panose="020B0604030504040204" pitchFamily="50" charset="-128"/>
              </a:rPr>
              <a:t>&amp;euro;45.80EUR</a:t>
            </a:r>
          </a:p>
          <a:p>
            <a:endParaRPr lang="en-US" altLang="ja-JP" sz="1000" b="1" dirty="0">
              <a:latin typeface="メイリオ" panose="020B0604030504040204" pitchFamily="50" charset="-128"/>
              <a:ea typeface="メイリオ" panose="020B0604030504040204" pitchFamily="50" charset="-128"/>
            </a:endParaRPr>
          </a:p>
          <a:p>
            <a:endParaRPr lang="ja-JP" altLang="en-US" sz="1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19661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0025A57-9249-4B5C-8928-13FAEA7F7E96}"/>
              </a:ext>
            </a:extLst>
          </p:cNvPr>
          <p:cNvPicPr>
            <a:picLocks noChangeAspect="1"/>
          </p:cNvPicPr>
          <p:nvPr/>
        </p:nvPicPr>
        <p:blipFill>
          <a:blip r:embed="rId2"/>
          <a:stretch>
            <a:fillRect/>
          </a:stretch>
        </p:blipFill>
        <p:spPr>
          <a:xfrm>
            <a:off x="2337863" y="75732"/>
            <a:ext cx="7516274" cy="6706536"/>
          </a:xfrm>
          <a:prstGeom prst="rect">
            <a:avLst/>
          </a:prstGeom>
        </p:spPr>
      </p:pic>
      <p:sp>
        <p:nvSpPr>
          <p:cNvPr id="7" name="テキスト ボックス 6">
            <a:extLst>
              <a:ext uri="{FF2B5EF4-FFF2-40B4-BE49-F238E27FC236}">
                <a16:creationId xmlns:a16="http://schemas.microsoft.com/office/drawing/2014/main" id="{D99A398C-32B1-4488-AE75-88B70EAAE43F}"/>
              </a:ext>
            </a:extLst>
          </p:cNvPr>
          <p:cNvSpPr txBox="1"/>
          <p:nvPr/>
        </p:nvSpPr>
        <p:spPr>
          <a:xfrm>
            <a:off x="324716" y="269117"/>
            <a:ext cx="1846984" cy="2031325"/>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https://www.partitura.be/en/artikel/66026/The-Beatles-for-Autoharp/Beatles</a:t>
            </a:r>
            <a:endParaRPr lang="ja-JP" altLang="en-US" b="1" dirty="0">
              <a:solidFill>
                <a:srgbClr val="00B0F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5C28D7B-BF51-4BC5-B757-1A5C8E418EAC}"/>
              </a:ext>
            </a:extLst>
          </p:cNvPr>
          <p:cNvSpPr txBox="1"/>
          <p:nvPr/>
        </p:nvSpPr>
        <p:spPr>
          <a:xfrm>
            <a:off x="9092044" y="162366"/>
            <a:ext cx="2823729" cy="6247864"/>
          </a:xfrm>
          <a:prstGeom prst="rect">
            <a:avLst/>
          </a:prstGeom>
          <a:noFill/>
        </p:spPr>
        <p:txBody>
          <a:bodyPr wrap="square">
            <a:spAutoFit/>
          </a:bodyPr>
          <a:lstStyle/>
          <a:p>
            <a:r>
              <a:rPr lang="ja-JP" altLang="en-US" sz="1000" b="1" dirty="0">
                <a:latin typeface="メイリオ" panose="020B0604030504040204" pitchFamily="50" charset="-128"/>
                <a:ea typeface="メイリオ" panose="020B0604030504040204" pitchFamily="50" charset="-128"/>
              </a:rPr>
              <a:t>小計</a:t>
            </a:r>
          </a:p>
          <a:p>
            <a:r>
              <a:rPr lang="en-US" altLang="ja-JP" sz="1000" b="1" dirty="0">
                <a:latin typeface="メイリオ" panose="020B0604030504040204" pitchFamily="50" charset="-128"/>
                <a:ea typeface="メイリオ" panose="020B0604030504040204" pitchFamily="50" charset="-128"/>
              </a:rPr>
              <a:t>&amp;euro;45.80EUR</a:t>
            </a:r>
          </a:p>
          <a:p>
            <a:r>
              <a:rPr lang="ja-JP" altLang="en-US" sz="1000" b="1" dirty="0">
                <a:latin typeface="メイリオ" panose="020B0604030504040204" pitchFamily="50" charset="-128"/>
                <a:ea typeface="メイリオ" panose="020B0604030504040204" pitchFamily="50" charset="-128"/>
              </a:rPr>
              <a:t>合計</a:t>
            </a:r>
          </a:p>
          <a:p>
            <a:r>
              <a:rPr lang="en-US" altLang="ja-JP" sz="1000" b="1" dirty="0">
                <a:latin typeface="メイリオ" panose="020B0604030504040204" pitchFamily="50" charset="-128"/>
                <a:ea typeface="メイリオ" panose="020B0604030504040204" pitchFamily="50" charset="-128"/>
              </a:rPr>
              <a:t>&amp;euro;45.80EUR</a:t>
            </a:r>
          </a:p>
          <a:p>
            <a:r>
              <a:rPr lang="ja-JP" altLang="en-US" sz="1000" b="1" dirty="0">
                <a:latin typeface="メイリオ" panose="020B0604030504040204" pitchFamily="50" charset="-128"/>
                <a:ea typeface="メイリオ" panose="020B0604030504040204" pitchFamily="50" charset="-128"/>
              </a:rPr>
              <a:t>支払い</a:t>
            </a:r>
          </a:p>
          <a:p>
            <a:r>
              <a:rPr lang="en-US" altLang="ja-JP" sz="1000" b="1" dirty="0">
                <a:latin typeface="メイリオ" panose="020B0604030504040204" pitchFamily="50" charset="-128"/>
                <a:ea typeface="メイリオ" panose="020B0604030504040204" pitchFamily="50" charset="-128"/>
              </a:rPr>
              <a:t>&amp;euro;45.80EUR</a:t>
            </a:r>
          </a:p>
          <a:p>
            <a:r>
              <a:rPr lang="ja-JP" altLang="en-US" sz="1000" b="1" dirty="0">
                <a:latin typeface="メイリオ" panose="020B0604030504040204" pitchFamily="50" charset="-128"/>
                <a:ea typeface="メイリオ" panose="020B0604030504040204" pitchFamily="50" charset="-128"/>
              </a:rPr>
              <a:t>請求は、お客さまのクレジットカードの利用明細書に「</a:t>
            </a:r>
            <a:r>
              <a:rPr lang="en-US" altLang="ja-JP" sz="1000" b="1" dirty="0">
                <a:latin typeface="メイリオ" panose="020B0604030504040204" pitchFamily="50" charset="-128"/>
                <a:ea typeface="メイリオ" panose="020B0604030504040204" pitchFamily="50" charset="-128"/>
              </a:rPr>
              <a:t>PAYPAL*PARTITURA</a:t>
            </a:r>
            <a:r>
              <a:rPr lang="ja-JP" altLang="en-US" sz="1000" b="1" dirty="0">
                <a:latin typeface="メイリオ" panose="020B0604030504040204" pitchFamily="50" charset="-128"/>
                <a:ea typeface="メイリオ" panose="020B0604030504040204" pitchFamily="50" charset="-128"/>
              </a:rPr>
              <a:t>」として表示されます</a:t>
            </a:r>
          </a:p>
          <a:p>
            <a:r>
              <a:rPr lang="en-US" altLang="ja-JP" sz="1000" b="1" dirty="0">
                <a:latin typeface="メイリオ" panose="020B0604030504040204" pitchFamily="50" charset="-128"/>
                <a:ea typeface="メイリオ" panose="020B0604030504040204" pitchFamily="50" charset="-128"/>
              </a:rPr>
              <a:t>info@partitura.be</a:t>
            </a:r>
            <a:r>
              <a:rPr lang="ja-JP" altLang="en-US" sz="1000" b="1" dirty="0">
                <a:latin typeface="メイリオ" panose="020B0604030504040204" pitchFamily="50" charset="-128"/>
                <a:ea typeface="メイリオ" panose="020B0604030504040204" pitchFamily="50" charset="-128"/>
              </a:rPr>
              <a:t>様への支払い</a:t>
            </a:r>
          </a:p>
          <a:p>
            <a:endParaRPr lang="ja-JP" altLang="en-US"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使用された資金源</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合計</a:t>
            </a:r>
            <a:r>
              <a:rPr lang="en-US" altLang="ja-JP" sz="1000" b="1" dirty="0">
                <a:latin typeface="メイリオ" panose="020B0604030504040204" pitchFamily="50" charset="-128"/>
                <a:ea typeface="メイリオ" panose="020B0604030504040204" pitchFamily="50" charset="-128"/>
              </a:rPr>
              <a:t>)</a:t>
            </a:r>
          </a:p>
          <a:p>
            <a:endParaRPr lang="en-US" altLang="ja-JP"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Visax-6101</a:t>
            </a:r>
          </a:p>
          <a:p>
            <a:r>
              <a:rPr lang="en-US" altLang="ja-JP" sz="1000" b="1" dirty="0">
                <a:latin typeface="メイリオ" panose="020B0604030504040204" pitchFamily="50" charset="-128"/>
                <a:ea typeface="メイリオ" panose="020B0604030504040204" pitchFamily="50" charset="-128"/>
              </a:rPr>
              <a:t>&amp;yen;6,222JPY</a:t>
            </a:r>
          </a:p>
          <a:p>
            <a:r>
              <a:rPr lang="ja-JP" altLang="en-US" sz="1000" b="1" dirty="0">
                <a:latin typeface="メイリオ" panose="020B0604030504040204" pitchFamily="50" charset="-128"/>
                <a:ea typeface="メイリオ" panose="020B0604030504040204" pitchFamily="50" charset="-128"/>
              </a:rPr>
              <a:t>為替レート</a:t>
            </a:r>
            <a:r>
              <a:rPr lang="en-US" altLang="ja-JP" sz="1000" b="1" dirty="0">
                <a:latin typeface="メイリオ" panose="020B0604030504040204" pitchFamily="50" charset="-128"/>
                <a:ea typeface="メイリオ" panose="020B0604030504040204" pitchFamily="50" charset="-128"/>
              </a:rPr>
              <a:t>:1JPY=0.00736156EUR</a:t>
            </a:r>
          </a:p>
          <a:p>
            <a:r>
              <a:rPr lang="ja-JP" altLang="en-US" sz="1000" b="1" dirty="0">
                <a:latin typeface="メイリオ" panose="020B0604030504040204" pitchFamily="50" charset="-128"/>
                <a:ea typeface="メイリオ" panose="020B0604030504040204" pitchFamily="50" charset="-128"/>
              </a:rPr>
              <a:t>換算前</a:t>
            </a:r>
            <a:r>
              <a:rPr lang="en-US" altLang="ja-JP" sz="1000" b="1" dirty="0">
                <a:latin typeface="メイリオ" panose="020B0604030504040204" pitchFamily="50" charset="-128"/>
                <a:ea typeface="メイリオ" panose="020B0604030504040204" pitchFamily="50" charset="-128"/>
              </a:rPr>
              <a:t>:</a:t>
            </a:r>
          </a:p>
          <a:p>
            <a:r>
              <a:rPr lang="en-US" altLang="ja-JP" sz="1000" b="1" dirty="0">
                <a:latin typeface="メイリオ" panose="020B0604030504040204" pitchFamily="50" charset="-128"/>
                <a:ea typeface="メイリオ" panose="020B0604030504040204" pitchFamily="50" charset="-128"/>
              </a:rPr>
              <a:t>&amp;yen;6,222JPY</a:t>
            </a:r>
          </a:p>
          <a:p>
            <a:r>
              <a:rPr lang="ja-JP" altLang="en-US" sz="1000" b="1" dirty="0">
                <a:latin typeface="メイリオ" panose="020B0604030504040204" pitchFamily="50" charset="-128"/>
                <a:ea typeface="メイリオ" panose="020B0604030504040204" pitchFamily="50" charset="-128"/>
              </a:rPr>
              <a:t>換算後</a:t>
            </a:r>
            <a:r>
              <a:rPr lang="en-US" altLang="ja-JP" sz="1000" b="1" dirty="0">
                <a:latin typeface="メイリオ" panose="020B0604030504040204" pitchFamily="50" charset="-128"/>
                <a:ea typeface="メイリオ" panose="020B0604030504040204" pitchFamily="50" charset="-128"/>
              </a:rPr>
              <a:t>:</a:t>
            </a:r>
          </a:p>
          <a:p>
            <a:r>
              <a:rPr lang="en-US" altLang="ja-JP" sz="1000" b="1" dirty="0">
                <a:latin typeface="メイリオ" panose="020B0604030504040204" pitchFamily="50" charset="-128"/>
                <a:ea typeface="メイリオ" panose="020B0604030504040204" pitchFamily="50" charset="-128"/>
              </a:rPr>
              <a:t>&amp;euro;45.80EUR</a:t>
            </a:r>
          </a:p>
          <a:p>
            <a:r>
              <a:rPr lang="ja-JP" altLang="en-US" sz="1000" b="1" dirty="0">
                <a:latin typeface="メイリオ" panose="020B0604030504040204" pitchFamily="50" charset="-128"/>
                <a:ea typeface="メイリオ" panose="020B0604030504040204" pitchFamily="50" charset="-128"/>
              </a:rPr>
              <a:t>このレートには、通貨換算手数料が含まれています。</a:t>
            </a:r>
          </a:p>
          <a:p>
            <a:endParaRPr lang="ja-JP" altLang="en-US" sz="1000" b="1" dirty="0">
              <a:latin typeface="メイリオ" panose="020B0604030504040204" pitchFamily="50" charset="-128"/>
              <a:ea typeface="メイリオ" panose="020B0604030504040204" pitchFamily="50" charset="-128"/>
            </a:endParaRPr>
          </a:p>
          <a:p>
            <a:r>
              <a:rPr lang="ja-JP" altLang="en-US" sz="1000" b="1" dirty="0">
                <a:latin typeface="メイリオ" panose="020B0604030504040204" pitchFamily="50" charset="-128"/>
                <a:ea typeface="メイリオ" panose="020B0604030504040204" pitchFamily="50" charset="-128"/>
              </a:rPr>
              <a:t>この取引に問題がありますか</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取引日から</a:t>
            </a:r>
            <a:r>
              <a:rPr lang="en-US" altLang="ja-JP" sz="1000" b="1" dirty="0">
                <a:latin typeface="メイリオ" panose="020B0604030504040204" pitchFamily="50" charset="-128"/>
                <a:ea typeface="メイリオ" panose="020B0604030504040204" pitchFamily="50" charset="-128"/>
              </a:rPr>
              <a:t>180</a:t>
            </a:r>
            <a:r>
              <a:rPr lang="ja-JP" altLang="en-US" sz="1000" b="1" dirty="0">
                <a:latin typeface="メイリオ" panose="020B0604030504040204" pitchFamily="50" charset="-128"/>
                <a:ea typeface="メイリオ" panose="020B0604030504040204" pitchFamily="50" charset="-128"/>
              </a:rPr>
              <a:t>日以内であれば、問題解決センターで異議をご提出いただけます。</a:t>
            </a:r>
          </a:p>
          <a:p>
            <a:r>
              <a:rPr lang="ja-JP" altLang="en-US" sz="1000" b="1" dirty="0">
                <a:latin typeface="メイリオ" panose="020B0604030504040204" pitchFamily="50" charset="-128"/>
                <a:ea typeface="メイリオ" panose="020B0604030504040204" pitchFamily="50" charset="-128"/>
              </a:rPr>
              <a:t>ヘルプ・お問い合わせ</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セキュリティ</a:t>
            </a:r>
            <a:r>
              <a:rPr lang="en-US" altLang="ja-JP" sz="1000" b="1" dirty="0">
                <a:latin typeface="メイリオ" panose="020B0604030504040204" pitchFamily="50" charset="-128"/>
                <a:ea typeface="メイリオ" panose="020B0604030504040204" pitchFamily="50" charset="-128"/>
              </a:rPr>
              <a:t>|</a:t>
            </a:r>
            <a:r>
              <a:rPr lang="ja-JP" altLang="en-US" sz="1000" b="1" dirty="0">
                <a:latin typeface="メイリオ" panose="020B0604030504040204" pitchFamily="50" charset="-128"/>
                <a:ea typeface="メイリオ" panose="020B0604030504040204" pitchFamily="50" charset="-128"/>
              </a:rPr>
              <a:t>アプリ</a:t>
            </a:r>
          </a:p>
          <a:p>
            <a:r>
              <a:rPr lang="en-US" altLang="ja-JP" sz="1000" b="1" dirty="0">
                <a:latin typeface="メイリオ" panose="020B0604030504040204" pitchFamily="50" charset="-128"/>
                <a:ea typeface="メイリオ" panose="020B0604030504040204" pitchFamily="50" charset="-128"/>
              </a:rPr>
              <a:t>?</a:t>
            </a:r>
          </a:p>
          <a:p>
            <a:r>
              <a:rPr lang="en-US" altLang="ja-JP" sz="1000" b="1" dirty="0">
                <a:latin typeface="メイリオ" panose="020B0604030504040204" pitchFamily="50" charset="-128"/>
                <a:ea typeface="メイリオ" panose="020B0604030504040204" pitchFamily="50" charset="-128"/>
              </a:rPr>
              <a:t>PayPal</a:t>
            </a:r>
            <a:r>
              <a:rPr lang="ja-JP" altLang="en-US" sz="1000" b="1" dirty="0">
                <a:latin typeface="メイリオ" panose="020B0604030504040204" pitchFamily="50" charset="-128"/>
                <a:ea typeface="メイリオ" panose="020B0604030504040204" pitchFamily="50" charset="-128"/>
              </a:rPr>
              <a:t>は、売り手の代行として買い手から支払いを受け取ります。売り手は、</a:t>
            </a:r>
            <a:r>
              <a:rPr lang="en-US" altLang="ja-JP" sz="1000" b="1" dirty="0">
                <a:latin typeface="メイリオ" panose="020B0604030504040204" pitchFamily="50" charset="-128"/>
                <a:ea typeface="メイリオ" panose="020B0604030504040204" pitchFamily="50" charset="-128"/>
              </a:rPr>
              <a:t>PayPal</a:t>
            </a:r>
            <a:r>
              <a:rPr lang="ja-JP" altLang="en-US" sz="1000" b="1" dirty="0">
                <a:latin typeface="メイリオ" panose="020B0604030504040204" pitchFamily="50" charset="-128"/>
                <a:ea typeface="メイリオ" panose="020B0604030504040204" pitchFamily="50" charset="-128"/>
              </a:rPr>
              <a:t>が買い手からの支払いを受諾すると、買い手は支払い金額についてそれ以上の責任を負わないことに同意するものとします。</a:t>
            </a:r>
          </a:p>
          <a:p>
            <a:endParaRPr lang="ja-JP" altLang="en-US" sz="1000" b="1"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PayPal</a:t>
            </a:r>
            <a:r>
              <a:rPr lang="ja-JP" altLang="en-US" sz="1000" b="1" dirty="0">
                <a:latin typeface="メイリオ" panose="020B0604030504040204" pitchFamily="50" charset="-128"/>
                <a:ea typeface="メイリオ" panose="020B0604030504040204" pitchFamily="50" charset="-128"/>
              </a:rPr>
              <a:t>は不正メールの防止に取り組んでいます。</a:t>
            </a:r>
            <a:r>
              <a:rPr lang="en-US" altLang="ja-JP" sz="1000" b="1" dirty="0">
                <a:latin typeface="メイリオ" panose="020B0604030504040204" pitchFamily="50" charset="-128"/>
                <a:ea typeface="メイリオ" panose="020B0604030504040204" pitchFamily="50" charset="-128"/>
              </a:rPr>
              <a:t>PayPal</a:t>
            </a:r>
            <a:r>
              <a:rPr lang="ja-JP" altLang="en-US" sz="1000" b="1" dirty="0">
                <a:latin typeface="メイリオ" panose="020B0604030504040204" pitchFamily="50" charset="-128"/>
                <a:ea typeface="メイリオ" panose="020B0604030504040204" pitchFamily="50" charset="-128"/>
              </a:rPr>
              <a:t>からのメールでは必ずお客さまの氏名を記載させていただいております。不審なメールの対処方法について</a:t>
            </a:r>
          </a:p>
          <a:p>
            <a:endParaRPr lang="ja-JP" altLang="en-US" sz="1000" b="1" dirty="0">
              <a:latin typeface="メイリオ" panose="020B0604030504040204" pitchFamily="50" charset="-128"/>
              <a:ea typeface="メイリオ" panose="020B0604030504040204" pitchFamily="50" charset="-128"/>
            </a:endParaRPr>
          </a:p>
          <a:p>
            <a:endParaRPr lang="ja-JP" altLang="en-US" sz="1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518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romaharp　Lesson　Volume1 教則本 (48ページ)">
            <a:extLst>
              <a:ext uri="{FF2B5EF4-FFF2-40B4-BE49-F238E27FC236}">
                <a16:creationId xmlns:a16="http://schemas.microsoft.com/office/drawing/2014/main" id="{62366B4F-462F-443B-AF6D-AC1470FA8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
            <a:ext cx="4738256" cy="31588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クロマハープの弾き方">
            <a:extLst>
              <a:ext uri="{FF2B5EF4-FFF2-40B4-BE49-F238E27FC236}">
                <a16:creationId xmlns:a16="http://schemas.microsoft.com/office/drawing/2014/main" id="{A132D8DE-65FC-453A-A58F-5E7824A04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49" y="3305607"/>
            <a:ext cx="4736524" cy="355239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AE0D9043-8434-4CBD-9556-AA87A7692242}"/>
              </a:ext>
            </a:extLst>
          </p:cNvPr>
          <p:cNvSpPr txBox="1"/>
          <p:nvPr/>
        </p:nvSpPr>
        <p:spPr>
          <a:xfrm>
            <a:off x="5281179" y="1394751"/>
            <a:ext cx="6834621" cy="830997"/>
          </a:xfrm>
          <a:prstGeom prst="rect">
            <a:avLst/>
          </a:prstGeom>
          <a:noFill/>
        </p:spPr>
        <p:txBody>
          <a:bodyPr wrap="square">
            <a:spAutoFit/>
          </a:bodyPr>
          <a:lstStyle/>
          <a:p>
            <a:r>
              <a:rPr lang="en-US" altLang="ja-JP" sz="2400" b="1" dirty="0" err="1">
                <a:latin typeface="メイリオ" panose="020B0604030504040204" pitchFamily="50" charset="-128"/>
                <a:ea typeface="メイリオ" panose="020B0604030504040204" pitchFamily="50" charset="-128"/>
              </a:rPr>
              <a:t>Chromaharp</a:t>
            </a:r>
            <a:r>
              <a:rPr lang="ja-JP" altLang="en-US" sz="2400" b="1" dirty="0">
                <a:latin typeface="メイリオ" panose="020B0604030504040204" pitchFamily="50" charset="-128"/>
                <a:ea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rPr>
              <a:t>Lesson</a:t>
            </a:r>
            <a:r>
              <a:rPr lang="ja-JP" altLang="en-US" sz="2400" b="1" dirty="0">
                <a:latin typeface="メイリオ" panose="020B0604030504040204" pitchFamily="50" charset="-128"/>
                <a:ea typeface="メイリオ" panose="020B0604030504040204" pitchFamily="50" charset="-128"/>
              </a:rPr>
              <a:t>　</a:t>
            </a:r>
            <a:r>
              <a:rPr lang="en-US" altLang="ja-JP" sz="2400" b="1" dirty="0">
                <a:latin typeface="メイリオ" panose="020B0604030504040204" pitchFamily="50" charset="-128"/>
                <a:ea typeface="メイリオ" panose="020B0604030504040204" pitchFamily="50" charset="-128"/>
              </a:rPr>
              <a:t>Volume1 </a:t>
            </a:r>
            <a:r>
              <a:rPr lang="ja-JP" altLang="en-US" sz="2400" b="1" dirty="0">
                <a:latin typeface="メイリオ" panose="020B0604030504040204" pitchFamily="50" charset="-128"/>
                <a:ea typeface="メイリオ" panose="020B0604030504040204" pitchFamily="50" charset="-128"/>
              </a:rPr>
              <a:t>教則本 </a:t>
            </a:r>
            <a:r>
              <a:rPr lang="en-US" altLang="ja-JP" sz="2400" b="1" dirty="0">
                <a:latin typeface="メイリオ" panose="020B0604030504040204" pitchFamily="50" charset="-128"/>
                <a:ea typeface="メイリオ" panose="020B0604030504040204" pitchFamily="50" charset="-128"/>
              </a:rPr>
              <a:t>(48</a:t>
            </a:r>
            <a:r>
              <a:rPr lang="ja-JP" altLang="en-US" sz="2400" b="1" dirty="0">
                <a:latin typeface="メイリオ" panose="020B0604030504040204" pitchFamily="50" charset="-128"/>
                <a:ea typeface="メイリオ" panose="020B0604030504040204" pitchFamily="50" charset="-128"/>
              </a:rPr>
              <a:t>ページ</a:t>
            </a:r>
            <a:r>
              <a:rPr lang="en-US" altLang="ja-JP" sz="2400" b="1" dirty="0">
                <a:latin typeface="メイリオ" panose="020B0604030504040204" pitchFamily="50" charset="-128"/>
                <a:ea typeface="メイリオ" panose="020B0604030504040204" pitchFamily="50" charset="-128"/>
              </a:rPr>
              <a:t>) \1,980</a:t>
            </a:r>
            <a:endParaRPr lang="ja-JP" altLang="en-US" sz="2400" b="1"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0AEEEBB-9D9B-4E76-B4E7-D774A8EB21C1}"/>
              </a:ext>
            </a:extLst>
          </p:cNvPr>
          <p:cNvSpPr txBox="1"/>
          <p:nvPr/>
        </p:nvSpPr>
        <p:spPr>
          <a:xfrm>
            <a:off x="5191991" y="252377"/>
            <a:ext cx="6834621" cy="461665"/>
          </a:xfrm>
          <a:prstGeom prst="rect">
            <a:avLst/>
          </a:prstGeom>
          <a:noFill/>
        </p:spPr>
        <p:txBody>
          <a:bodyPr wrap="square">
            <a:spAutoFit/>
          </a:bodyPr>
          <a:lstStyle/>
          <a:p>
            <a:r>
              <a:rPr lang="en-US" altLang="ja-JP" sz="2400" b="1" dirty="0">
                <a:solidFill>
                  <a:srgbClr val="00B0F0"/>
                </a:solidFill>
                <a:latin typeface="メイリオ" panose="020B0604030504040204" pitchFamily="50" charset="-128"/>
                <a:ea typeface="メイリオ" panose="020B0604030504040204" pitchFamily="50" charset="-128"/>
              </a:rPr>
              <a:t>https://theguitarshop2.jp/chromaharp/</a:t>
            </a:r>
            <a:endParaRPr lang="ja-JP" altLang="en-US" sz="2400" b="1" dirty="0">
              <a:solidFill>
                <a:srgbClr val="00B0F0"/>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D209ECA-5350-4DDE-BCEF-2AC010EF93D5}"/>
              </a:ext>
            </a:extLst>
          </p:cNvPr>
          <p:cNvSpPr txBox="1"/>
          <p:nvPr/>
        </p:nvSpPr>
        <p:spPr>
          <a:xfrm>
            <a:off x="5416260" y="4262921"/>
            <a:ext cx="3910619" cy="461665"/>
          </a:xfrm>
          <a:prstGeom prst="rect">
            <a:avLst/>
          </a:prstGeom>
          <a:noFill/>
        </p:spPr>
        <p:txBody>
          <a:bodyPr wrap="square">
            <a:spAutoFit/>
          </a:bodyPr>
          <a:lstStyle/>
          <a:p>
            <a:r>
              <a:rPr lang="ja-JP" altLang="en-US" sz="2400" b="1" dirty="0">
                <a:latin typeface="メイリオ" panose="020B0604030504040204" pitchFamily="50" charset="-128"/>
                <a:ea typeface="メイリオ" panose="020B0604030504040204" pitchFamily="50" charset="-128"/>
              </a:rPr>
              <a:t>クロマハープの弾き方</a:t>
            </a:r>
          </a:p>
        </p:txBody>
      </p:sp>
      <p:sp>
        <p:nvSpPr>
          <p:cNvPr id="13" name="テキスト ボックス 12">
            <a:extLst>
              <a:ext uri="{FF2B5EF4-FFF2-40B4-BE49-F238E27FC236}">
                <a16:creationId xmlns:a16="http://schemas.microsoft.com/office/drawing/2014/main" id="{674EB45C-E966-4CE5-A4A8-BDD583218721}"/>
              </a:ext>
            </a:extLst>
          </p:cNvPr>
          <p:cNvSpPr txBox="1"/>
          <p:nvPr/>
        </p:nvSpPr>
        <p:spPr>
          <a:xfrm>
            <a:off x="9269729" y="6165949"/>
            <a:ext cx="2865121" cy="646331"/>
          </a:xfrm>
          <a:prstGeom prst="rect">
            <a:avLst/>
          </a:prstGeom>
          <a:noFill/>
        </p:spPr>
        <p:txBody>
          <a:bodyPr wrap="square">
            <a:spAutoFit/>
          </a:bodyPr>
          <a:lstStyle/>
          <a:p>
            <a:r>
              <a:rPr lang="ja-JP" altLang="en-US" b="1" dirty="0">
                <a:solidFill>
                  <a:srgbClr val="FF0000"/>
                </a:solidFill>
                <a:latin typeface="メイリオ" panose="020B0604030504040204" pitchFamily="50" charset="-128"/>
                <a:ea typeface="メイリオ" panose="020B0604030504040204" pitchFamily="50" charset="-128"/>
              </a:rPr>
              <a:t>入手年月日</a:t>
            </a:r>
            <a:endParaRPr lang="en-US" altLang="ja-JP" b="1" dirty="0">
              <a:solidFill>
                <a:srgbClr val="FF0000"/>
              </a:solidFill>
              <a:latin typeface="メイリオ" panose="020B0604030504040204" pitchFamily="50" charset="-128"/>
              <a:ea typeface="メイリオ" panose="020B0604030504040204" pitchFamily="50" charset="-128"/>
            </a:endParaRPr>
          </a:p>
          <a:p>
            <a:r>
              <a:rPr lang="en-US" altLang="ja-JP" b="1" dirty="0">
                <a:solidFill>
                  <a:srgbClr val="FF0000"/>
                </a:solidFill>
                <a:latin typeface="メイリオ" panose="020B0604030504040204" pitchFamily="50" charset="-128"/>
                <a:ea typeface="メイリオ" panose="020B0604030504040204" pitchFamily="50" charset="-128"/>
              </a:rPr>
              <a:t>【2021</a:t>
            </a:r>
            <a:r>
              <a:rPr lang="ja-JP" altLang="en-US" b="1" dirty="0">
                <a:solidFill>
                  <a:srgbClr val="FF0000"/>
                </a:solidFill>
                <a:latin typeface="メイリオ" panose="020B0604030504040204" pitchFamily="50" charset="-128"/>
                <a:ea typeface="メイリオ" panose="020B0604030504040204" pitchFamily="50" charset="-128"/>
              </a:rPr>
              <a:t>年</a:t>
            </a:r>
            <a:r>
              <a:rPr lang="en-US" altLang="ja-JP" b="1" dirty="0">
                <a:solidFill>
                  <a:srgbClr val="FF0000"/>
                </a:solidFill>
                <a:latin typeface="メイリオ" panose="020B0604030504040204" pitchFamily="50" charset="-128"/>
                <a:ea typeface="メイリオ" panose="020B0604030504040204" pitchFamily="50" charset="-128"/>
              </a:rPr>
              <a:t>4</a:t>
            </a:r>
            <a:r>
              <a:rPr lang="ja-JP" altLang="en-US" b="1" dirty="0">
                <a:solidFill>
                  <a:srgbClr val="FF0000"/>
                </a:solidFill>
                <a:latin typeface="メイリオ" panose="020B0604030504040204" pitchFamily="50" charset="-128"/>
                <a:ea typeface="メイリオ" panose="020B0604030504040204" pitchFamily="50" charset="-128"/>
              </a:rPr>
              <a:t>月</a:t>
            </a:r>
            <a:r>
              <a:rPr lang="en-US" altLang="ja-JP" b="1" dirty="0">
                <a:solidFill>
                  <a:srgbClr val="FF0000"/>
                </a:solidFill>
                <a:latin typeface="メイリオ" panose="020B0604030504040204" pitchFamily="50" charset="-128"/>
                <a:ea typeface="メイリオ" panose="020B0604030504040204" pitchFamily="50" charset="-128"/>
              </a:rPr>
              <a:t>22</a:t>
            </a:r>
            <a:r>
              <a:rPr lang="ja-JP" altLang="en-US" b="1" dirty="0">
                <a:solidFill>
                  <a:srgbClr val="FF0000"/>
                </a:solidFill>
                <a:latin typeface="メイリオ" panose="020B0604030504040204" pitchFamily="50" charset="-128"/>
                <a:ea typeface="メイリオ" panose="020B0604030504040204" pitchFamily="50" charset="-128"/>
              </a:rPr>
              <a:t>日</a:t>
            </a:r>
            <a:r>
              <a:rPr lang="en-US" altLang="ja-JP" b="1" dirty="0">
                <a:solidFill>
                  <a:srgbClr val="FF0000"/>
                </a:solidFill>
                <a:latin typeface="メイリオ" panose="020B0604030504040204" pitchFamily="50" charset="-128"/>
                <a:ea typeface="メイリオ" panose="020B0604030504040204" pitchFamily="50" charset="-128"/>
              </a:rPr>
              <a:t>(</a:t>
            </a:r>
            <a:r>
              <a:rPr lang="ja-JP" altLang="en-US" b="1" dirty="0">
                <a:solidFill>
                  <a:srgbClr val="FF0000"/>
                </a:solidFill>
                <a:latin typeface="メイリオ" panose="020B0604030504040204" pitchFamily="50" charset="-128"/>
                <a:ea typeface="メイリオ" panose="020B0604030504040204" pitchFamily="50" charset="-128"/>
              </a:rPr>
              <a:t>木</a:t>
            </a:r>
            <a:r>
              <a:rPr lang="en-US" altLang="ja-JP" b="1" dirty="0">
                <a:solidFill>
                  <a:srgbClr val="FF0000"/>
                </a:solidFill>
                <a:latin typeface="メイリオ" panose="020B0604030504040204" pitchFamily="50" charset="-128"/>
                <a:ea typeface="メイリオ" panose="020B0604030504040204" pitchFamily="50" charset="-128"/>
              </a:rPr>
              <a:t>)】</a:t>
            </a:r>
            <a:endParaRPr lang="ja-JP" altLang="en-US" b="1" dirty="0">
              <a:solidFill>
                <a:srgbClr val="FF0000"/>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8E06F504-F995-4E5E-88F9-603062E5EEEC}"/>
              </a:ext>
            </a:extLst>
          </p:cNvPr>
          <p:cNvSpPr txBox="1"/>
          <p:nvPr/>
        </p:nvSpPr>
        <p:spPr>
          <a:xfrm>
            <a:off x="5301528" y="756279"/>
            <a:ext cx="3278332" cy="461665"/>
          </a:xfrm>
          <a:prstGeom prst="rect">
            <a:avLst/>
          </a:prstGeom>
          <a:noFill/>
        </p:spPr>
        <p:txBody>
          <a:bodyPr wrap="square">
            <a:spAutoFit/>
          </a:bodyPr>
          <a:lstStyle/>
          <a:p>
            <a:r>
              <a:rPr lang="en-US" altLang="ja-JP" sz="2400" b="1" dirty="0">
                <a:latin typeface="メイリオ" panose="020B0604030504040204" pitchFamily="50" charset="-128"/>
                <a:ea typeface="メイリオ" panose="020B0604030504040204" pitchFamily="50" charset="-128"/>
              </a:rPr>
              <a:t>The</a:t>
            </a:r>
            <a:r>
              <a:rPr lang="ja-JP" altLang="en-US" sz="2400" b="1" dirty="0">
                <a:latin typeface="メイリオ" panose="020B0604030504040204" pitchFamily="50" charset="-128"/>
                <a:ea typeface="メイリオ" panose="020B0604030504040204" pitchFamily="50" charset="-128"/>
              </a:rPr>
              <a:t>　ギターショップ</a:t>
            </a:r>
          </a:p>
        </p:txBody>
      </p:sp>
    </p:spTree>
    <p:extLst>
      <p:ext uri="{BB962C8B-B14F-4D97-AF65-F5344CB8AC3E}">
        <p14:creationId xmlns:p14="http://schemas.microsoft.com/office/powerpoint/2010/main" val="1412180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CFE4B4B-92B2-4B28-AF2D-373B4603C2B2}"/>
              </a:ext>
            </a:extLst>
          </p:cNvPr>
          <p:cNvSpPr>
            <a:spLocks noGrp="1"/>
          </p:cNvSpPr>
          <p:nvPr>
            <p:ph idx="1"/>
          </p:nvPr>
        </p:nvSpPr>
        <p:spPr/>
        <p:txBody>
          <a:bodyPr>
            <a:normAutofit/>
          </a:bodyPr>
          <a:lstStyle/>
          <a:p>
            <a:pPr marL="0" indent="0" algn="ctr">
              <a:buNone/>
            </a:pPr>
            <a:r>
              <a:rPr kumimoji="1" lang="ja-JP" altLang="en-US" sz="8000" b="1" dirty="0">
                <a:latin typeface="メイリオ" panose="020B0604030504040204" pitchFamily="50" charset="-128"/>
                <a:ea typeface="メイリオ" panose="020B0604030504040204" pitchFamily="50" charset="-128"/>
              </a:rPr>
              <a:t>以下は品切れ</a:t>
            </a:r>
          </a:p>
        </p:txBody>
      </p:sp>
    </p:spTree>
    <p:extLst>
      <p:ext uri="{BB962C8B-B14F-4D97-AF65-F5344CB8AC3E}">
        <p14:creationId xmlns:p14="http://schemas.microsoft.com/office/powerpoint/2010/main" val="3559454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CA2B3C5-ACDD-4607-87A7-F4CF66AE5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8106" y="42724"/>
            <a:ext cx="1948510" cy="25929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2F794123-17F4-46D8-B879-9D6C876B48F7}"/>
              </a:ext>
            </a:extLst>
          </p:cNvPr>
          <p:cNvSpPr txBox="1"/>
          <p:nvPr/>
        </p:nvSpPr>
        <p:spPr>
          <a:xfrm>
            <a:off x="332509" y="8434"/>
            <a:ext cx="3875809" cy="5755422"/>
          </a:xfrm>
          <a:prstGeom prst="rect">
            <a:avLst/>
          </a:prstGeom>
          <a:noFill/>
        </p:spPr>
        <p:txBody>
          <a:bodyPr wrap="square">
            <a:spAutoFit/>
          </a:bodyPr>
          <a:lstStyle/>
          <a:p>
            <a:r>
              <a:rPr lang="en-US" altLang="ja-JP" sz="1600" b="1" dirty="0">
                <a:latin typeface="メイリオ" panose="020B0604030504040204" pitchFamily="50" charset="-128"/>
                <a:ea typeface="メイリオ" panose="020B0604030504040204" pitchFamily="50" charset="-128"/>
              </a:rPr>
              <a:t>Chroma Harp </a:t>
            </a:r>
            <a:r>
              <a:rPr lang="ja-JP" altLang="en-US" sz="1600" b="1" dirty="0">
                <a:latin typeface="メイリオ" panose="020B0604030504040204" pitchFamily="50" charset="-128"/>
                <a:ea typeface="メイリオ" panose="020B0604030504040204" pitchFamily="50" charset="-128"/>
              </a:rPr>
              <a:t>の弾き方</a:t>
            </a:r>
          </a:p>
          <a:p>
            <a:r>
              <a:rPr lang="ja-JP" altLang="en-US" sz="1600" b="1" dirty="0">
                <a:latin typeface="メイリオ" panose="020B0604030504040204" pitchFamily="50" charset="-128"/>
                <a:ea typeface="メイリオ" panose="020B0604030504040204" pitchFamily="50" charset="-128"/>
              </a:rPr>
              <a:t>石川鷹彦	東海楽器製造㈱		</a:t>
            </a:r>
          </a:p>
          <a:p>
            <a:r>
              <a:rPr lang="ja-JP" altLang="en-US" sz="1600" b="1" dirty="0">
                <a:latin typeface="メイリオ" panose="020B0604030504040204" pitchFamily="50" charset="-128"/>
                <a:ea typeface="メイリオ" panose="020B0604030504040204" pitchFamily="50" charset="-128"/>
              </a:rPr>
              <a:t>クロマ・ハープの歴史</a:t>
            </a:r>
          </a:p>
          <a:p>
            <a:r>
              <a:rPr lang="ja-JP" altLang="en-US" sz="1600" b="1" dirty="0">
                <a:latin typeface="メイリオ" panose="020B0604030504040204" pitchFamily="50" charset="-128"/>
                <a:ea typeface="メイリオ" panose="020B0604030504040204" pitchFamily="50" charset="-128"/>
              </a:rPr>
              <a:t>チューニングのしかた</a:t>
            </a:r>
          </a:p>
          <a:p>
            <a:r>
              <a:rPr lang="ja-JP" altLang="en-US" sz="1600" b="1" dirty="0">
                <a:latin typeface="メイリオ" panose="020B0604030504040204" pitchFamily="50" charset="-128"/>
                <a:ea typeface="メイリオ" panose="020B0604030504040204" pitchFamily="50" charset="-128"/>
              </a:rPr>
              <a:t>弾き方＜伴奏編＞</a:t>
            </a:r>
          </a:p>
          <a:p>
            <a:r>
              <a:rPr lang="ja-JP" altLang="en-US" sz="1600" b="1" dirty="0">
                <a:latin typeface="メイリオ" panose="020B0604030504040204" pitchFamily="50" charset="-128"/>
                <a:ea typeface="メイリオ" panose="020B0604030504040204" pitchFamily="50" charset="-128"/>
              </a:rPr>
              <a:t>用語の説明</a:t>
            </a:r>
          </a:p>
          <a:p>
            <a:r>
              <a:rPr lang="ja-JP" altLang="en-US" sz="1600" b="1" dirty="0">
                <a:latin typeface="メイリオ" panose="020B0604030504040204" pitchFamily="50" charset="-128"/>
                <a:ea typeface="メイリオ" panose="020B0604030504040204" pitchFamily="50" charset="-128"/>
              </a:rPr>
              <a:t>膝または台にのせてひく場合</a:t>
            </a:r>
          </a:p>
          <a:p>
            <a:r>
              <a:rPr lang="en-US" altLang="ja-JP" sz="1600" b="1" dirty="0">
                <a:latin typeface="メイリオ" panose="020B0604030504040204" pitchFamily="50" charset="-128"/>
                <a:ea typeface="メイリオ" panose="020B0604030504040204" pitchFamily="50" charset="-128"/>
              </a:rPr>
              <a:t>Hush, Little, Baby</a:t>
            </a:r>
          </a:p>
          <a:p>
            <a:r>
              <a:rPr lang="ja-JP" altLang="en-US" sz="1600" b="1" dirty="0">
                <a:latin typeface="メイリオ" panose="020B0604030504040204" pitchFamily="50" charset="-128"/>
                <a:ea typeface="メイリオ" panose="020B0604030504040204" pitchFamily="50" charset="-128"/>
              </a:rPr>
              <a:t>ピックの使い方</a:t>
            </a:r>
          </a:p>
          <a:p>
            <a:r>
              <a:rPr lang="en-US" altLang="ja-JP" sz="1600" b="1" dirty="0">
                <a:latin typeface="メイリオ" panose="020B0604030504040204" pitchFamily="50" charset="-128"/>
                <a:ea typeface="メイリオ" panose="020B0604030504040204" pitchFamily="50" charset="-128"/>
              </a:rPr>
              <a:t>Goodnight, Irene</a:t>
            </a:r>
          </a:p>
          <a:p>
            <a:r>
              <a:rPr lang="ja-JP" altLang="en-US" sz="1600" b="1" dirty="0">
                <a:latin typeface="メイリオ" panose="020B0604030504040204" pitchFamily="50" charset="-128"/>
                <a:ea typeface="メイリオ" panose="020B0604030504040204" pitchFamily="50" charset="-128"/>
              </a:rPr>
              <a:t>楽器の持ち方と奏法</a:t>
            </a:r>
          </a:p>
          <a:p>
            <a:r>
              <a:rPr lang="ja-JP" altLang="en-US" sz="1600" b="1" dirty="0">
                <a:latin typeface="メイリオ" panose="020B0604030504040204" pitchFamily="50" charset="-128"/>
                <a:ea typeface="メイリオ" panose="020B0604030504040204" pitchFamily="50" charset="-128"/>
              </a:rPr>
              <a:t>右手の種々のリズム</a:t>
            </a:r>
          </a:p>
          <a:p>
            <a:r>
              <a:rPr lang="en-US" altLang="ja-JP" sz="1600" b="1" dirty="0">
                <a:latin typeface="メイリオ" panose="020B0604030504040204" pitchFamily="50" charset="-128"/>
                <a:ea typeface="メイリオ" panose="020B0604030504040204" pitchFamily="50" charset="-128"/>
              </a:rPr>
              <a:t>3/4</a:t>
            </a:r>
            <a:r>
              <a:rPr lang="ja-JP" altLang="en-US" sz="1600" b="1" dirty="0">
                <a:latin typeface="メイリオ" panose="020B0604030504040204" pitchFamily="50" charset="-128"/>
                <a:ea typeface="メイリオ" panose="020B0604030504040204" pitchFamily="50" charset="-128"/>
              </a:rPr>
              <a:t>拍子のひき方</a:t>
            </a:r>
          </a:p>
          <a:p>
            <a:r>
              <a:rPr lang="en-US" altLang="ja-JP" sz="1600" b="1" dirty="0">
                <a:latin typeface="メイリオ" panose="020B0604030504040204" pitchFamily="50" charset="-128"/>
                <a:ea typeface="メイリオ" panose="020B0604030504040204" pitchFamily="50" charset="-128"/>
              </a:rPr>
              <a:t>Last Night I Had The Strangest Dream</a:t>
            </a:r>
          </a:p>
          <a:p>
            <a:r>
              <a:rPr lang="en-US" altLang="ja-JP" sz="1600" b="1" dirty="0">
                <a:latin typeface="メイリオ" panose="020B0604030504040204" pitchFamily="50" charset="-128"/>
                <a:ea typeface="メイリオ" panose="020B0604030504040204" pitchFamily="50" charset="-128"/>
              </a:rPr>
              <a:t>Lovely Greensleeves</a:t>
            </a:r>
          </a:p>
          <a:p>
            <a:r>
              <a:rPr lang="en-US" altLang="ja-JP" sz="1600" b="1" dirty="0">
                <a:latin typeface="メイリオ" panose="020B0604030504040204" pitchFamily="50" charset="-128"/>
                <a:ea typeface="メイリオ" panose="020B0604030504040204" pitchFamily="50" charset="-128"/>
              </a:rPr>
              <a:t>4/4</a:t>
            </a:r>
            <a:r>
              <a:rPr lang="ja-JP" altLang="en-US" sz="1600" b="1" dirty="0">
                <a:latin typeface="メイリオ" panose="020B0604030504040204" pitchFamily="50" charset="-128"/>
                <a:ea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rPr>
              <a:t>2/4</a:t>
            </a:r>
            <a:r>
              <a:rPr lang="ja-JP" altLang="en-US" sz="1600" b="1" dirty="0">
                <a:latin typeface="メイリオ" panose="020B0604030504040204" pitchFamily="50" charset="-128"/>
                <a:ea typeface="メイリオ" panose="020B0604030504040204" pitchFamily="50" charset="-128"/>
              </a:rPr>
              <a:t>拍子のひき方</a:t>
            </a:r>
          </a:p>
          <a:p>
            <a:r>
              <a:rPr lang="en-US" altLang="ja-JP" sz="1600" b="1" dirty="0">
                <a:latin typeface="メイリオ" panose="020B0604030504040204" pitchFamily="50" charset="-128"/>
                <a:ea typeface="メイリオ" panose="020B0604030504040204" pitchFamily="50" charset="-128"/>
              </a:rPr>
              <a:t>Donna </a:t>
            </a:r>
            <a:r>
              <a:rPr lang="en-US" altLang="ja-JP" sz="1600" b="1" dirty="0" err="1">
                <a:latin typeface="メイリオ" panose="020B0604030504040204" pitchFamily="50" charset="-128"/>
                <a:ea typeface="メイリオ" panose="020B0604030504040204" pitchFamily="50" charset="-128"/>
              </a:rPr>
              <a:t>Donna</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シャッフル・リズムのひき方</a:t>
            </a:r>
          </a:p>
          <a:p>
            <a:r>
              <a:rPr lang="en-US" altLang="ja-JP" sz="1600" b="1" dirty="0">
                <a:latin typeface="メイリオ" panose="020B0604030504040204" pitchFamily="50" charset="-128"/>
                <a:ea typeface="メイリオ" panose="020B0604030504040204" pitchFamily="50" charset="-128"/>
              </a:rPr>
              <a:t>Cotton Fields</a:t>
            </a:r>
          </a:p>
          <a:p>
            <a:r>
              <a:rPr lang="en-US" altLang="ja-JP" sz="1600" b="1" dirty="0">
                <a:latin typeface="メイリオ" panose="020B0604030504040204" pitchFamily="50" charset="-128"/>
                <a:ea typeface="メイリオ" panose="020B0604030504040204" pitchFamily="50" charset="-128"/>
              </a:rPr>
              <a:t>Tie Me Kangaroo Down Sports</a:t>
            </a:r>
          </a:p>
          <a:p>
            <a:r>
              <a:rPr lang="ja-JP" altLang="en-US" sz="1600" b="1" dirty="0">
                <a:latin typeface="メイリオ" panose="020B0604030504040204" pitchFamily="50" charset="-128"/>
                <a:ea typeface="メイリオ" panose="020B0604030504040204" pitchFamily="50" charset="-128"/>
              </a:rPr>
              <a:t>ギャロッピング・スタイルのひき方</a:t>
            </a:r>
          </a:p>
          <a:p>
            <a:r>
              <a:rPr lang="en-US" altLang="ja-JP" sz="1600" b="1" dirty="0">
                <a:latin typeface="メイリオ" panose="020B0604030504040204" pitchFamily="50" charset="-128"/>
                <a:ea typeface="メイリオ" panose="020B0604030504040204" pitchFamily="50" charset="-128"/>
              </a:rPr>
              <a:t>Old Joe Clark</a:t>
            </a:r>
          </a:p>
        </p:txBody>
      </p:sp>
      <p:sp>
        <p:nvSpPr>
          <p:cNvPr id="6" name="テキスト ボックス 5">
            <a:extLst>
              <a:ext uri="{FF2B5EF4-FFF2-40B4-BE49-F238E27FC236}">
                <a16:creationId xmlns:a16="http://schemas.microsoft.com/office/drawing/2014/main" id="{9E1ED0E2-7244-4F0F-945B-B0857EFCC011}"/>
              </a:ext>
            </a:extLst>
          </p:cNvPr>
          <p:cNvSpPr txBox="1"/>
          <p:nvPr/>
        </p:nvSpPr>
        <p:spPr>
          <a:xfrm>
            <a:off x="4099732" y="904503"/>
            <a:ext cx="3966731" cy="4278094"/>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カリプソ・ピッキング</a:t>
            </a:r>
          </a:p>
          <a:p>
            <a:r>
              <a:rPr lang="en-US" altLang="ja-JP" sz="1600" b="1" dirty="0">
                <a:latin typeface="メイリオ" panose="020B0604030504040204" pitchFamily="50" charset="-128"/>
                <a:ea typeface="メイリオ" panose="020B0604030504040204" pitchFamily="50" charset="-128"/>
              </a:rPr>
              <a:t>Where Have All The Flowers Gone</a:t>
            </a:r>
          </a:p>
          <a:p>
            <a:r>
              <a:rPr lang="en-US" altLang="ja-JP" sz="1600" b="1" dirty="0">
                <a:latin typeface="メイリオ" panose="020B0604030504040204" pitchFamily="50" charset="-128"/>
                <a:ea typeface="メイリオ" panose="020B0604030504040204" pitchFamily="50" charset="-128"/>
              </a:rPr>
              <a:t>Five Hundred Miles Away From Home</a:t>
            </a:r>
          </a:p>
          <a:p>
            <a:r>
              <a:rPr lang="ja-JP" altLang="en-US" sz="1600" b="1" dirty="0">
                <a:latin typeface="メイリオ" panose="020B0604030504040204" pitchFamily="50" charset="-128"/>
                <a:ea typeface="メイリオ" panose="020B0604030504040204" pitchFamily="50" charset="-128"/>
              </a:rPr>
              <a:t>スリー・フィンガー・スタイル</a:t>
            </a:r>
          </a:p>
          <a:p>
            <a:r>
              <a:rPr lang="en-US" altLang="ja-JP" sz="1600" b="1" dirty="0">
                <a:latin typeface="メイリオ" panose="020B0604030504040204" pitchFamily="50" charset="-128"/>
                <a:ea typeface="メイリオ" panose="020B0604030504040204" pitchFamily="50" charset="-128"/>
              </a:rPr>
              <a:t>Rail Road Bill</a:t>
            </a:r>
          </a:p>
          <a:p>
            <a:r>
              <a:rPr lang="ja-JP" altLang="en-US" sz="1600" b="1" dirty="0">
                <a:latin typeface="メイリオ" panose="020B0604030504040204" pitchFamily="50" charset="-128"/>
                <a:ea typeface="メイリオ" panose="020B0604030504040204" pitchFamily="50" charset="-128"/>
              </a:rPr>
              <a:t>移調</a:t>
            </a:r>
          </a:p>
          <a:p>
            <a:r>
              <a:rPr lang="en-US" altLang="ja-JP" sz="1600" b="1" dirty="0">
                <a:latin typeface="メイリオ" panose="020B0604030504040204" pitchFamily="50" charset="-128"/>
                <a:ea typeface="メイリオ" panose="020B0604030504040204" pitchFamily="50" charset="-128"/>
              </a:rPr>
              <a:t>Cotton Fields</a:t>
            </a:r>
          </a:p>
          <a:p>
            <a:r>
              <a:rPr lang="ja-JP" altLang="en-US" sz="1600" b="1" dirty="0">
                <a:latin typeface="メイリオ" panose="020B0604030504040204" pitchFamily="50" charset="-128"/>
                <a:ea typeface="メイリオ" panose="020B0604030504040204" pitchFamily="50" charset="-128"/>
              </a:rPr>
              <a:t>メロディー奏法</a:t>
            </a:r>
          </a:p>
          <a:p>
            <a:r>
              <a:rPr lang="en-US" altLang="ja-JP" sz="1600" b="1" dirty="0">
                <a:latin typeface="メイリオ" panose="020B0604030504040204" pitchFamily="50" charset="-128"/>
                <a:ea typeface="メイリオ" panose="020B0604030504040204" pitchFamily="50" charset="-128"/>
              </a:rPr>
              <a:t>Skip To My Lou</a:t>
            </a:r>
          </a:p>
          <a:p>
            <a:r>
              <a:rPr lang="en-US" altLang="ja-JP" sz="1600" b="1" dirty="0">
                <a:latin typeface="メイリオ" panose="020B0604030504040204" pitchFamily="50" charset="-128"/>
                <a:ea typeface="メイリオ" panose="020B0604030504040204" pitchFamily="50" charset="-128"/>
              </a:rPr>
              <a:t>We Shall Over Come</a:t>
            </a:r>
          </a:p>
          <a:p>
            <a:r>
              <a:rPr lang="ja-JP" altLang="en-US" sz="1600" b="1" dirty="0">
                <a:latin typeface="メイリオ" panose="020B0604030504040204" pitchFamily="50" charset="-128"/>
                <a:ea typeface="メイリオ" panose="020B0604030504040204" pitchFamily="50" charset="-128"/>
              </a:rPr>
              <a:t>メロディー・ピッキング</a:t>
            </a:r>
          </a:p>
          <a:p>
            <a:r>
              <a:rPr lang="en-US" altLang="ja-JP" sz="1600" b="1" dirty="0">
                <a:latin typeface="メイリオ" panose="020B0604030504040204" pitchFamily="50" charset="-128"/>
                <a:ea typeface="メイリオ" panose="020B0604030504040204" pitchFamily="50" charset="-128"/>
              </a:rPr>
              <a:t>Michael, Row The Boat Ashore</a:t>
            </a:r>
          </a:p>
          <a:p>
            <a:r>
              <a:rPr lang="en-US" altLang="ja-JP" sz="1600" b="1" dirty="0">
                <a:latin typeface="メイリオ" panose="020B0604030504040204" pitchFamily="50" charset="-128"/>
                <a:ea typeface="メイリオ" panose="020B0604030504040204" pitchFamily="50" charset="-128"/>
              </a:rPr>
              <a:t>Down In The Valley</a:t>
            </a:r>
          </a:p>
          <a:p>
            <a:r>
              <a:rPr lang="ja-JP" altLang="en-US" sz="1600" b="1" dirty="0">
                <a:latin typeface="メイリオ" panose="020B0604030504040204" pitchFamily="50" charset="-128"/>
                <a:ea typeface="メイリオ" panose="020B0604030504040204" pitchFamily="50" charset="-128"/>
              </a:rPr>
              <a:t>スリー・フィンガー・ピッキング</a:t>
            </a:r>
          </a:p>
          <a:p>
            <a:r>
              <a:rPr lang="en-US" altLang="ja-JP" sz="1600" b="1" dirty="0">
                <a:latin typeface="メイリオ" panose="020B0604030504040204" pitchFamily="50" charset="-128"/>
                <a:ea typeface="メイリオ" panose="020B0604030504040204" pitchFamily="50" charset="-128"/>
              </a:rPr>
              <a:t>This Land Is Your Land</a:t>
            </a:r>
          </a:p>
          <a:p>
            <a:r>
              <a:rPr lang="en-US" altLang="ja-JP" sz="1600" b="1" dirty="0">
                <a:latin typeface="メイリオ" panose="020B0604030504040204" pitchFamily="50" charset="-128"/>
                <a:ea typeface="メイリオ" panose="020B0604030504040204" pitchFamily="50" charset="-128"/>
              </a:rPr>
              <a:t>Ship To My Lou</a:t>
            </a:r>
          </a:p>
        </p:txBody>
      </p:sp>
      <p:sp>
        <p:nvSpPr>
          <p:cNvPr id="8" name="テキスト ボックス 7">
            <a:extLst>
              <a:ext uri="{FF2B5EF4-FFF2-40B4-BE49-F238E27FC236}">
                <a16:creationId xmlns:a16="http://schemas.microsoft.com/office/drawing/2014/main" id="{35953AE8-4ABC-4484-ACA6-A4CCBBBF2243}"/>
              </a:ext>
            </a:extLst>
          </p:cNvPr>
          <p:cNvSpPr txBox="1"/>
          <p:nvPr/>
        </p:nvSpPr>
        <p:spPr>
          <a:xfrm>
            <a:off x="7679614" y="2581449"/>
            <a:ext cx="4379035" cy="4031873"/>
          </a:xfrm>
          <a:prstGeom prst="rect">
            <a:avLst/>
          </a:prstGeom>
          <a:noFill/>
        </p:spPr>
        <p:txBody>
          <a:bodyPr wrap="square">
            <a:spAutoFit/>
          </a:bodyPr>
          <a:lstStyle/>
          <a:p>
            <a:r>
              <a:rPr lang="ja-JP" altLang="en-US" sz="1600" b="1" dirty="0">
                <a:latin typeface="メイリオ" panose="020B0604030504040204" pitchFamily="50" charset="-128"/>
                <a:ea typeface="メイリオ" panose="020B0604030504040204" pitchFamily="50" charset="-128"/>
              </a:rPr>
              <a:t>　クロマ・ハープというのは、東海楽器が製造していたオートハープです。商標の関係などで、オートハープという名称が使えなかったのではないでしょうか。</a:t>
            </a:r>
          </a:p>
          <a:p>
            <a:r>
              <a:rPr lang="ja-JP" altLang="en-US" sz="1600" b="1" dirty="0">
                <a:latin typeface="メイリオ" panose="020B0604030504040204" pitchFamily="50" charset="-128"/>
                <a:ea typeface="メイリオ" panose="020B0604030504040204" pitchFamily="50" charset="-128"/>
              </a:rPr>
              <a:t>　クロマ・ハープを購入したときに、一緒に付けられていた本です。薄く安価な（</a:t>
            </a:r>
            <a:r>
              <a:rPr lang="en-US" altLang="ja-JP" sz="1600" b="1" dirty="0">
                <a:latin typeface="メイリオ" panose="020B0604030504040204" pitchFamily="50" charset="-128"/>
                <a:ea typeface="メイリオ" panose="020B0604030504040204" pitchFamily="50" charset="-128"/>
              </a:rPr>
              <a:t>300</a:t>
            </a:r>
            <a:r>
              <a:rPr lang="ja-JP" altLang="en-US" sz="1600" b="1" dirty="0">
                <a:latin typeface="メイリオ" panose="020B0604030504040204" pitchFamily="50" charset="-128"/>
                <a:ea typeface="メイリオ" panose="020B0604030504040204" pitchFamily="50" charset="-128"/>
              </a:rPr>
              <a:t>円）の本ですが、それなりにきちんと書かれています。技術的にはギターの延長線上の弾き方（フィンガー・ピッキング）ですが、これは、著者がフォークギタリストだからでしょう。</a:t>
            </a:r>
          </a:p>
          <a:p>
            <a:r>
              <a:rPr lang="ja-JP" altLang="en-US" sz="1600" b="1" dirty="0">
                <a:latin typeface="メイリオ" panose="020B0604030504040204" pitchFamily="50" charset="-128"/>
                <a:ea typeface="メイリオ" panose="020B0604030504040204" pitchFamily="50" charset="-128"/>
              </a:rPr>
              <a:t>　当時の輸入フォーク時代を反映した選曲になっています。オールドタイム音楽との関わりなど、歴史的な経緯などに触れられていないのは、時代を考えると仕方の無いことと思えます。</a:t>
            </a:r>
          </a:p>
        </p:txBody>
      </p:sp>
      <p:sp>
        <p:nvSpPr>
          <p:cNvPr id="10" name="テキスト ボックス 9">
            <a:extLst>
              <a:ext uri="{FF2B5EF4-FFF2-40B4-BE49-F238E27FC236}">
                <a16:creationId xmlns:a16="http://schemas.microsoft.com/office/drawing/2014/main" id="{74D49995-9293-4B60-B05E-91B11726D414}"/>
              </a:ext>
            </a:extLst>
          </p:cNvPr>
          <p:cNvSpPr txBox="1"/>
          <p:nvPr/>
        </p:nvSpPr>
        <p:spPr>
          <a:xfrm>
            <a:off x="251460" y="6514524"/>
            <a:ext cx="8835390" cy="369332"/>
          </a:xfrm>
          <a:prstGeom prst="rect">
            <a:avLst/>
          </a:prstGeom>
          <a:noFill/>
        </p:spPr>
        <p:txBody>
          <a:bodyPr wrap="square">
            <a:spAutoFit/>
          </a:bodyPr>
          <a:lstStyle/>
          <a:p>
            <a:r>
              <a:rPr lang="en-US" altLang="ja-JP" b="1" dirty="0">
                <a:solidFill>
                  <a:srgbClr val="00B0F0"/>
                </a:solidFill>
                <a:latin typeface="メイリオ" panose="020B0604030504040204" pitchFamily="50" charset="-128"/>
                <a:ea typeface="メイリオ" panose="020B0604030504040204" pitchFamily="50" charset="-128"/>
              </a:rPr>
              <a:t>http://sampodo.la.coocan.jp/mountain/etc_book/etc_book.html</a:t>
            </a:r>
            <a:endParaRPr lang="ja-JP" altLang="en-US" b="1" dirty="0">
              <a:solidFill>
                <a:srgbClr val="00B0F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589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11 - Oscar Schmidt OS11021AE The Americana Acoustic Electric Autoharp">
            <a:extLst>
              <a:ext uri="{FF2B5EF4-FFF2-40B4-BE49-F238E27FC236}">
                <a16:creationId xmlns:a16="http://schemas.microsoft.com/office/drawing/2014/main" id="{37C51029-AF78-43A7-9763-8492DC126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83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C5536BB-4197-41D4-92E0-87EFA62CC756}"/>
              </a:ext>
            </a:extLst>
          </p:cNvPr>
          <p:cNvSpPr txBox="1"/>
          <p:nvPr/>
        </p:nvSpPr>
        <p:spPr>
          <a:xfrm>
            <a:off x="376517" y="337306"/>
            <a:ext cx="11489167" cy="6740307"/>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rPr>
              <a:t>クロマ・ハープの弾き方</a:t>
            </a:r>
          </a:p>
          <a:p>
            <a:endParaRPr lang="ja-JP" altLang="en-US" sz="1200" b="1" dirty="0">
              <a:latin typeface="メイリオ" panose="020B0604030504040204" pitchFamily="50" charset="-128"/>
              <a:ea typeface="メイリオ" panose="020B0604030504040204" pitchFamily="50" charset="-128"/>
            </a:endParaRP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著者</a:t>
            </a:r>
          </a:p>
          <a:p>
            <a:r>
              <a:rPr lang="ja-JP" altLang="en-US" sz="1200" b="1" dirty="0">
                <a:latin typeface="メイリオ" panose="020B0604030504040204" pitchFamily="50" charset="-128"/>
                <a:ea typeface="メイリオ" panose="020B0604030504040204" pitchFamily="50" charset="-128"/>
              </a:rPr>
              <a:t>石川鷹彦編著</a:t>
            </a:r>
          </a:p>
          <a:p>
            <a:r>
              <a:rPr lang="ja-JP" altLang="en-US" sz="1200" b="1" dirty="0">
                <a:latin typeface="メイリオ" panose="020B0604030504040204" pitchFamily="50" charset="-128"/>
                <a:ea typeface="メイリオ" panose="020B0604030504040204" pitchFamily="50" charset="-128"/>
              </a:rPr>
              <a:t>出版社</a:t>
            </a:r>
          </a:p>
          <a:p>
            <a:r>
              <a:rPr lang="ja-JP" altLang="en-US" sz="1200" b="1" dirty="0">
                <a:latin typeface="メイリオ" panose="020B0604030504040204" pitchFamily="50" charset="-128"/>
                <a:ea typeface="メイリオ" panose="020B0604030504040204" pitchFamily="50" charset="-128"/>
              </a:rPr>
              <a:t>東海楽器製造</a:t>
            </a:r>
          </a:p>
          <a:p>
            <a:r>
              <a:rPr lang="ja-JP" altLang="en-US" sz="1200" b="1" dirty="0">
                <a:latin typeface="メイリオ" panose="020B0604030504040204" pitchFamily="50" charset="-128"/>
                <a:ea typeface="メイリオ" panose="020B0604030504040204" pitchFamily="50" charset="-128"/>
              </a:rPr>
              <a:t>刊行年</a:t>
            </a:r>
          </a:p>
          <a:p>
            <a:r>
              <a:rPr lang="ja-JP" altLang="en-US" sz="1200" b="1" dirty="0">
                <a:latin typeface="メイリオ" panose="020B0604030504040204" pitchFamily="50" charset="-128"/>
                <a:ea typeface="メイリオ" panose="020B0604030504040204" pitchFamily="50" charset="-128"/>
              </a:rPr>
              <a:t>発行年記載なし</a:t>
            </a:r>
          </a:p>
          <a:p>
            <a:r>
              <a:rPr lang="ja-JP" altLang="en-US" sz="1200" b="1" dirty="0">
                <a:latin typeface="メイリオ" panose="020B0604030504040204" pitchFamily="50" charset="-128"/>
                <a:ea typeface="メイリオ" panose="020B0604030504040204" pitchFamily="50" charset="-128"/>
              </a:rPr>
              <a:t>解説</a:t>
            </a:r>
          </a:p>
          <a:p>
            <a:r>
              <a:rPr lang="ja-JP" altLang="en-US" sz="1200" b="1" dirty="0">
                <a:latin typeface="メイリオ" panose="020B0604030504040204" pitchFamily="50" charset="-128"/>
                <a:ea typeface="メイリオ" panose="020B0604030504040204" pitchFamily="50" charset="-128"/>
              </a:rPr>
              <a:t>全３６ページ　並上本</a:t>
            </a:r>
          </a:p>
          <a:p>
            <a:r>
              <a:rPr lang="ja-JP" altLang="en-US" sz="1200" b="1" dirty="0">
                <a:latin typeface="メイリオ" panose="020B0604030504040204" pitchFamily="50" charset="-128"/>
                <a:ea typeface="メイリオ" panose="020B0604030504040204" pitchFamily="50" charset="-128"/>
              </a:rPr>
              <a:t>在庫</a:t>
            </a:r>
          </a:p>
          <a:p>
            <a:r>
              <a:rPr lang="ja-JP" altLang="en-US" sz="1200" b="1" dirty="0">
                <a:latin typeface="メイリオ" panose="020B0604030504040204" pitchFamily="50" charset="-128"/>
                <a:ea typeface="メイリオ" panose="020B0604030504040204" pitchFamily="50" charset="-128"/>
              </a:rPr>
              <a:t>在庫切れ</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佐藤書房</a:t>
            </a:r>
            <a:r>
              <a:rPr lang="en-US" altLang="ja-JP" sz="1200" b="1" dirty="0">
                <a:latin typeface="メイリオ" panose="020B0604030504040204" pitchFamily="50" charset="-128"/>
                <a:ea typeface="メイリオ" panose="020B0604030504040204" pitchFamily="50" charset="-128"/>
              </a:rPr>
              <a:t>)</a:t>
            </a:r>
          </a:p>
          <a:p>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https://www.kosho.or.jp/shopping/complete.php?transactionid=d9c43a2797abfe29d2093c2caf3d6ceb072bf606</a:t>
            </a:r>
          </a:p>
          <a:p>
            <a:endParaRPr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ご注文完了</a:t>
            </a:r>
          </a:p>
          <a:p>
            <a:r>
              <a:rPr lang="en-US" altLang="ja-JP" sz="1200" b="1" dirty="0">
                <a:latin typeface="メイリオ" panose="020B0604030504040204" pitchFamily="50" charset="-128"/>
                <a:ea typeface="メイリオ" panose="020B0604030504040204" pitchFamily="50" charset="-128"/>
              </a:rPr>
              <a:t>Step1</a:t>
            </a:r>
          </a:p>
          <a:p>
            <a:r>
              <a:rPr lang="ja-JP" altLang="en-US" sz="1200" b="1" dirty="0">
                <a:latin typeface="メイリオ" panose="020B0604030504040204" pitchFamily="50" charset="-128"/>
                <a:ea typeface="メイリオ" panose="020B0604030504040204" pitchFamily="50" charset="-128"/>
              </a:rPr>
              <a:t>お届け先・お支払方法の指定</a:t>
            </a:r>
            <a:r>
              <a:rPr lang="en-US" altLang="ja-JP" sz="1200" b="1" dirty="0">
                <a:latin typeface="メイリオ" panose="020B0604030504040204" pitchFamily="50" charset="-128"/>
                <a:ea typeface="メイリオ" panose="020B0604030504040204" pitchFamily="50" charset="-128"/>
              </a:rPr>
              <a:t>Step2</a:t>
            </a:r>
          </a:p>
          <a:p>
            <a:r>
              <a:rPr lang="ja-JP" altLang="en-US" sz="1200" b="1" dirty="0">
                <a:latin typeface="メイリオ" panose="020B0604030504040204" pitchFamily="50" charset="-128"/>
                <a:ea typeface="メイリオ" panose="020B0604030504040204" pitchFamily="50" charset="-128"/>
              </a:rPr>
              <a:t>入力内容のご確認</a:t>
            </a:r>
            <a:r>
              <a:rPr lang="en-US" altLang="ja-JP" sz="1200" b="1" dirty="0">
                <a:latin typeface="メイリオ" panose="020B0604030504040204" pitchFamily="50" charset="-128"/>
                <a:ea typeface="メイリオ" panose="020B0604030504040204" pitchFamily="50" charset="-128"/>
              </a:rPr>
              <a:t>Step3</a:t>
            </a:r>
          </a:p>
          <a:p>
            <a:r>
              <a:rPr lang="ja-JP" altLang="en-US" sz="1200" b="1" dirty="0">
                <a:latin typeface="メイリオ" panose="020B0604030504040204" pitchFamily="50" charset="-128"/>
                <a:ea typeface="メイリオ" panose="020B0604030504040204" pitchFamily="50" charset="-128"/>
              </a:rPr>
              <a:t>ご注文完了</a:t>
            </a:r>
          </a:p>
          <a:p>
            <a:r>
              <a:rPr lang="ja-JP" altLang="en-US" sz="1200" b="1" dirty="0">
                <a:latin typeface="メイリオ" panose="020B0604030504040204" pitchFamily="50" charset="-128"/>
                <a:ea typeface="メイリオ" panose="020B0604030504040204" pitchFamily="50" charset="-128"/>
              </a:rPr>
              <a:t>日本の古本屋をご利用いただき、ありがとうございました。</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お客様のご注文を以下の店舗にて承りました。</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佐藤書房</a:t>
            </a:r>
          </a:p>
          <a:p>
            <a:r>
              <a:rPr lang="ja-JP" altLang="en-US" sz="1200" b="1" dirty="0">
                <a:latin typeface="メイリオ" panose="020B0604030504040204" pitchFamily="50" charset="-128"/>
                <a:ea typeface="メイリオ" panose="020B0604030504040204" pitchFamily="50" charset="-128"/>
              </a:rPr>
              <a:t>ただいま、ご注文の確認メールをお送りさせていただきました。</a:t>
            </a:r>
          </a:p>
          <a:p>
            <a:r>
              <a:rPr lang="ja-JP" altLang="en-US" sz="1200" b="1" dirty="0">
                <a:latin typeface="メイリオ" panose="020B0604030504040204" pitchFamily="50" charset="-128"/>
                <a:ea typeface="メイリオ" panose="020B0604030504040204" pitchFamily="50" charset="-128"/>
              </a:rPr>
              <a:t>万一、ご確認メールが届かない場合は、トラブルの可能性もありますので</a:t>
            </a:r>
          </a:p>
          <a:p>
            <a:r>
              <a:rPr lang="ja-JP" altLang="en-US" sz="1200" b="1" dirty="0">
                <a:latin typeface="メイリオ" panose="020B0604030504040204" pitchFamily="50" charset="-128"/>
                <a:ea typeface="メイリオ" panose="020B0604030504040204" pitchFamily="50" charset="-128"/>
              </a:rPr>
              <a:t>大変お手数ではございますが、書店紹介ページに記載の連絡先にお問い合わせください。</a:t>
            </a:r>
          </a:p>
          <a:p>
            <a:r>
              <a:rPr lang="ja-JP" altLang="en-US" sz="1200" b="1" dirty="0">
                <a:latin typeface="メイリオ" panose="020B0604030504040204" pitchFamily="50" charset="-128"/>
                <a:ea typeface="メイリオ" panose="020B0604030504040204" pitchFamily="50" charset="-128"/>
              </a:rPr>
              <a:t>今後ともご愛顧賜りますようよろしくお願い申し上げます。</a:t>
            </a:r>
          </a:p>
          <a:p>
            <a:endParaRPr lang="ja-JP" altLang="en-US"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日本の古本屋東京都古書籍商業協同組合インターネット「日本の古本屋」事業部（略称「</a:t>
            </a:r>
            <a:r>
              <a:rPr lang="en-US" altLang="ja-JP" sz="1200" b="1" dirty="0">
                <a:latin typeface="メイリオ" panose="020B0604030504040204" pitchFamily="50" charset="-128"/>
                <a:ea typeface="メイリオ" panose="020B0604030504040204" pitchFamily="50" charset="-128"/>
              </a:rPr>
              <a:t>TKI</a:t>
            </a:r>
            <a:r>
              <a:rPr lang="ja-JP" altLang="en-US" sz="1200" b="1" dirty="0">
                <a:latin typeface="メイリオ" panose="020B0604030504040204" pitchFamily="50" charset="-128"/>
                <a:ea typeface="メイリオ" panose="020B0604030504040204" pitchFamily="50" charset="-128"/>
              </a:rPr>
              <a:t>」）</a:t>
            </a:r>
          </a:p>
          <a:p>
            <a:r>
              <a:rPr lang="ja-JP" altLang="en-US" sz="1200" b="1" dirty="0">
                <a:latin typeface="メイリオ" panose="020B0604030504040204" pitchFamily="50" charset="-128"/>
                <a:ea typeface="メイリオ" panose="020B0604030504040204" pitchFamily="50" charset="-128"/>
              </a:rPr>
              <a:t>〒</a:t>
            </a:r>
            <a:r>
              <a:rPr lang="en-US" altLang="ja-JP" sz="1200" b="1" dirty="0">
                <a:latin typeface="メイリオ" panose="020B0604030504040204" pitchFamily="50" charset="-128"/>
                <a:ea typeface="メイリオ" panose="020B0604030504040204" pitchFamily="50" charset="-128"/>
              </a:rPr>
              <a:t>101-0052</a:t>
            </a:r>
            <a:r>
              <a:rPr lang="ja-JP" altLang="en-US" sz="1200" b="1" dirty="0">
                <a:latin typeface="メイリオ" panose="020B0604030504040204" pitchFamily="50" charset="-128"/>
                <a:ea typeface="メイリオ" panose="020B0604030504040204" pitchFamily="50" charset="-128"/>
              </a:rPr>
              <a:t>　東京都千代田区神田小川町</a:t>
            </a:r>
            <a:r>
              <a:rPr lang="en-US" altLang="ja-JP" sz="1200" b="1" dirty="0">
                <a:latin typeface="メイリオ" panose="020B0604030504040204" pitchFamily="50" charset="-128"/>
                <a:ea typeface="メイリオ" panose="020B0604030504040204" pitchFamily="50" charset="-128"/>
              </a:rPr>
              <a:t>3-22 </a:t>
            </a:r>
            <a:r>
              <a:rPr lang="ja-JP" altLang="en-US" sz="1200" b="1" dirty="0">
                <a:latin typeface="メイリオ" panose="020B0604030504040204" pitchFamily="50" charset="-128"/>
                <a:ea typeface="メイリオ" panose="020B0604030504040204" pitchFamily="50" charset="-128"/>
              </a:rPr>
              <a:t>東京組合古書会館内</a:t>
            </a:r>
          </a:p>
          <a:p>
            <a:r>
              <a:rPr lang="en-US" altLang="ja-JP" sz="1200" b="1" dirty="0">
                <a:latin typeface="メイリオ" panose="020B0604030504040204" pitchFamily="50" charset="-128"/>
                <a:ea typeface="メイリオ" panose="020B0604030504040204" pitchFamily="50" charset="-128"/>
              </a:rPr>
              <a:t>info@kosho.or.jp</a:t>
            </a:r>
          </a:p>
          <a:p>
            <a:endParaRPr lang="en-US" altLang="ja-JP"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4165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木崎豊のオートハープ入門（DVD）の画像">
            <a:extLst>
              <a:ext uri="{FF2B5EF4-FFF2-40B4-BE49-F238E27FC236}">
                <a16:creationId xmlns:a16="http://schemas.microsoft.com/office/drawing/2014/main" id="{44923514-ABC5-435E-9C40-21487E5E0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830" y="-1303"/>
            <a:ext cx="4715771" cy="6859303"/>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8D15D620-F1B3-4467-9E7B-F877B97C02D9}"/>
              </a:ext>
            </a:extLst>
          </p:cNvPr>
          <p:cNvSpPr txBox="1"/>
          <p:nvPr/>
        </p:nvSpPr>
        <p:spPr>
          <a:xfrm>
            <a:off x="6766560" y="2139028"/>
            <a:ext cx="5425440" cy="3970318"/>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商品名：木崎豊のオートハープ入門（</a:t>
            </a:r>
            <a:r>
              <a:rPr lang="en-US" altLang="ja-JP" b="1" dirty="0">
                <a:latin typeface="メイリオ" panose="020B0604030504040204" pitchFamily="50" charset="-128"/>
                <a:ea typeface="メイリオ" panose="020B0604030504040204" pitchFamily="50" charset="-128"/>
              </a:rPr>
              <a:t>DVD</a:t>
            </a:r>
            <a:r>
              <a:rPr lang="ja-JP" altLang="en-US" b="1" dirty="0">
                <a:latin typeface="メイリオ" panose="020B0604030504040204" pitchFamily="50" charset="-128"/>
                <a:ea typeface="メイリオ" panose="020B0604030504040204" pitchFamily="50" charset="-128"/>
              </a:rPr>
              <a:t>）</a:t>
            </a:r>
          </a:p>
          <a:p>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MPEG2</a:t>
            </a:r>
            <a:r>
              <a:rPr lang="ja-JP" altLang="en-US" b="1" dirty="0">
                <a:latin typeface="メイリオ" panose="020B0604030504040204" pitchFamily="50" charset="-128"/>
                <a:ea typeface="メイリオ" panose="020B0604030504040204" pitchFamily="50" charset="-128"/>
              </a:rPr>
              <a:t>／よくわかるビデオ／新しい“楽器レッスン”ビデオ）</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出版社：インクスジャンル名：</a:t>
            </a:r>
            <a:r>
              <a:rPr lang="en-US" altLang="ja-JP" b="1" dirty="0">
                <a:latin typeface="メイリオ" panose="020B0604030504040204" pitchFamily="50" charset="-128"/>
                <a:ea typeface="メイリオ" panose="020B0604030504040204" pitchFamily="50" charset="-128"/>
              </a:rPr>
              <a:t>DVD</a:t>
            </a:r>
            <a:r>
              <a:rPr lang="ja-JP" altLang="en-US" b="1" dirty="0">
                <a:latin typeface="メイリオ" panose="020B0604030504040204" pitchFamily="50" charset="-128"/>
                <a:ea typeface="メイリオ" panose="020B0604030504040204" pitchFamily="50" charset="-128"/>
              </a:rPr>
              <a:t>定価：</a:t>
            </a:r>
            <a:r>
              <a:rPr lang="en-US" altLang="ja-JP" b="1" dirty="0">
                <a:latin typeface="メイリオ" panose="020B0604030504040204" pitchFamily="50" charset="-128"/>
                <a:ea typeface="メイリオ" panose="020B0604030504040204" pitchFamily="50" charset="-128"/>
              </a:rPr>
              <a:t>3,300</a:t>
            </a:r>
            <a:r>
              <a:rPr lang="ja-JP" altLang="en-US" b="1" dirty="0">
                <a:latin typeface="メイリオ" panose="020B0604030504040204" pitchFamily="50" charset="-128"/>
                <a:ea typeface="メイリオ" panose="020B0604030504040204" pitchFamily="50" charset="-128"/>
              </a:rPr>
              <a:t>円（税込）</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サイズ：</a:t>
            </a:r>
            <a:r>
              <a:rPr lang="en-US" altLang="ja-JP" b="1" dirty="0">
                <a:latin typeface="メイリオ" panose="020B0604030504040204" pitchFamily="50" charset="-128"/>
                <a:ea typeface="メイリオ" panose="020B0604030504040204" pitchFamily="50" charset="-128"/>
              </a:rPr>
              <a:t>DVD</a:t>
            </a:r>
          </a:p>
          <a:p>
            <a:r>
              <a:rPr lang="ja-JP" altLang="en-US" b="1" dirty="0">
                <a:latin typeface="メイリオ" panose="020B0604030504040204" pitchFamily="50" charset="-128"/>
                <a:ea typeface="メイリオ" panose="020B0604030504040204" pitchFamily="50" charset="-128"/>
              </a:rPr>
              <a:t>著者名：インストラクター：木崎豊</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JAN</a:t>
            </a:r>
            <a:r>
              <a:rPr lang="ja-JP" altLang="en-US" b="1" dirty="0">
                <a:latin typeface="メイリオ" panose="020B0604030504040204" pitchFamily="50" charset="-128"/>
                <a:ea typeface="メイリオ" panose="020B0604030504040204" pitchFamily="50" charset="-128"/>
              </a:rPr>
              <a:t>コード：</a:t>
            </a:r>
            <a:r>
              <a:rPr lang="en-US" altLang="ja-JP" b="1" dirty="0">
                <a:latin typeface="メイリオ" panose="020B0604030504040204" pitchFamily="50" charset="-128"/>
                <a:ea typeface="メイリオ" panose="020B0604030504040204" pitchFamily="50" charset="-128"/>
              </a:rPr>
              <a:t>4915990001097 </a:t>
            </a: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一口メモ：アメリカン・フォーク・ミュージックで使われるオートハープは和音を左手のボタンひとつだけ押さえて魅力的な音色を出せるという簡単な楽器です。基礎さえわかれば簡単なので、このビデオで練習しましょう！</a:t>
            </a:r>
          </a:p>
        </p:txBody>
      </p:sp>
      <p:sp>
        <p:nvSpPr>
          <p:cNvPr id="6" name="テキスト ボックス 5">
            <a:extLst>
              <a:ext uri="{FF2B5EF4-FFF2-40B4-BE49-F238E27FC236}">
                <a16:creationId xmlns:a16="http://schemas.microsoft.com/office/drawing/2014/main" id="{78E357B1-9375-428E-98F7-87E52CB37D64}"/>
              </a:ext>
            </a:extLst>
          </p:cNvPr>
          <p:cNvSpPr txBox="1"/>
          <p:nvPr/>
        </p:nvSpPr>
        <p:spPr>
          <a:xfrm>
            <a:off x="6248400" y="157074"/>
            <a:ext cx="5943600" cy="338554"/>
          </a:xfrm>
          <a:prstGeom prst="rect">
            <a:avLst/>
          </a:prstGeom>
          <a:noFill/>
        </p:spPr>
        <p:txBody>
          <a:bodyPr wrap="square">
            <a:spAutoFit/>
          </a:bodyPr>
          <a:lstStyle/>
          <a:p>
            <a:r>
              <a:rPr lang="en-US" altLang="ja-JP" sz="1600" b="1" dirty="0">
                <a:solidFill>
                  <a:srgbClr val="00B0F0"/>
                </a:solidFill>
                <a:latin typeface="メイリオ" panose="020B0604030504040204" pitchFamily="50" charset="-128"/>
                <a:ea typeface="メイリオ" panose="020B0604030504040204" pitchFamily="50" charset="-128"/>
              </a:rPr>
              <a:t>http://www.gakufu.ne.jp/detail/view.php?id=88284</a:t>
            </a:r>
            <a:endParaRPr lang="ja-JP" altLang="en-US" sz="1600" b="1" dirty="0">
              <a:solidFill>
                <a:srgbClr val="00B0F0"/>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E455B143-C064-442C-9324-FAB15D279B0D}"/>
              </a:ext>
            </a:extLst>
          </p:cNvPr>
          <p:cNvSpPr txBox="1"/>
          <p:nvPr/>
        </p:nvSpPr>
        <p:spPr>
          <a:xfrm>
            <a:off x="6933305" y="1117986"/>
            <a:ext cx="1285538"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品切れ</a:t>
            </a:r>
          </a:p>
        </p:txBody>
      </p:sp>
    </p:spTree>
    <p:extLst>
      <p:ext uri="{BB962C8B-B14F-4D97-AF65-F5344CB8AC3E}">
        <p14:creationId xmlns:p14="http://schemas.microsoft.com/office/powerpoint/2010/main" val="4089284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ACB0A8-D73C-45ED-93B4-A2DDD613C03C}"/>
              </a:ext>
            </a:extLst>
          </p:cNvPr>
          <p:cNvSpPr txBox="1"/>
          <p:nvPr/>
        </p:nvSpPr>
        <p:spPr>
          <a:xfrm>
            <a:off x="368451" y="112860"/>
            <a:ext cx="5053403" cy="6924973"/>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cs typeface="ZWAdobeF" pitchFamily="2" charset="0"/>
              </a:rPr>
              <a:t>送信者 </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サイト・ミュージック・ジャパン </a:t>
            </a:r>
            <a:r>
              <a:rPr lang="en-US" altLang="ja-JP" sz="1200" b="1" dirty="0">
                <a:latin typeface="メイリオ" panose="020B0604030504040204" pitchFamily="50" charset="-128"/>
                <a:ea typeface="メイリオ" panose="020B0604030504040204" pitchFamily="50" charset="-128"/>
                <a:cs typeface="ZWAdobeF" pitchFamily="2" charset="0"/>
              </a:rPr>
              <a:t>" &lt;webmaster@sitemusic.jp&gt; </a:t>
            </a:r>
          </a:p>
          <a:p>
            <a:r>
              <a:rPr lang="ja-JP" altLang="en-US" sz="1200" b="1" dirty="0">
                <a:latin typeface="メイリオ" panose="020B0604030504040204" pitchFamily="50" charset="-128"/>
                <a:ea typeface="メイリオ" panose="020B0604030504040204" pitchFamily="50" charset="-128"/>
                <a:cs typeface="ZWAdobeF" pitchFamily="2" charset="0"/>
              </a:rPr>
              <a:t>日時 </a:t>
            </a:r>
            <a:r>
              <a:rPr lang="en-US" altLang="ja-JP" sz="1200" b="1" dirty="0">
                <a:latin typeface="メイリオ" panose="020B0604030504040204" pitchFamily="50" charset="-128"/>
                <a:ea typeface="メイリオ" panose="020B0604030504040204" pitchFamily="50" charset="-128"/>
                <a:cs typeface="ZWAdobeF" pitchFamily="2" charset="0"/>
              </a:rPr>
              <a:t>: 	 2021/04/16 20:31</a:t>
            </a:r>
          </a:p>
          <a:p>
            <a:r>
              <a:rPr lang="ja-JP" altLang="en-US" sz="1200" b="1" dirty="0">
                <a:latin typeface="メイリオ" panose="020B0604030504040204" pitchFamily="50" charset="-128"/>
                <a:ea typeface="メイリオ" panose="020B0604030504040204" pitchFamily="50" charset="-128"/>
                <a:cs typeface="ZWAdobeF" pitchFamily="2" charset="0"/>
              </a:rPr>
              <a:t>宛先 </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玉川 秋雄 様 </a:t>
            </a:r>
            <a:r>
              <a:rPr lang="en-US" altLang="ja-JP" sz="1200" b="1" dirty="0">
                <a:latin typeface="メイリオ" panose="020B0604030504040204" pitchFamily="50" charset="-128"/>
                <a:ea typeface="メイリオ" panose="020B0604030504040204" pitchFamily="50" charset="-128"/>
                <a:cs typeface="ZWAdobeF" pitchFamily="2" charset="0"/>
              </a:rPr>
              <a:t>&lt;tamagawa@lib.bekkoame.ne.jp&gt;</a:t>
            </a:r>
          </a:p>
          <a:p>
            <a:endParaRPr lang="en-US" altLang="ja-JP"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件名 </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サイト・ミュージック・ジャパン</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ご注文ありがとうございます。</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玉川 秋雄 様</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この度はご注文頂き、誠にありがとう御座います。</a:t>
            </a:r>
          </a:p>
          <a:p>
            <a:r>
              <a:rPr lang="ja-JP" altLang="en-US" sz="1200" b="1" dirty="0">
                <a:latin typeface="メイリオ" panose="020B0604030504040204" pitchFamily="50" charset="-128"/>
                <a:ea typeface="メイリオ" panose="020B0604030504040204" pitchFamily="50" charset="-128"/>
                <a:cs typeface="ZWAdobeF" pitchFamily="2" charset="0"/>
              </a:rPr>
              <a:t>下記ご注文内容にお間違えがないかご確認下さい。</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お取り寄せ商品をご注文のお客様につきましては、</a:t>
            </a:r>
          </a:p>
          <a:p>
            <a:r>
              <a:rPr lang="ja-JP" altLang="en-US" sz="1200" b="1" dirty="0">
                <a:latin typeface="メイリオ" panose="020B0604030504040204" pitchFamily="50" charset="-128"/>
                <a:ea typeface="メイリオ" panose="020B0604030504040204" pitchFamily="50" charset="-128"/>
                <a:cs typeface="ZWAdobeF" pitchFamily="2" charset="0"/>
              </a:rPr>
              <a:t>在庫確認後、改めてメールにてご案内申し上げます。</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　ご請求金額</a:t>
            </a:r>
          </a:p>
          <a:p>
            <a:r>
              <a:rPr lang="ja-JP" altLang="en-US" sz="1200" b="1" dirty="0">
                <a:latin typeface="メイリオ" panose="020B0604030504040204" pitchFamily="50" charset="-128"/>
                <a:ea typeface="メイリオ" panose="020B0604030504040204" pitchFamily="50" charset="-128"/>
                <a:cs typeface="ZWAdobeF" pitchFamily="2" charset="0"/>
              </a:rPr>
              <a:t>************************************************</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ご注文番号：</a:t>
            </a:r>
            <a:r>
              <a:rPr lang="en-US" altLang="ja-JP" sz="1200" b="1" dirty="0">
                <a:latin typeface="メイリオ" panose="020B0604030504040204" pitchFamily="50" charset="-128"/>
                <a:ea typeface="メイリオ" panose="020B0604030504040204" pitchFamily="50" charset="-128"/>
                <a:cs typeface="ZWAdobeF" pitchFamily="2" charset="0"/>
              </a:rPr>
              <a:t>2044</a:t>
            </a:r>
          </a:p>
          <a:p>
            <a:r>
              <a:rPr lang="ja-JP" altLang="en-US" sz="1200" b="1" dirty="0">
                <a:latin typeface="メイリオ" panose="020B0604030504040204" pitchFamily="50" charset="-128"/>
                <a:ea typeface="メイリオ" panose="020B0604030504040204" pitchFamily="50" charset="-128"/>
                <a:cs typeface="ZWAdobeF" pitchFamily="2" charset="0"/>
              </a:rPr>
              <a:t>お支払合計：￥ </a:t>
            </a:r>
            <a:r>
              <a:rPr lang="en-US" altLang="ja-JP" sz="1200" b="1" dirty="0">
                <a:latin typeface="メイリオ" panose="020B0604030504040204" pitchFamily="50" charset="-128"/>
                <a:ea typeface="メイリオ" panose="020B0604030504040204" pitchFamily="50" charset="-128"/>
                <a:cs typeface="ZWAdobeF" pitchFamily="2" charset="0"/>
              </a:rPr>
              <a:t>3,300</a:t>
            </a:r>
          </a:p>
          <a:p>
            <a:r>
              <a:rPr lang="ja-JP" altLang="en-US" sz="1200" b="1" dirty="0">
                <a:latin typeface="メイリオ" panose="020B0604030504040204" pitchFamily="50" charset="-128"/>
                <a:ea typeface="メイリオ" panose="020B0604030504040204" pitchFamily="50" charset="-128"/>
                <a:cs typeface="ZWAdobeF" pitchFamily="2" charset="0"/>
              </a:rPr>
              <a:t>ご決済方法：トークン方式クレジットカード決済</a:t>
            </a:r>
          </a:p>
          <a:p>
            <a:r>
              <a:rPr lang="ja-JP" altLang="en-US" sz="1200" b="1" dirty="0">
                <a:latin typeface="メイリオ" panose="020B0604030504040204" pitchFamily="50" charset="-128"/>
                <a:ea typeface="メイリオ" panose="020B0604030504040204" pitchFamily="50" charset="-128"/>
                <a:cs typeface="ZWAdobeF" pitchFamily="2" charset="0"/>
              </a:rPr>
              <a:t>メッセージ：</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　トークン方式クレジットカード決済情報</a:t>
            </a:r>
          </a:p>
          <a:p>
            <a:r>
              <a:rPr lang="ja-JP" altLang="en-US" sz="1200" b="1" dirty="0">
                <a:latin typeface="メイリオ" panose="020B0604030504040204" pitchFamily="50" charset="-128"/>
                <a:ea typeface="メイリオ" panose="020B0604030504040204" pitchFamily="50" charset="-128"/>
                <a:cs typeface="ZWAdobeF" pitchFamily="2" charset="0"/>
              </a:rPr>
              <a:t>************************************************</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承認番号：</a:t>
            </a:r>
            <a:r>
              <a:rPr lang="en-US" altLang="ja-JP" sz="1200" b="1" dirty="0">
                <a:latin typeface="メイリオ" panose="020B0604030504040204" pitchFamily="50" charset="-128"/>
                <a:ea typeface="メイリオ" panose="020B0604030504040204" pitchFamily="50" charset="-128"/>
                <a:cs typeface="ZWAdobeF" pitchFamily="2" charset="0"/>
              </a:rPr>
              <a:t>0003175</a:t>
            </a:r>
          </a:p>
          <a:p>
            <a:r>
              <a:rPr lang="ja-JP" altLang="en-US" sz="1200" b="1" dirty="0">
                <a:latin typeface="メイリオ" panose="020B0604030504040204" pitchFamily="50" charset="-128"/>
                <a:ea typeface="メイリオ" panose="020B0604030504040204" pitchFamily="50" charset="-128"/>
                <a:cs typeface="ZWAdobeF" pitchFamily="2" charset="0"/>
              </a:rPr>
              <a:t>お支払いについて：決済完了致しました。</a:t>
            </a:r>
          </a:p>
          <a:p>
            <a:endParaRPr lang="ja-JP" altLang="en-US" sz="1200" b="1" dirty="0">
              <a:latin typeface="メイリオ" panose="020B0604030504040204" pitchFamily="50" charset="-128"/>
              <a:ea typeface="メイリオ" panose="020B0604030504040204" pitchFamily="50" charset="-128"/>
              <a:cs typeface="ZWAdobeF" pitchFamily="2" charset="0"/>
            </a:endParaRPr>
          </a:p>
        </p:txBody>
      </p:sp>
      <p:sp>
        <p:nvSpPr>
          <p:cNvPr id="5" name="テキスト ボックス 4">
            <a:extLst>
              <a:ext uri="{FF2B5EF4-FFF2-40B4-BE49-F238E27FC236}">
                <a16:creationId xmlns:a16="http://schemas.microsoft.com/office/drawing/2014/main" id="{3D25954E-F87F-4FF8-89AE-006B9FE045D3}"/>
              </a:ext>
            </a:extLst>
          </p:cNvPr>
          <p:cNvSpPr txBox="1"/>
          <p:nvPr/>
        </p:nvSpPr>
        <p:spPr>
          <a:xfrm>
            <a:off x="6016211" y="111353"/>
            <a:ext cx="6094206" cy="6555641"/>
          </a:xfrm>
          <a:prstGeom prst="rect">
            <a:avLst/>
          </a:prstGeom>
          <a:noFill/>
        </p:spPr>
        <p:txBody>
          <a:bodyPr wrap="square">
            <a:spAutoFit/>
          </a:bodyPr>
          <a:lstStyle/>
          <a:p>
            <a:r>
              <a:rPr lang="ja-JP" altLang="en-US"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　ご注文商品明細</a:t>
            </a:r>
          </a:p>
          <a:p>
            <a:r>
              <a:rPr lang="ja-JP" altLang="en-US" sz="1200" b="1" dirty="0">
                <a:latin typeface="メイリオ" panose="020B0604030504040204" pitchFamily="50" charset="-128"/>
                <a:ea typeface="メイリオ" panose="020B0604030504040204" pitchFamily="50" charset="-128"/>
                <a:cs typeface="ZWAdobeF" pitchFamily="2" charset="0"/>
              </a:rPr>
              <a:t>************************************************</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商品コード</a:t>
            </a:r>
            <a:r>
              <a:rPr lang="en-US" altLang="ja-JP" sz="1200" b="1" dirty="0">
                <a:latin typeface="メイリオ" panose="020B0604030504040204" pitchFamily="50" charset="-128"/>
                <a:ea typeface="メイリオ" panose="020B0604030504040204" pitchFamily="50" charset="-128"/>
                <a:cs typeface="ZWAdobeF" pitchFamily="2" charset="0"/>
              </a:rPr>
              <a:t>: 4515990000443</a:t>
            </a:r>
          </a:p>
          <a:p>
            <a:r>
              <a:rPr lang="ja-JP" altLang="en-US" sz="1200" b="1" dirty="0">
                <a:latin typeface="メイリオ" panose="020B0604030504040204" pitchFamily="50" charset="-128"/>
                <a:ea typeface="メイリオ" panose="020B0604030504040204" pitchFamily="50" charset="-128"/>
                <a:cs typeface="ZWAdobeF" pitchFamily="2" charset="0"/>
              </a:rPr>
              <a:t>商品名</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木崎豊のオートハープ入門</a:t>
            </a:r>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よくわかるビデオ</a:t>
            </a:r>
            <a:r>
              <a:rPr lang="en-US" altLang="ja-JP" sz="1200" b="1" dirty="0">
                <a:latin typeface="メイリオ" panose="020B0604030504040204" pitchFamily="50" charset="-128"/>
                <a:ea typeface="メイリオ" panose="020B0604030504040204" pitchFamily="50" charset="-128"/>
                <a:cs typeface="ZWAdobeF" pitchFamily="2" charset="0"/>
              </a:rPr>
              <a:t>]  </a:t>
            </a:r>
          </a:p>
          <a:p>
            <a:r>
              <a:rPr lang="ja-JP" altLang="en-US" sz="1200" b="1" dirty="0">
                <a:latin typeface="メイリオ" panose="020B0604030504040204" pitchFamily="50" charset="-128"/>
                <a:ea typeface="メイリオ" panose="020B0604030504040204" pitchFamily="50" charset="-128"/>
                <a:cs typeface="ZWAdobeF" pitchFamily="2" charset="0"/>
              </a:rPr>
              <a:t>単価：￥ </a:t>
            </a:r>
            <a:r>
              <a:rPr lang="en-US" altLang="ja-JP" sz="1200" b="1" dirty="0">
                <a:latin typeface="メイリオ" panose="020B0604030504040204" pitchFamily="50" charset="-128"/>
                <a:ea typeface="メイリオ" panose="020B0604030504040204" pitchFamily="50" charset="-128"/>
                <a:cs typeface="ZWAdobeF" pitchFamily="2" charset="0"/>
              </a:rPr>
              <a:t>3,000</a:t>
            </a:r>
          </a:p>
          <a:p>
            <a:r>
              <a:rPr lang="ja-JP" altLang="en-US" sz="1200" b="1" dirty="0">
                <a:latin typeface="メイリオ" panose="020B0604030504040204" pitchFamily="50" charset="-128"/>
                <a:ea typeface="メイリオ" panose="020B0604030504040204" pitchFamily="50" charset="-128"/>
                <a:cs typeface="ZWAdobeF" pitchFamily="2" charset="0"/>
              </a:rPr>
              <a:t>数量：</a:t>
            </a:r>
            <a:r>
              <a:rPr lang="en-US" altLang="ja-JP" sz="1200" b="1" dirty="0">
                <a:latin typeface="メイリオ" panose="020B0604030504040204" pitchFamily="50" charset="-128"/>
                <a:ea typeface="メイリオ" panose="020B0604030504040204" pitchFamily="50" charset="-128"/>
                <a:cs typeface="ZWAdobeF" pitchFamily="2" charset="0"/>
              </a:rPr>
              <a:t>1</a:t>
            </a:r>
          </a:p>
          <a:p>
            <a:endParaRPr lang="en-US" altLang="ja-JP"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小　計 ￥ </a:t>
            </a:r>
            <a:r>
              <a:rPr lang="en-US" altLang="ja-JP" sz="1200" b="1" dirty="0">
                <a:latin typeface="メイリオ" panose="020B0604030504040204" pitchFamily="50" charset="-128"/>
                <a:ea typeface="メイリオ" panose="020B0604030504040204" pitchFamily="50" charset="-128"/>
                <a:cs typeface="ZWAdobeF" pitchFamily="2" charset="0"/>
              </a:rPr>
              <a:t>3,300 (</a:t>
            </a:r>
            <a:r>
              <a:rPr lang="ja-JP" altLang="en-US" sz="1200" b="1" dirty="0">
                <a:latin typeface="メイリオ" panose="020B0604030504040204" pitchFamily="50" charset="-128"/>
                <a:ea typeface="メイリオ" panose="020B0604030504040204" pitchFamily="50" charset="-128"/>
                <a:cs typeface="ZWAdobeF" pitchFamily="2" charset="0"/>
              </a:rPr>
              <a:t>うち消費税 ￥</a:t>
            </a:r>
            <a:r>
              <a:rPr lang="en-US" altLang="ja-JP" sz="1200" b="1" dirty="0">
                <a:latin typeface="メイリオ" panose="020B0604030504040204" pitchFamily="50" charset="-128"/>
                <a:ea typeface="メイリオ" panose="020B0604030504040204" pitchFamily="50" charset="-128"/>
                <a:cs typeface="ZWAdobeF" pitchFamily="2" charset="0"/>
              </a:rPr>
              <a:t>300</a:t>
            </a:r>
            <a:r>
              <a:rPr lang="ja-JP" altLang="en-US"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値引き ￥ </a:t>
            </a:r>
            <a:r>
              <a:rPr lang="en-US" altLang="ja-JP" sz="1200" b="1" dirty="0">
                <a:latin typeface="メイリオ" panose="020B0604030504040204" pitchFamily="50" charset="-128"/>
                <a:ea typeface="メイリオ" panose="020B0604030504040204" pitchFamily="50" charset="-128"/>
                <a:cs typeface="ZWAdobeF" pitchFamily="2" charset="0"/>
              </a:rPr>
              <a:t>0</a:t>
            </a:r>
          </a:p>
          <a:p>
            <a:r>
              <a:rPr lang="ja-JP" altLang="en-US" sz="1200" b="1" dirty="0">
                <a:latin typeface="メイリオ" panose="020B0604030504040204" pitchFamily="50" charset="-128"/>
                <a:ea typeface="メイリオ" panose="020B0604030504040204" pitchFamily="50" charset="-128"/>
                <a:cs typeface="ZWAdobeF" pitchFamily="2" charset="0"/>
              </a:rPr>
              <a:t>送　料 ￥ </a:t>
            </a:r>
            <a:r>
              <a:rPr lang="en-US" altLang="ja-JP" sz="1200" b="1" dirty="0">
                <a:latin typeface="メイリオ" panose="020B0604030504040204" pitchFamily="50" charset="-128"/>
                <a:ea typeface="メイリオ" panose="020B0604030504040204" pitchFamily="50" charset="-128"/>
                <a:cs typeface="ZWAdobeF" pitchFamily="2" charset="0"/>
              </a:rPr>
              <a:t>0</a:t>
            </a:r>
          </a:p>
          <a:p>
            <a:r>
              <a:rPr lang="ja-JP" altLang="en-US" sz="1200" b="1" dirty="0">
                <a:latin typeface="メイリオ" panose="020B0604030504040204" pitchFamily="50" charset="-128"/>
                <a:ea typeface="メイリオ" panose="020B0604030504040204" pitchFamily="50" charset="-128"/>
                <a:cs typeface="ZWAdobeF" pitchFamily="2" charset="0"/>
              </a:rPr>
              <a:t>手数料 ￥ </a:t>
            </a:r>
            <a:r>
              <a:rPr lang="en-US" altLang="ja-JP" sz="1200" b="1" dirty="0">
                <a:latin typeface="メイリオ" panose="020B0604030504040204" pitchFamily="50" charset="-128"/>
                <a:ea typeface="メイリオ" panose="020B0604030504040204" pitchFamily="50" charset="-128"/>
                <a:cs typeface="ZWAdobeF" pitchFamily="2" charset="0"/>
              </a:rPr>
              <a:t>0</a:t>
            </a:r>
          </a:p>
          <a:p>
            <a:r>
              <a:rPr lang="ja-JP" altLang="en-US" sz="1200" b="1" dirty="0">
                <a:latin typeface="メイリオ" panose="020B0604030504040204" pitchFamily="50" charset="-128"/>
                <a:ea typeface="メイリオ" panose="020B0604030504040204" pitchFamily="50" charset="-128"/>
                <a:cs typeface="ZWAdobeF" pitchFamily="2" charset="0"/>
              </a:rPr>
              <a:t>クーポン利用 ￥ </a:t>
            </a:r>
            <a:r>
              <a:rPr lang="en-US" altLang="ja-JP" sz="1200" b="1" dirty="0">
                <a:latin typeface="メイリオ" panose="020B0604030504040204" pitchFamily="50" charset="-128"/>
                <a:ea typeface="メイリオ" panose="020B0604030504040204" pitchFamily="50" charset="-128"/>
                <a:cs typeface="ZWAdobeF" pitchFamily="2" charset="0"/>
              </a:rPr>
              <a:t>0</a:t>
            </a:r>
          </a:p>
          <a:p>
            <a:r>
              <a:rPr lang="en-US" altLang="ja-JP"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合　計 ￥ </a:t>
            </a:r>
            <a:r>
              <a:rPr lang="en-US" altLang="ja-JP" sz="1200" b="1" dirty="0">
                <a:latin typeface="メイリオ" panose="020B0604030504040204" pitchFamily="50" charset="-128"/>
                <a:ea typeface="メイリオ" panose="020B0604030504040204" pitchFamily="50" charset="-128"/>
                <a:cs typeface="ZWAdobeF" pitchFamily="2" charset="0"/>
              </a:rPr>
              <a:t>3,300</a:t>
            </a:r>
          </a:p>
          <a:p>
            <a:endParaRPr lang="en-US" altLang="ja-JP" sz="1200" b="1" dirty="0">
              <a:latin typeface="メイリオ" panose="020B0604030504040204" pitchFamily="50" charset="-128"/>
              <a:ea typeface="メイリオ" panose="020B0604030504040204" pitchFamily="50" charset="-128"/>
              <a:cs typeface="ZWAdobeF" pitchFamily="2" charset="0"/>
            </a:endParaRPr>
          </a:p>
          <a:p>
            <a:r>
              <a:rPr lang="en-US" altLang="ja-JP" sz="1200" b="1" dirty="0">
                <a:latin typeface="メイリオ" panose="020B0604030504040204" pitchFamily="50" charset="-128"/>
                <a:ea typeface="メイリオ" panose="020B0604030504040204" pitchFamily="50" charset="-128"/>
                <a:cs typeface="ZWAdobeF" pitchFamily="2" charset="0"/>
              </a:rPr>
              <a:t>************************************************</a:t>
            </a:r>
          </a:p>
          <a:p>
            <a:r>
              <a:rPr lang="ja-JP" altLang="en-US" sz="1200" b="1" dirty="0">
                <a:latin typeface="メイリオ" panose="020B0604030504040204" pitchFamily="50" charset="-128"/>
                <a:ea typeface="メイリオ" panose="020B0604030504040204" pitchFamily="50" charset="-128"/>
                <a:cs typeface="ZWAdobeF" pitchFamily="2" charset="0"/>
              </a:rPr>
              <a:t>　配送情報</a:t>
            </a:r>
          </a:p>
          <a:p>
            <a:r>
              <a:rPr lang="ja-JP" altLang="en-US" sz="1200" b="1" dirty="0">
                <a:latin typeface="メイリオ" panose="020B0604030504040204" pitchFamily="50" charset="-128"/>
                <a:ea typeface="メイリオ" panose="020B0604030504040204" pitchFamily="50" charset="-128"/>
                <a:cs typeface="ZWAdobeF" pitchFamily="2" charset="0"/>
              </a:rPr>
              <a:t>************************************************</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◎お届け先</a:t>
            </a:r>
          </a:p>
          <a:p>
            <a:r>
              <a:rPr lang="ja-JP" altLang="en-US" sz="1200" b="1" dirty="0">
                <a:latin typeface="メイリオ" panose="020B0604030504040204" pitchFamily="50" charset="-128"/>
                <a:ea typeface="メイリオ" panose="020B0604030504040204" pitchFamily="50" charset="-128"/>
                <a:cs typeface="ZWAdobeF" pitchFamily="2" charset="0"/>
              </a:rPr>
              <a:t>　お名前　：玉川 秋雄　様</a:t>
            </a:r>
          </a:p>
          <a:p>
            <a:r>
              <a:rPr lang="ja-JP" altLang="en-US" sz="1200" b="1" dirty="0">
                <a:latin typeface="メイリオ" panose="020B0604030504040204" pitchFamily="50" charset="-128"/>
                <a:ea typeface="メイリオ" panose="020B0604030504040204" pitchFamily="50" charset="-128"/>
                <a:cs typeface="ZWAdobeF" pitchFamily="2" charset="0"/>
              </a:rPr>
              <a:t>　郵便番号：〒</a:t>
            </a:r>
            <a:r>
              <a:rPr lang="en-US" altLang="ja-JP" sz="1200" b="1" dirty="0">
                <a:latin typeface="メイリオ" panose="020B0604030504040204" pitchFamily="50" charset="-128"/>
                <a:ea typeface="メイリオ" panose="020B0604030504040204" pitchFamily="50" charset="-128"/>
                <a:cs typeface="ZWAdobeF" pitchFamily="2" charset="0"/>
              </a:rPr>
              <a:t>381-0041</a:t>
            </a:r>
          </a:p>
          <a:p>
            <a:r>
              <a:rPr lang="ja-JP" altLang="en-US" sz="1200" b="1" dirty="0">
                <a:latin typeface="メイリオ" panose="020B0604030504040204" pitchFamily="50" charset="-128"/>
                <a:ea typeface="メイリオ" panose="020B0604030504040204" pitchFamily="50" charset="-128"/>
                <a:cs typeface="ZWAdobeF" pitchFamily="2" charset="0"/>
              </a:rPr>
              <a:t>　住所　　：長野県長野市大字徳間</a:t>
            </a:r>
            <a:r>
              <a:rPr lang="en-US" altLang="ja-JP" sz="1200" b="1" dirty="0">
                <a:latin typeface="メイリオ" panose="020B0604030504040204" pitchFamily="50" charset="-128"/>
                <a:ea typeface="メイリオ" panose="020B0604030504040204" pitchFamily="50" charset="-128"/>
                <a:cs typeface="ZWAdobeF" pitchFamily="2" charset="0"/>
              </a:rPr>
              <a:t>3034 </a:t>
            </a:r>
            <a:r>
              <a:rPr lang="ja-JP" altLang="en-US" sz="1200" b="1" dirty="0">
                <a:latin typeface="メイリオ" panose="020B0604030504040204" pitchFamily="50" charset="-128"/>
                <a:ea typeface="メイリオ" panose="020B0604030504040204" pitchFamily="50" charset="-128"/>
                <a:cs typeface="ZWAdobeF" pitchFamily="2" charset="0"/>
              </a:rPr>
              <a:t>セントラルパーク</a:t>
            </a:r>
            <a:r>
              <a:rPr lang="en-US" altLang="ja-JP" sz="1200" b="1" dirty="0">
                <a:latin typeface="メイリオ" panose="020B0604030504040204" pitchFamily="50" charset="-128"/>
                <a:ea typeface="メイリオ" panose="020B0604030504040204" pitchFamily="50" charset="-128"/>
                <a:cs typeface="ZWAdobeF" pitchFamily="2" charset="0"/>
              </a:rPr>
              <a:t>101</a:t>
            </a:r>
            <a:r>
              <a:rPr lang="ja-JP" altLang="en-US" sz="1200" b="1" dirty="0">
                <a:latin typeface="メイリオ" panose="020B0604030504040204" pitchFamily="50" charset="-128"/>
                <a:ea typeface="メイリオ" panose="020B0604030504040204" pitchFamily="50" charset="-128"/>
                <a:cs typeface="ZWAdobeF" pitchFamily="2" charset="0"/>
              </a:rPr>
              <a:t>号</a:t>
            </a:r>
          </a:p>
          <a:p>
            <a:r>
              <a:rPr lang="ja-JP" altLang="en-US" sz="1200" b="1" dirty="0">
                <a:latin typeface="メイリオ" panose="020B0604030504040204" pitchFamily="50" charset="-128"/>
                <a:ea typeface="メイリオ" panose="020B0604030504040204" pitchFamily="50" charset="-128"/>
                <a:cs typeface="ZWAdobeF" pitchFamily="2" charset="0"/>
              </a:rPr>
              <a:t>　電話番号：</a:t>
            </a:r>
            <a:r>
              <a:rPr lang="en-US" altLang="ja-JP" sz="1200" b="1" dirty="0">
                <a:latin typeface="メイリオ" panose="020B0604030504040204" pitchFamily="50" charset="-128"/>
                <a:ea typeface="メイリオ" panose="020B0604030504040204" pitchFamily="50" charset="-128"/>
                <a:cs typeface="ZWAdobeF" pitchFamily="2" charset="0"/>
              </a:rPr>
              <a:t>026-217-6506</a:t>
            </a:r>
          </a:p>
          <a:p>
            <a:r>
              <a:rPr lang="ja-JP" altLang="en-US" sz="1200" b="1" dirty="0">
                <a:latin typeface="メイリオ" panose="020B0604030504040204" pitchFamily="50" charset="-128"/>
                <a:ea typeface="メイリオ" panose="020B0604030504040204" pitchFamily="50" charset="-128"/>
                <a:cs typeface="ZWAdobeF" pitchFamily="2" charset="0"/>
              </a:rPr>
              <a:t>　</a:t>
            </a:r>
            <a:r>
              <a:rPr lang="en-US" altLang="ja-JP" sz="1200" b="1" dirty="0">
                <a:latin typeface="メイリオ" panose="020B0604030504040204" pitchFamily="50" charset="-128"/>
                <a:ea typeface="メイリオ" panose="020B0604030504040204" pitchFamily="50" charset="-128"/>
                <a:cs typeface="ZWAdobeF" pitchFamily="2" charset="0"/>
              </a:rPr>
              <a:t>FAX</a:t>
            </a:r>
            <a:r>
              <a:rPr lang="ja-JP" altLang="en-US" sz="1200" b="1" dirty="0">
                <a:latin typeface="メイリオ" panose="020B0604030504040204" pitchFamily="50" charset="-128"/>
                <a:ea typeface="メイリオ" panose="020B0604030504040204" pitchFamily="50" charset="-128"/>
                <a:cs typeface="ZWAdobeF" pitchFamily="2" charset="0"/>
              </a:rPr>
              <a:t>番号 ：</a:t>
            </a:r>
          </a:p>
          <a:p>
            <a:r>
              <a:rPr lang="ja-JP" altLang="en-US" sz="1200" b="1" dirty="0">
                <a:latin typeface="メイリオ" panose="020B0604030504040204" pitchFamily="50" charset="-128"/>
                <a:ea typeface="メイリオ" panose="020B0604030504040204" pitchFamily="50" charset="-128"/>
                <a:cs typeface="ZWAdobeF" pitchFamily="2" charset="0"/>
              </a:rPr>
              <a:t>　お届け日：指定なし</a:t>
            </a:r>
          </a:p>
          <a:p>
            <a:r>
              <a:rPr lang="ja-JP" altLang="en-US" sz="1200" b="1" dirty="0">
                <a:latin typeface="メイリオ" panose="020B0604030504040204" pitchFamily="50" charset="-128"/>
                <a:ea typeface="メイリオ" panose="020B0604030504040204" pitchFamily="50" charset="-128"/>
                <a:cs typeface="ZWAdobeF" pitchFamily="2" charset="0"/>
              </a:rPr>
              <a:t>　お届け時間：指定なし</a:t>
            </a:r>
          </a:p>
          <a:p>
            <a:endParaRPr lang="ja-JP" altLang="en-US" sz="1200" b="1" dirty="0">
              <a:latin typeface="メイリオ" panose="020B0604030504040204" pitchFamily="50" charset="-128"/>
              <a:ea typeface="メイリオ" panose="020B0604030504040204" pitchFamily="50" charset="-128"/>
              <a:cs typeface="ZWAdobeF" pitchFamily="2" charset="0"/>
            </a:endParaRPr>
          </a:p>
          <a:p>
            <a:r>
              <a:rPr lang="ja-JP" altLang="en-US" sz="1200" b="1" dirty="0">
                <a:latin typeface="メイリオ" panose="020B0604030504040204" pitchFamily="50" charset="-128"/>
                <a:ea typeface="メイリオ" panose="020B0604030504040204" pitchFamily="50" charset="-128"/>
                <a:cs typeface="ZWAdobeF" pitchFamily="2" charset="0"/>
              </a:rPr>
              <a:t>商品コード</a:t>
            </a:r>
            <a:r>
              <a:rPr lang="en-US" altLang="ja-JP" sz="1200" b="1" dirty="0">
                <a:latin typeface="メイリオ" panose="020B0604030504040204" pitchFamily="50" charset="-128"/>
                <a:ea typeface="メイリオ" panose="020B0604030504040204" pitchFamily="50" charset="-128"/>
                <a:cs typeface="ZWAdobeF" pitchFamily="2" charset="0"/>
              </a:rPr>
              <a:t>: 4515990000443</a:t>
            </a:r>
          </a:p>
          <a:p>
            <a:r>
              <a:rPr lang="ja-JP" altLang="en-US" sz="1200" b="1" dirty="0">
                <a:latin typeface="メイリオ" panose="020B0604030504040204" pitchFamily="50" charset="-128"/>
                <a:ea typeface="メイリオ" panose="020B0604030504040204" pitchFamily="50" charset="-128"/>
                <a:cs typeface="ZWAdobeF" pitchFamily="2" charset="0"/>
              </a:rPr>
              <a:t>商品名</a:t>
            </a:r>
            <a:r>
              <a:rPr lang="en-US" altLang="ja-JP" sz="1200" b="1" dirty="0">
                <a:latin typeface="メイリオ" panose="020B0604030504040204" pitchFamily="50" charset="-128"/>
                <a:ea typeface="メイリオ" panose="020B0604030504040204" pitchFamily="50" charset="-128"/>
                <a:cs typeface="ZWAdobeF" pitchFamily="2" charset="0"/>
              </a:rPr>
              <a:t>: </a:t>
            </a:r>
            <a:r>
              <a:rPr lang="ja-JP" altLang="en-US" sz="1200" b="1" dirty="0">
                <a:latin typeface="メイリオ" panose="020B0604030504040204" pitchFamily="50" charset="-128"/>
                <a:ea typeface="メイリオ" panose="020B0604030504040204" pitchFamily="50" charset="-128"/>
                <a:cs typeface="ZWAdobeF" pitchFamily="2" charset="0"/>
              </a:rPr>
              <a:t>木崎豊のオートハープ入門</a:t>
            </a:r>
            <a:r>
              <a:rPr lang="en-US" altLang="ja-JP" sz="1200" b="1" dirty="0">
                <a:latin typeface="メイリオ" panose="020B0604030504040204" pitchFamily="50" charset="-128"/>
                <a:ea typeface="メイリオ" panose="020B0604030504040204" pitchFamily="50" charset="-128"/>
                <a:cs typeface="ZWAdobeF" pitchFamily="2" charset="0"/>
              </a:rPr>
              <a:t>[</a:t>
            </a:r>
            <a:r>
              <a:rPr lang="ja-JP" altLang="en-US" sz="1200" b="1" dirty="0">
                <a:latin typeface="メイリオ" panose="020B0604030504040204" pitchFamily="50" charset="-128"/>
                <a:ea typeface="メイリオ" panose="020B0604030504040204" pitchFamily="50" charset="-128"/>
                <a:cs typeface="ZWAdobeF" pitchFamily="2" charset="0"/>
              </a:rPr>
              <a:t>よくわかるビデオ</a:t>
            </a:r>
            <a:r>
              <a:rPr lang="en-US" altLang="ja-JP" sz="1200" b="1" dirty="0">
                <a:latin typeface="メイリオ" panose="020B0604030504040204" pitchFamily="50" charset="-128"/>
                <a:ea typeface="メイリオ" panose="020B0604030504040204" pitchFamily="50" charset="-128"/>
                <a:cs typeface="ZWAdobeF" pitchFamily="2" charset="0"/>
              </a:rPr>
              <a:t>]  </a:t>
            </a:r>
          </a:p>
          <a:p>
            <a:r>
              <a:rPr lang="ja-JP" altLang="en-US" sz="1200" b="1" dirty="0">
                <a:latin typeface="メイリオ" panose="020B0604030504040204" pitchFamily="50" charset="-128"/>
                <a:ea typeface="メイリオ" panose="020B0604030504040204" pitchFamily="50" charset="-128"/>
                <a:cs typeface="ZWAdobeF" pitchFamily="2" charset="0"/>
              </a:rPr>
              <a:t>単価：￥ </a:t>
            </a:r>
            <a:r>
              <a:rPr lang="en-US" altLang="ja-JP" sz="1200" b="1" dirty="0">
                <a:latin typeface="メイリオ" panose="020B0604030504040204" pitchFamily="50" charset="-128"/>
                <a:ea typeface="メイリオ" panose="020B0604030504040204" pitchFamily="50" charset="-128"/>
                <a:cs typeface="ZWAdobeF" pitchFamily="2" charset="0"/>
              </a:rPr>
              <a:t>3,000</a:t>
            </a:r>
          </a:p>
          <a:p>
            <a:r>
              <a:rPr lang="ja-JP" altLang="en-US" sz="1200" b="1" dirty="0">
                <a:latin typeface="メイリオ" panose="020B0604030504040204" pitchFamily="50" charset="-128"/>
                <a:ea typeface="メイリオ" panose="020B0604030504040204" pitchFamily="50" charset="-128"/>
                <a:cs typeface="ZWAdobeF" pitchFamily="2" charset="0"/>
              </a:rPr>
              <a:t>数量：</a:t>
            </a:r>
            <a:r>
              <a:rPr lang="en-US" altLang="ja-JP" sz="1200" b="1" dirty="0">
                <a:latin typeface="メイリオ" panose="020B0604030504040204" pitchFamily="50" charset="-128"/>
                <a:ea typeface="メイリオ" panose="020B0604030504040204" pitchFamily="50" charset="-128"/>
                <a:cs typeface="ZWAdobeF" pitchFamily="2" charset="0"/>
              </a:rPr>
              <a:t>1</a:t>
            </a:r>
          </a:p>
        </p:txBody>
      </p:sp>
    </p:spTree>
    <p:extLst>
      <p:ext uri="{BB962C8B-B14F-4D97-AF65-F5344CB8AC3E}">
        <p14:creationId xmlns:p14="http://schemas.microsoft.com/office/powerpoint/2010/main" val="362203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5ACB0A8-D73C-45ED-93B4-A2DDD613C03C}"/>
              </a:ext>
            </a:extLst>
          </p:cNvPr>
          <p:cNvSpPr txBox="1"/>
          <p:nvPr/>
        </p:nvSpPr>
        <p:spPr>
          <a:xfrm>
            <a:off x="128421" y="112860"/>
            <a:ext cx="5034691" cy="6232475"/>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送信者 </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サイト・ミュージック・ジャパン </a:t>
            </a:r>
            <a:r>
              <a:rPr lang="en-US" altLang="ja-JP" sz="1050" b="1" dirty="0">
                <a:latin typeface="メイリオ" panose="020B0604030504040204" pitchFamily="50" charset="-128"/>
                <a:ea typeface="メイリオ" panose="020B0604030504040204" pitchFamily="50" charset="-128"/>
              </a:rPr>
              <a:t>" &lt;webmaster@sitemusic.jp&gt; </a:t>
            </a:r>
          </a:p>
          <a:p>
            <a:r>
              <a:rPr lang="ja-JP" altLang="en-US" sz="1050" b="1" dirty="0">
                <a:latin typeface="メイリオ" panose="020B0604030504040204" pitchFamily="50" charset="-128"/>
                <a:ea typeface="メイリオ" panose="020B0604030504040204" pitchFamily="50" charset="-128"/>
              </a:rPr>
              <a:t>日時 </a:t>
            </a:r>
            <a:r>
              <a:rPr lang="en-US" altLang="ja-JP" sz="1050" b="1" dirty="0">
                <a:latin typeface="メイリオ" panose="020B0604030504040204" pitchFamily="50" charset="-128"/>
                <a:ea typeface="メイリオ" panose="020B0604030504040204" pitchFamily="50" charset="-128"/>
              </a:rPr>
              <a:t>: 	 2021/04/19 10:07</a:t>
            </a:r>
          </a:p>
          <a:p>
            <a:r>
              <a:rPr lang="ja-JP" altLang="en-US" sz="1050" b="1" dirty="0">
                <a:latin typeface="メイリオ" panose="020B0604030504040204" pitchFamily="50" charset="-128"/>
                <a:ea typeface="メイリオ" panose="020B0604030504040204" pitchFamily="50" charset="-128"/>
              </a:rPr>
              <a:t>宛先 </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玉川 秋雄 様 </a:t>
            </a:r>
            <a:r>
              <a:rPr lang="en-US" altLang="ja-JP" sz="1050" b="1" dirty="0">
                <a:latin typeface="メイリオ" panose="020B0604030504040204" pitchFamily="50" charset="-128"/>
                <a:ea typeface="メイリオ" panose="020B0604030504040204" pitchFamily="50" charset="-128"/>
              </a:rPr>
              <a:t>&lt;tamagawa@lib.bekkoame.ne.jp&gt;</a:t>
            </a:r>
          </a:p>
          <a:p>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件名 </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サイト・ミュージック・ジャパン</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お取り寄せ商品の在庫状況</a:t>
            </a:r>
          </a:p>
          <a:p>
            <a:endParaRPr lang="ja-JP" altLang="en-US" sz="1050" b="1" dirty="0">
              <a:latin typeface="メイリオ" panose="020B0604030504040204" pitchFamily="50" charset="-128"/>
              <a:ea typeface="メイリオ" panose="020B0604030504040204" pitchFamily="50" charset="-128"/>
            </a:endParaRP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玉川 秋雄 様</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大変お世話になっております。</a:t>
            </a:r>
          </a:p>
          <a:p>
            <a:r>
              <a:rPr lang="ja-JP" altLang="en-US" sz="1050" b="1" dirty="0">
                <a:latin typeface="メイリオ" panose="020B0604030504040204" pitchFamily="50" charset="-128"/>
                <a:ea typeface="メイリオ" panose="020B0604030504040204" pitchFamily="50" charset="-128"/>
              </a:rPr>
              <a:t>サイトミュージックジャパンでございます。</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ご注文頂きましたお取り寄せ商品の在庫確認を仕入れ先に致しましたところ、</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 品切れ、再版未定</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との回答でございました。</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ご提供できない状況となりました事を深くお詫び申し上げます。</a:t>
            </a:r>
          </a:p>
          <a:p>
            <a:r>
              <a:rPr lang="ja-JP" altLang="en-US" sz="1050" b="1" dirty="0">
                <a:latin typeface="メイリオ" panose="020B0604030504040204" pitchFamily="50" charset="-128"/>
                <a:ea typeface="メイリオ" panose="020B0604030504040204" pitchFamily="50" charset="-128"/>
              </a:rPr>
              <a:t> 大変に申し訳ございません。</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誠に恐縮ではございますが、この度のご注文をキャンセル頂きたくご連絡をさせて頂いた次第でございます。</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 今後もお客様のご希望にお応え出来ますよう尽力して参りますので、引き続き弊社をお引き立て頂ければ幸いでございます。</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何卒よろしくお願い申し上げます。</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　ご請求金額</a:t>
            </a:r>
          </a:p>
          <a:p>
            <a:r>
              <a:rPr lang="ja-JP" altLang="en-US" sz="1050" b="1" dirty="0">
                <a:latin typeface="メイリオ" panose="020B0604030504040204" pitchFamily="50" charset="-128"/>
                <a:ea typeface="メイリオ" panose="020B0604030504040204" pitchFamily="50" charset="-128"/>
              </a:rPr>
              <a:t>************************************************</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ご注文番号：</a:t>
            </a:r>
            <a:r>
              <a:rPr lang="en-US" altLang="ja-JP" sz="1050" b="1" dirty="0">
                <a:latin typeface="メイリオ" panose="020B0604030504040204" pitchFamily="50" charset="-128"/>
                <a:ea typeface="メイリオ" panose="020B0604030504040204" pitchFamily="50" charset="-128"/>
              </a:rPr>
              <a:t>2044</a:t>
            </a:r>
          </a:p>
          <a:p>
            <a:r>
              <a:rPr lang="ja-JP" altLang="en-US" sz="1050" b="1" dirty="0">
                <a:latin typeface="メイリオ" panose="020B0604030504040204" pitchFamily="50" charset="-128"/>
                <a:ea typeface="メイリオ" panose="020B0604030504040204" pitchFamily="50" charset="-128"/>
              </a:rPr>
              <a:t>お支払合計：￥ </a:t>
            </a:r>
            <a:r>
              <a:rPr lang="en-US" altLang="ja-JP" sz="1050" b="1" dirty="0">
                <a:latin typeface="メイリオ" panose="020B0604030504040204" pitchFamily="50" charset="-128"/>
                <a:ea typeface="メイリオ" panose="020B0604030504040204" pitchFamily="50" charset="-128"/>
              </a:rPr>
              <a:t>3,300</a:t>
            </a:r>
          </a:p>
          <a:p>
            <a:r>
              <a:rPr lang="ja-JP" altLang="en-US" sz="1050" b="1" dirty="0">
                <a:latin typeface="メイリオ" panose="020B0604030504040204" pitchFamily="50" charset="-128"/>
                <a:ea typeface="メイリオ" panose="020B0604030504040204" pitchFamily="50" charset="-128"/>
              </a:rPr>
              <a:t>ご決済方法：トークン方式クレジットカード決済</a:t>
            </a:r>
          </a:p>
          <a:p>
            <a:endParaRPr lang="ja-JP" altLang="en-US" sz="105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D25954E-F87F-4FF8-89AE-006B9FE045D3}"/>
              </a:ext>
            </a:extLst>
          </p:cNvPr>
          <p:cNvSpPr txBox="1"/>
          <p:nvPr/>
        </p:nvSpPr>
        <p:spPr>
          <a:xfrm>
            <a:off x="5047772" y="111353"/>
            <a:ext cx="4000632" cy="5262979"/>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メッセージ：</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　トークン方式クレジットカード決済情報</a:t>
            </a:r>
          </a:p>
          <a:p>
            <a:r>
              <a:rPr lang="ja-JP" altLang="en-US" sz="1050" b="1" dirty="0">
                <a:latin typeface="メイリオ" panose="020B0604030504040204" pitchFamily="50" charset="-128"/>
                <a:ea typeface="メイリオ" panose="020B0604030504040204" pitchFamily="50" charset="-128"/>
              </a:rPr>
              <a:t>************************************************</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承認番号：</a:t>
            </a:r>
            <a:r>
              <a:rPr lang="en-US" altLang="ja-JP" sz="1050" b="1" dirty="0">
                <a:latin typeface="メイリオ" panose="020B0604030504040204" pitchFamily="50" charset="-128"/>
                <a:ea typeface="メイリオ" panose="020B0604030504040204" pitchFamily="50" charset="-128"/>
              </a:rPr>
              <a:t>0003175</a:t>
            </a:r>
          </a:p>
          <a:p>
            <a:r>
              <a:rPr lang="ja-JP" altLang="en-US" sz="1050" b="1" dirty="0">
                <a:latin typeface="メイリオ" panose="020B0604030504040204" pitchFamily="50" charset="-128"/>
                <a:ea typeface="メイリオ" panose="020B0604030504040204" pitchFamily="50" charset="-128"/>
              </a:rPr>
              <a:t>お支払いについて：決済完了致しました。</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　ご注文商品明細</a:t>
            </a:r>
          </a:p>
          <a:p>
            <a:r>
              <a:rPr lang="ja-JP" altLang="en-US" sz="1050" b="1" dirty="0">
                <a:latin typeface="メイリオ" panose="020B0604030504040204" pitchFamily="50" charset="-128"/>
                <a:ea typeface="メイリオ" panose="020B0604030504040204" pitchFamily="50" charset="-128"/>
              </a:rPr>
              <a:t>************************************************</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商品コード</a:t>
            </a:r>
            <a:r>
              <a:rPr lang="en-US" altLang="ja-JP" sz="1050" b="1" dirty="0">
                <a:latin typeface="メイリオ" panose="020B0604030504040204" pitchFamily="50" charset="-128"/>
                <a:ea typeface="メイリオ" panose="020B0604030504040204" pitchFamily="50" charset="-128"/>
              </a:rPr>
              <a:t>: 4515990000443</a:t>
            </a:r>
          </a:p>
          <a:p>
            <a:r>
              <a:rPr lang="ja-JP" altLang="en-US" sz="1050" b="1" dirty="0">
                <a:latin typeface="メイリオ" panose="020B0604030504040204" pitchFamily="50" charset="-128"/>
                <a:ea typeface="メイリオ" panose="020B0604030504040204" pitchFamily="50" charset="-128"/>
              </a:rPr>
              <a:t>商品名</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木崎豊のオートハープ入門</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よくわかるビデオ</a:t>
            </a:r>
            <a:r>
              <a:rPr lang="en-US" altLang="ja-JP" sz="1050" b="1" dirty="0">
                <a:latin typeface="メイリオ" panose="020B0604030504040204" pitchFamily="50" charset="-128"/>
                <a:ea typeface="メイリオ" panose="020B0604030504040204" pitchFamily="50" charset="-128"/>
              </a:rPr>
              <a:t>]  </a:t>
            </a:r>
          </a:p>
          <a:p>
            <a:r>
              <a:rPr lang="ja-JP" altLang="en-US" sz="1050" b="1" dirty="0">
                <a:latin typeface="メイリオ" panose="020B0604030504040204" pitchFamily="50" charset="-128"/>
                <a:ea typeface="メイリオ" panose="020B0604030504040204" pitchFamily="50" charset="-128"/>
              </a:rPr>
              <a:t>単価：￥ </a:t>
            </a:r>
            <a:r>
              <a:rPr lang="en-US" altLang="ja-JP" sz="1050" b="1" dirty="0">
                <a:latin typeface="メイリオ" panose="020B0604030504040204" pitchFamily="50" charset="-128"/>
                <a:ea typeface="メイリオ" panose="020B0604030504040204" pitchFamily="50" charset="-128"/>
              </a:rPr>
              <a:t>3,000</a:t>
            </a:r>
          </a:p>
          <a:p>
            <a:r>
              <a:rPr lang="ja-JP" altLang="en-US" sz="1050" b="1" dirty="0">
                <a:latin typeface="メイリオ" panose="020B0604030504040204" pitchFamily="50" charset="-128"/>
                <a:ea typeface="メイリオ" panose="020B0604030504040204" pitchFamily="50" charset="-128"/>
              </a:rPr>
              <a:t>数量：</a:t>
            </a:r>
            <a:r>
              <a:rPr lang="en-US" altLang="ja-JP" sz="1050" b="1" dirty="0">
                <a:latin typeface="メイリオ" panose="020B0604030504040204" pitchFamily="50" charset="-128"/>
                <a:ea typeface="メイリオ" panose="020B0604030504040204" pitchFamily="50" charset="-128"/>
              </a:rPr>
              <a:t>1</a:t>
            </a:r>
          </a:p>
          <a:p>
            <a:endParaRPr lang="en-US" altLang="ja-JP" sz="1050" b="1"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小　計 ￥ </a:t>
            </a:r>
            <a:r>
              <a:rPr lang="en-US" altLang="ja-JP" sz="1050" b="1" dirty="0">
                <a:latin typeface="メイリオ" panose="020B0604030504040204" pitchFamily="50" charset="-128"/>
                <a:ea typeface="メイリオ" panose="020B0604030504040204" pitchFamily="50" charset="-128"/>
              </a:rPr>
              <a:t>3,300 (</a:t>
            </a:r>
            <a:r>
              <a:rPr lang="ja-JP" altLang="en-US" sz="1050" b="1" dirty="0">
                <a:latin typeface="メイリオ" panose="020B0604030504040204" pitchFamily="50" charset="-128"/>
                <a:ea typeface="メイリオ" panose="020B0604030504040204" pitchFamily="50" charset="-128"/>
              </a:rPr>
              <a:t>うち消費税 ￥</a:t>
            </a:r>
            <a:r>
              <a:rPr lang="en-US" altLang="ja-JP" sz="1050" b="1" dirty="0">
                <a:latin typeface="メイリオ" panose="020B0604030504040204" pitchFamily="50" charset="-128"/>
                <a:ea typeface="メイリオ" panose="020B0604030504040204" pitchFamily="50" charset="-128"/>
              </a:rPr>
              <a:t>300</a:t>
            </a:r>
            <a:r>
              <a:rPr lang="ja-JP" altLang="en-US"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値引き ￥ </a:t>
            </a:r>
            <a:r>
              <a:rPr lang="en-US" altLang="ja-JP" sz="1050" b="1" dirty="0">
                <a:latin typeface="メイリオ" panose="020B0604030504040204" pitchFamily="50" charset="-128"/>
                <a:ea typeface="メイリオ" panose="020B0604030504040204" pitchFamily="50" charset="-128"/>
              </a:rPr>
              <a:t>0</a:t>
            </a:r>
          </a:p>
          <a:p>
            <a:r>
              <a:rPr lang="ja-JP" altLang="en-US" sz="1050" b="1" dirty="0">
                <a:latin typeface="メイリオ" panose="020B0604030504040204" pitchFamily="50" charset="-128"/>
                <a:ea typeface="メイリオ" panose="020B0604030504040204" pitchFamily="50" charset="-128"/>
              </a:rPr>
              <a:t>送　料 ￥ </a:t>
            </a:r>
            <a:r>
              <a:rPr lang="en-US" altLang="ja-JP" sz="1050" b="1" dirty="0">
                <a:latin typeface="メイリオ" panose="020B0604030504040204" pitchFamily="50" charset="-128"/>
                <a:ea typeface="メイリオ" panose="020B0604030504040204" pitchFamily="50" charset="-128"/>
              </a:rPr>
              <a:t>0</a:t>
            </a:r>
          </a:p>
          <a:p>
            <a:r>
              <a:rPr lang="ja-JP" altLang="en-US" sz="1050" b="1" dirty="0">
                <a:latin typeface="メイリオ" panose="020B0604030504040204" pitchFamily="50" charset="-128"/>
                <a:ea typeface="メイリオ" panose="020B0604030504040204" pitchFamily="50" charset="-128"/>
              </a:rPr>
              <a:t>手数料 ￥ </a:t>
            </a:r>
            <a:r>
              <a:rPr lang="en-US" altLang="ja-JP" sz="1050" b="1" dirty="0">
                <a:latin typeface="メイリオ" panose="020B0604030504040204" pitchFamily="50" charset="-128"/>
                <a:ea typeface="メイリオ" panose="020B0604030504040204" pitchFamily="50" charset="-128"/>
              </a:rPr>
              <a:t>0</a:t>
            </a:r>
          </a:p>
          <a:p>
            <a:r>
              <a:rPr lang="ja-JP" altLang="en-US" sz="1050" b="1" dirty="0">
                <a:latin typeface="メイリオ" panose="020B0604030504040204" pitchFamily="50" charset="-128"/>
                <a:ea typeface="メイリオ" panose="020B0604030504040204" pitchFamily="50" charset="-128"/>
              </a:rPr>
              <a:t>クーポン利用 ￥ </a:t>
            </a:r>
            <a:r>
              <a:rPr lang="en-US" altLang="ja-JP" sz="1050" b="1" dirty="0">
                <a:latin typeface="メイリオ" panose="020B0604030504040204" pitchFamily="50" charset="-128"/>
                <a:ea typeface="メイリオ" panose="020B0604030504040204" pitchFamily="50" charset="-128"/>
              </a:rPr>
              <a:t>0</a:t>
            </a:r>
          </a:p>
          <a:p>
            <a:r>
              <a:rPr lang="en-US" altLang="ja-JP"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合　計 ￥ </a:t>
            </a:r>
            <a:r>
              <a:rPr lang="en-US" altLang="ja-JP" sz="1050" b="1" dirty="0">
                <a:latin typeface="メイリオ" panose="020B0604030504040204" pitchFamily="50" charset="-128"/>
                <a:ea typeface="メイリオ" panose="020B0604030504040204" pitchFamily="50" charset="-128"/>
              </a:rPr>
              <a:t>3,300</a:t>
            </a:r>
          </a:p>
          <a:p>
            <a:endParaRPr lang="en-US" altLang="ja-JP" sz="105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052B0251-DE66-46FF-9992-5E22A706C8F6}"/>
              </a:ext>
            </a:extLst>
          </p:cNvPr>
          <p:cNvSpPr txBox="1"/>
          <p:nvPr/>
        </p:nvSpPr>
        <p:spPr>
          <a:xfrm>
            <a:off x="8921462" y="0"/>
            <a:ext cx="3270538" cy="5909310"/>
          </a:xfrm>
          <a:prstGeom prst="rect">
            <a:avLst/>
          </a:prstGeom>
          <a:noFill/>
        </p:spPr>
        <p:txBody>
          <a:bodyPr wrap="square">
            <a:spAutoFit/>
          </a:bodyPr>
          <a:lstStyle/>
          <a:p>
            <a:r>
              <a:rPr lang="ja-JP" altLang="en-US"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　配送情報</a:t>
            </a:r>
          </a:p>
          <a:p>
            <a:r>
              <a:rPr lang="ja-JP" altLang="en-US" sz="1050" b="1" dirty="0">
                <a:latin typeface="メイリオ" panose="020B0604030504040204" pitchFamily="50" charset="-128"/>
                <a:ea typeface="メイリオ" panose="020B0604030504040204" pitchFamily="50" charset="-128"/>
              </a:rPr>
              <a:t>************************************************</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◎お届け先</a:t>
            </a:r>
          </a:p>
          <a:p>
            <a:r>
              <a:rPr lang="ja-JP" altLang="en-US" sz="1050" b="1" dirty="0">
                <a:latin typeface="メイリオ" panose="020B0604030504040204" pitchFamily="50" charset="-128"/>
                <a:ea typeface="メイリオ" panose="020B0604030504040204" pitchFamily="50" charset="-128"/>
              </a:rPr>
              <a:t>　お名前　：玉川 秋雄　様</a:t>
            </a:r>
          </a:p>
          <a:p>
            <a:r>
              <a:rPr lang="ja-JP" altLang="en-US" sz="1050" b="1" dirty="0">
                <a:latin typeface="メイリオ" panose="020B0604030504040204" pitchFamily="50" charset="-128"/>
                <a:ea typeface="メイリオ" panose="020B0604030504040204" pitchFamily="50" charset="-128"/>
              </a:rPr>
              <a:t>　郵便番号：〒</a:t>
            </a:r>
            <a:r>
              <a:rPr lang="en-US" altLang="ja-JP" sz="1050" b="1" dirty="0">
                <a:latin typeface="メイリオ" panose="020B0604030504040204" pitchFamily="50" charset="-128"/>
                <a:ea typeface="メイリオ" panose="020B0604030504040204" pitchFamily="50" charset="-128"/>
              </a:rPr>
              <a:t>381-0041</a:t>
            </a:r>
          </a:p>
          <a:p>
            <a:r>
              <a:rPr lang="ja-JP" altLang="en-US" sz="1050" b="1" dirty="0">
                <a:latin typeface="メイリオ" panose="020B0604030504040204" pitchFamily="50" charset="-128"/>
                <a:ea typeface="メイリオ" panose="020B0604030504040204" pitchFamily="50" charset="-128"/>
              </a:rPr>
              <a:t>　住所　　：長野県長野市大字徳間</a:t>
            </a:r>
            <a:r>
              <a:rPr lang="en-US" altLang="ja-JP" sz="1050" b="1" dirty="0">
                <a:latin typeface="メイリオ" panose="020B0604030504040204" pitchFamily="50" charset="-128"/>
                <a:ea typeface="メイリオ" panose="020B0604030504040204" pitchFamily="50" charset="-128"/>
              </a:rPr>
              <a:t>3034 </a:t>
            </a:r>
            <a:r>
              <a:rPr lang="ja-JP" altLang="en-US" sz="1050" b="1" dirty="0">
                <a:latin typeface="メイリオ" panose="020B0604030504040204" pitchFamily="50" charset="-128"/>
                <a:ea typeface="メイリオ" panose="020B0604030504040204" pitchFamily="50" charset="-128"/>
              </a:rPr>
              <a:t>セントラルパーク</a:t>
            </a:r>
            <a:r>
              <a:rPr lang="en-US" altLang="ja-JP" sz="1050" b="1" dirty="0">
                <a:latin typeface="メイリオ" panose="020B0604030504040204" pitchFamily="50" charset="-128"/>
                <a:ea typeface="メイリオ" panose="020B0604030504040204" pitchFamily="50" charset="-128"/>
              </a:rPr>
              <a:t>101</a:t>
            </a:r>
            <a:r>
              <a:rPr lang="ja-JP" altLang="en-US" sz="1050" b="1" dirty="0">
                <a:latin typeface="メイリオ" panose="020B0604030504040204" pitchFamily="50" charset="-128"/>
                <a:ea typeface="メイリオ" panose="020B0604030504040204" pitchFamily="50" charset="-128"/>
              </a:rPr>
              <a:t>号</a:t>
            </a:r>
          </a:p>
          <a:p>
            <a:r>
              <a:rPr lang="ja-JP" altLang="en-US" sz="1050" b="1" dirty="0">
                <a:latin typeface="メイリオ" panose="020B0604030504040204" pitchFamily="50" charset="-128"/>
                <a:ea typeface="メイリオ" panose="020B0604030504040204" pitchFamily="50" charset="-128"/>
              </a:rPr>
              <a:t>　電話番号：</a:t>
            </a:r>
            <a:r>
              <a:rPr lang="en-US" altLang="ja-JP" sz="1050" b="1" dirty="0">
                <a:latin typeface="メイリオ" panose="020B0604030504040204" pitchFamily="50" charset="-128"/>
                <a:ea typeface="メイリオ" panose="020B0604030504040204" pitchFamily="50" charset="-128"/>
              </a:rPr>
              <a:t>026-217-6506</a:t>
            </a:r>
          </a:p>
          <a:p>
            <a:r>
              <a:rPr lang="ja-JP" altLang="en-US" sz="1050" b="1" dirty="0">
                <a:latin typeface="メイリオ" panose="020B0604030504040204" pitchFamily="50" charset="-128"/>
                <a:ea typeface="メイリオ" panose="020B0604030504040204" pitchFamily="50" charset="-128"/>
              </a:rPr>
              <a:t>　</a:t>
            </a:r>
            <a:r>
              <a:rPr lang="en-US" altLang="ja-JP" sz="1050" b="1" dirty="0">
                <a:latin typeface="メイリオ" panose="020B0604030504040204" pitchFamily="50" charset="-128"/>
                <a:ea typeface="メイリオ" panose="020B0604030504040204" pitchFamily="50" charset="-128"/>
              </a:rPr>
              <a:t>FAX</a:t>
            </a:r>
            <a:r>
              <a:rPr lang="ja-JP" altLang="en-US" sz="1050" b="1" dirty="0">
                <a:latin typeface="メイリオ" panose="020B0604030504040204" pitchFamily="50" charset="-128"/>
                <a:ea typeface="メイリオ" panose="020B0604030504040204" pitchFamily="50" charset="-128"/>
              </a:rPr>
              <a:t>番号 ：</a:t>
            </a:r>
          </a:p>
          <a:p>
            <a:r>
              <a:rPr lang="ja-JP" altLang="en-US" sz="1050" b="1" dirty="0">
                <a:latin typeface="メイリオ" panose="020B0604030504040204" pitchFamily="50" charset="-128"/>
                <a:ea typeface="メイリオ" panose="020B0604030504040204" pitchFamily="50" charset="-128"/>
              </a:rPr>
              <a:t>　お届け日：指定なし</a:t>
            </a:r>
          </a:p>
          <a:p>
            <a:r>
              <a:rPr lang="ja-JP" altLang="en-US" sz="1050" b="1" dirty="0">
                <a:latin typeface="メイリオ" panose="020B0604030504040204" pitchFamily="50" charset="-128"/>
                <a:ea typeface="メイリオ" panose="020B0604030504040204" pitchFamily="50" charset="-128"/>
              </a:rPr>
              <a:t>　お届け時間：指定なし</a:t>
            </a:r>
          </a:p>
          <a:p>
            <a:endParaRPr lang="ja-JP" altLang="en-US"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商品コード</a:t>
            </a:r>
            <a:r>
              <a:rPr lang="en-US" altLang="ja-JP" sz="1050" b="1" dirty="0">
                <a:latin typeface="メイリオ" panose="020B0604030504040204" pitchFamily="50" charset="-128"/>
                <a:ea typeface="メイリオ" panose="020B0604030504040204" pitchFamily="50" charset="-128"/>
              </a:rPr>
              <a:t>: 4515990000443</a:t>
            </a:r>
          </a:p>
          <a:p>
            <a:r>
              <a:rPr lang="ja-JP" altLang="en-US" sz="1050" b="1" dirty="0">
                <a:latin typeface="メイリオ" panose="020B0604030504040204" pitchFamily="50" charset="-128"/>
                <a:ea typeface="メイリオ" panose="020B0604030504040204" pitchFamily="50" charset="-128"/>
              </a:rPr>
              <a:t>商品名</a:t>
            </a:r>
            <a:r>
              <a:rPr lang="en-US" altLang="ja-JP" sz="1050" b="1" dirty="0">
                <a:latin typeface="メイリオ" panose="020B0604030504040204" pitchFamily="50" charset="-128"/>
                <a:ea typeface="メイリオ" panose="020B0604030504040204" pitchFamily="50" charset="-128"/>
              </a:rPr>
              <a:t>: </a:t>
            </a:r>
            <a:r>
              <a:rPr lang="ja-JP" altLang="en-US" sz="1050" b="1" dirty="0">
                <a:latin typeface="メイリオ" panose="020B0604030504040204" pitchFamily="50" charset="-128"/>
                <a:ea typeface="メイリオ" panose="020B0604030504040204" pitchFamily="50" charset="-128"/>
              </a:rPr>
              <a:t>木崎豊のオートハープ入門</a:t>
            </a:r>
            <a:r>
              <a:rPr lang="en-US" altLang="ja-JP" sz="1050" b="1" dirty="0">
                <a:latin typeface="メイリオ" panose="020B0604030504040204" pitchFamily="50" charset="-128"/>
                <a:ea typeface="メイリオ" panose="020B0604030504040204" pitchFamily="50" charset="-128"/>
              </a:rPr>
              <a:t>[</a:t>
            </a:r>
            <a:r>
              <a:rPr lang="ja-JP" altLang="en-US" sz="1050" b="1" dirty="0">
                <a:latin typeface="メイリオ" panose="020B0604030504040204" pitchFamily="50" charset="-128"/>
                <a:ea typeface="メイリオ" panose="020B0604030504040204" pitchFamily="50" charset="-128"/>
              </a:rPr>
              <a:t>よくわかるビデオ</a:t>
            </a:r>
            <a:r>
              <a:rPr lang="en-US" altLang="ja-JP" sz="1050" b="1" dirty="0">
                <a:latin typeface="メイリオ" panose="020B0604030504040204" pitchFamily="50" charset="-128"/>
                <a:ea typeface="メイリオ" panose="020B0604030504040204" pitchFamily="50" charset="-128"/>
              </a:rPr>
              <a:t>]  </a:t>
            </a:r>
          </a:p>
          <a:p>
            <a:r>
              <a:rPr lang="ja-JP" altLang="en-US" sz="1050" b="1" dirty="0">
                <a:latin typeface="メイリオ" panose="020B0604030504040204" pitchFamily="50" charset="-128"/>
                <a:ea typeface="メイリオ" panose="020B0604030504040204" pitchFamily="50" charset="-128"/>
              </a:rPr>
              <a:t>単価：￥ </a:t>
            </a:r>
            <a:r>
              <a:rPr lang="en-US" altLang="ja-JP" sz="1050" b="1" dirty="0">
                <a:latin typeface="メイリオ" panose="020B0604030504040204" pitchFamily="50" charset="-128"/>
                <a:ea typeface="メイリオ" panose="020B0604030504040204" pitchFamily="50" charset="-128"/>
              </a:rPr>
              <a:t>3,000</a:t>
            </a:r>
          </a:p>
          <a:p>
            <a:r>
              <a:rPr lang="ja-JP" altLang="en-US" sz="1050" b="1" dirty="0">
                <a:latin typeface="メイリオ" panose="020B0604030504040204" pitchFamily="50" charset="-128"/>
                <a:ea typeface="メイリオ" panose="020B0604030504040204" pitchFamily="50" charset="-128"/>
              </a:rPr>
              <a:t>数量：</a:t>
            </a:r>
            <a:r>
              <a:rPr lang="en-US" altLang="ja-JP" sz="1050" b="1" dirty="0">
                <a:latin typeface="メイリオ" panose="020B0604030504040204" pitchFamily="50" charset="-128"/>
                <a:ea typeface="メイリオ" panose="020B0604030504040204" pitchFamily="50" charset="-128"/>
              </a:rPr>
              <a:t>1</a:t>
            </a:r>
          </a:p>
          <a:p>
            <a:endParaRPr lang="en-US" altLang="ja-JP" sz="1050" b="1"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p>
          <a:p>
            <a:r>
              <a:rPr lang="ja-JP" altLang="en-US" sz="1050" b="1" dirty="0">
                <a:latin typeface="メイリオ" panose="020B0604030504040204" pitchFamily="50" charset="-128"/>
                <a:ea typeface="メイリオ" panose="020B0604030504040204" pitchFamily="50" charset="-128"/>
              </a:rPr>
              <a:t>ご使用ポイント </a:t>
            </a:r>
            <a:r>
              <a:rPr lang="en-US" altLang="ja-JP" sz="1050" b="1" dirty="0">
                <a:latin typeface="メイリオ" panose="020B0604030504040204" pitchFamily="50" charset="-128"/>
                <a:ea typeface="メイリオ" panose="020B0604030504040204" pitchFamily="50" charset="-128"/>
              </a:rPr>
              <a:t>0 </a:t>
            </a:r>
            <a:r>
              <a:rPr lang="en-US" altLang="ja-JP" sz="1050" b="1" dirty="0" err="1">
                <a:latin typeface="メイリオ" panose="020B0604030504040204" pitchFamily="50" charset="-128"/>
                <a:ea typeface="メイリオ" panose="020B0604030504040204" pitchFamily="50" charset="-128"/>
              </a:rPr>
              <a:t>pt</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今回加算される予定のポイント </a:t>
            </a:r>
            <a:r>
              <a:rPr lang="en-US" altLang="ja-JP" sz="1050" b="1" dirty="0">
                <a:latin typeface="メイリオ" panose="020B0604030504040204" pitchFamily="50" charset="-128"/>
                <a:ea typeface="メイリオ" panose="020B0604030504040204" pitchFamily="50" charset="-128"/>
              </a:rPr>
              <a:t>300 </a:t>
            </a:r>
            <a:r>
              <a:rPr lang="en-US" altLang="ja-JP" sz="1050" b="1" dirty="0" err="1">
                <a:latin typeface="メイリオ" panose="020B0604030504040204" pitchFamily="50" charset="-128"/>
                <a:ea typeface="メイリオ" panose="020B0604030504040204" pitchFamily="50" charset="-128"/>
              </a:rPr>
              <a:t>pt</a:t>
            </a:r>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現在の所持ポイント </a:t>
            </a:r>
            <a:r>
              <a:rPr lang="en-US" altLang="ja-JP" sz="1050" b="1" dirty="0">
                <a:latin typeface="メイリオ" panose="020B0604030504040204" pitchFamily="50" charset="-128"/>
                <a:ea typeface="メイリオ" panose="020B0604030504040204" pitchFamily="50" charset="-128"/>
              </a:rPr>
              <a:t>0 </a:t>
            </a:r>
            <a:r>
              <a:rPr lang="en-US" altLang="ja-JP" sz="1050" b="1" dirty="0" err="1">
                <a:latin typeface="メイリオ" panose="020B0604030504040204" pitchFamily="50" charset="-128"/>
                <a:ea typeface="メイリオ" panose="020B0604030504040204" pitchFamily="50" charset="-128"/>
              </a:rPr>
              <a:t>pt</a:t>
            </a:r>
            <a:endParaRPr lang="en-US" altLang="ja-JP" sz="1050" b="1" dirty="0">
              <a:latin typeface="メイリオ" panose="020B0604030504040204" pitchFamily="50" charset="-128"/>
              <a:ea typeface="メイリオ" panose="020B0604030504040204" pitchFamily="50" charset="-128"/>
            </a:endParaRPr>
          </a:p>
          <a:p>
            <a:endParaRPr lang="en-US" altLang="ja-JP" sz="1050" b="1" dirty="0">
              <a:latin typeface="メイリオ" panose="020B0604030504040204" pitchFamily="50" charset="-128"/>
              <a:ea typeface="メイリオ" panose="020B0604030504040204" pitchFamily="50" charset="-128"/>
            </a:endParaRPr>
          </a:p>
          <a:p>
            <a:r>
              <a:rPr lang="en-US" altLang="ja-JP" sz="1050" b="1" dirty="0">
                <a:latin typeface="メイリオ" panose="020B0604030504040204" pitchFamily="50" charset="-128"/>
                <a:ea typeface="メイリオ" panose="020B0604030504040204" pitchFamily="50" charset="-128"/>
              </a:rPr>
              <a:t>==============================================================</a:t>
            </a:r>
          </a:p>
          <a:p>
            <a:endParaRPr lang="en-US" altLang="ja-JP" sz="1050" b="1" dirty="0">
              <a:latin typeface="メイリオ" panose="020B0604030504040204" pitchFamily="50" charset="-128"/>
              <a:ea typeface="メイリオ" panose="020B0604030504040204" pitchFamily="50" charset="-128"/>
            </a:endParaRPr>
          </a:p>
          <a:p>
            <a:r>
              <a:rPr lang="ja-JP" altLang="en-US" sz="1050" b="1" dirty="0">
                <a:latin typeface="メイリオ" panose="020B0604030504040204" pitchFamily="50" charset="-128"/>
                <a:ea typeface="メイリオ" panose="020B0604030504040204" pitchFamily="50" charset="-128"/>
              </a:rPr>
              <a:t>お客様のご要望にお答え出来るよう努力して参りますので、今後ともサイトミュージックジャパンを宜しくお願い申し上げます。</a:t>
            </a:r>
          </a:p>
          <a:p>
            <a:r>
              <a:rPr lang="ja-JP" altLang="en-US" sz="1050" b="1" dirty="0">
                <a:latin typeface="メイリオ" panose="020B0604030504040204" pitchFamily="50" charset="-128"/>
                <a:ea typeface="メイリオ" panose="020B0604030504040204" pitchFamily="50" charset="-128"/>
              </a:rPr>
              <a:t>またのご利用をお待ちしております。</a:t>
            </a:r>
          </a:p>
        </p:txBody>
      </p:sp>
    </p:spTree>
    <p:extLst>
      <p:ext uri="{BB962C8B-B14F-4D97-AF65-F5344CB8AC3E}">
        <p14:creationId xmlns:p14="http://schemas.microsoft.com/office/powerpoint/2010/main" val="386670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3 - Oscar Schmidt OS11021AE The Americana Acoustic Electric Autoharp">
            <a:extLst>
              <a:ext uri="{FF2B5EF4-FFF2-40B4-BE49-F238E27FC236}">
                <a16:creationId xmlns:a16="http://schemas.microsoft.com/office/drawing/2014/main" id="{4D1D5425-6159-409D-84E5-67C99ADCD0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072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29F78EE-8C36-4534-96CA-01B368569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84A4AB05-1C93-4D93-9996-8C83496C619F}"/>
              </a:ext>
            </a:extLst>
          </p:cNvPr>
          <p:cNvPicPr>
            <a:picLocks noChangeAspect="1"/>
          </p:cNvPicPr>
          <p:nvPr/>
        </p:nvPicPr>
        <p:blipFill>
          <a:blip r:embed="rId3"/>
          <a:stretch>
            <a:fillRect/>
          </a:stretch>
        </p:blipFill>
        <p:spPr>
          <a:xfrm>
            <a:off x="341351" y="602257"/>
            <a:ext cx="2048161" cy="1057423"/>
          </a:xfrm>
          <a:prstGeom prst="rect">
            <a:avLst/>
          </a:prstGeom>
        </p:spPr>
      </p:pic>
      <p:sp>
        <p:nvSpPr>
          <p:cNvPr id="6" name="テキスト ボックス 5">
            <a:extLst>
              <a:ext uri="{FF2B5EF4-FFF2-40B4-BE49-F238E27FC236}">
                <a16:creationId xmlns:a16="http://schemas.microsoft.com/office/drawing/2014/main" id="{A3C55FFF-61F1-4AFC-BF7B-1FC2CF25C39E}"/>
              </a:ext>
            </a:extLst>
          </p:cNvPr>
          <p:cNvSpPr txBox="1"/>
          <p:nvPr/>
        </p:nvSpPr>
        <p:spPr>
          <a:xfrm>
            <a:off x="9625016" y="602257"/>
            <a:ext cx="2519363" cy="6124754"/>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SPECIFICATIONS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BODY &amp; CONSTRUCTION</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Top Wood</a:t>
            </a:r>
          </a:p>
          <a:p>
            <a:r>
              <a:rPr lang="en-US" altLang="ja-JP" sz="1400" b="1" dirty="0">
                <a:latin typeface="メイリオ" panose="020B0604030504040204" pitchFamily="50" charset="-128"/>
                <a:ea typeface="メイリオ" panose="020B0604030504040204" pitchFamily="50" charset="-128"/>
              </a:rPr>
              <a:t>Ovangkol</a:t>
            </a:r>
          </a:p>
          <a:p>
            <a:r>
              <a:rPr lang="en-US" altLang="ja-JP" sz="1400" b="1" dirty="0">
                <a:latin typeface="メイリオ" panose="020B0604030504040204" pitchFamily="50" charset="-128"/>
                <a:ea typeface="メイリオ" panose="020B0604030504040204" pitchFamily="50" charset="-128"/>
              </a:rPr>
              <a:t>Back Wood</a:t>
            </a:r>
          </a:p>
          <a:p>
            <a:r>
              <a:rPr lang="en-US" altLang="ja-JP" sz="1400" b="1" dirty="0">
                <a:latin typeface="メイリオ" panose="020B0604030504040204" pitchFamily="50" charset="-128"/>
                <a:ea typeface="メイリオ" panose="020B0604030504040204" pitchFamily="50" charset="-128"/>
              </a:rPr>
              <a:t>Solid Spruce</a:t>
            </a:r>
          </a:p>
          <a:p>
            <a:r>
              <a:rPr lang="en-US" altLang="ja-JP" sz="1400" b="1" dirty="0">
                <a:latin typeface="メイリオ" panose="020B0604030504040204" pitchFamily="50" charset="-128"/>
                <a:ea typeface="メイリオ" panose="020B0604030504040204" pitchFamily="50" charset="-128"/>
              </a:rPr>
              <a:t>Type</a:t>
            </a:r>
          </a:p>
          <a:p>
            <a:r>
              <a:rPr lang="en-US" altLang="ja-JP" sz="1400" b="1" dirty="0">
                <a:latin typeface="メイリオ" panose="020B0604030504040204" pitchFamily="50" charset="-128"/>
                <a:ea typeface="メイリオ" panose="020B0604030504040204" pitchFamily="50" charset="-128"/>
              </a:rPr>
              <a:t>Autoharps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ELECTRONICS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Pickups</a:t>
            </a:r>
          </a:p>
          <a:p>
            <a:r>
              <a:rPr lang="en-US" altLang="ja-JP" sz="1400" b="1" dirty="0">
                <a:latin typeface="メイリオ" panose="020B0604030504040204" pitchFamily="50" charset="-128"/>
                <a:ea typeface="メイリオ" panose="020B0604030504040204" pitchFamily="50" charset="-128"/>
              </a:rPr>
              <a:t>Passive Electronic P/U</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OTHER</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Color</a:t>
            </a:r>
          </a:p>
          <a:p>
            <a:r>
              <a:rPr lang="en-US" altLang="ja-JP" sz="1400" b="1" dirty="0">
                <a:latin typeface="メイリオ" panose="020B0604030504040204" pitchFamily="50" charset="-128"/>
                <a:ea typeface="メイリオ" panose="020B0604030504040204" pitchFamily="50" charset="-128"/>
              </a:rPr>
              <a:t>Natural</a:t>
            </a:r>
          </a:p>
          <a:p>
            <a:r>
              <a:rPr lang="en-US" altLang="ja-JP" sz="1400" b="1" dirty="0">
                <a:latin typeface="メイリオ" panose="020B0604030504040204" pitchFamily="50" charset="-128"/>
                <a:ea typeface="メイリオ" panose="020B0604030504040204" pitchFamily="50" charset="-128"/>
              </a:rPr>
              <a:t>Finish</a:t>
            </a:r>
          </a:p>
          <a:p>
            <a:r>
              <a:rPr lang="en-US" altLang="ja-JP" sz="1400" b="1" dirty="0">
                <a:latin typeface="メイリオ" panose="020B0604030504040204" pitchFamily="50" charset="-128"/>
                <a:ea typeface="メイリオ" panose="020B0604030504040204" pitchFamily="50" charset="-128"/>
              </a:rPr>
              <a:t>Satin</a:t>
            </a:r>
          </a:p>
          <a:p>
            <a:r>
              <a:rPr lang="en-US" altLang="ja-JP" sz="1400" b="1" dirty="0">
                <a:latin typeface="メイリオ" panose="020B0604030504040204" pitchFamily="50" charset="-128"/>
                <a:ea typeface="メイリオ" panose="020B0604030504040204" pitchFamily="50" charset="-128"/>
              </a:rPr>
              <a:t>Additional Info</a:t>
            </a:r>
          </a:p>
          <a:p>
            <a:r>
              <a:rPr lang="en-US" altLang="ja-JP" sz="1400" b="1" dirty="0">
                <a:latin typeface="メイリオ" panose="020B0604030504040204" pitchFamily="50" charset="-128"/>
                <a:ea typeface="メイリオ" panose="020B0604030504040204" pitchFamily="50" charset="-128"/>
              </a:rPr>
              <a:t>21 Chords</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HARDWARE</a:t>
            </a:r>
          </a:p>
          <a:p>
            <a:endParaRPr lang="en-US" altLang="ja-JP" sz="1400"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Tuners</a:t>
            </a:r>
          </a:p>
        </p:txBody>
      </p:sp>
    </p:spTree>
    <p:extLst>
      <p:ext uri="{BB962C8B-B14F-4D97-AF65-F5344CB8AC3E}">
        <p14:creationId xmlns:p14="http://schemas.microsoft.com/office/powerpoint/2010/main" val="216807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6D519B2-8CE7-4754-8B8D-F34DFCD61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CC4961D8-B717-478C-89F1-5B53288A9A38}"/>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423060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80F4000B-E81D-4F9F-9362-425F9FEAFF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21E45137-8328-4730-98D7-931AEC62A562}"/>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3377100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611DF02-9936-43DA-AA40-8B07EDEFA1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A379C5A-276B-4E22-84EE-485C0103190B}"/>
              </a:ext>
            </a:extLst>
          </p:cNvPr>
          <p:cNvPicPr>
            <a:picLocks noChangeAspect="1"/>
          </p:cNvPicPr>
          <p:nvPr/>
        </p:nvPicPr>
        <p:blipFill>
          <a:blip r:embed="rId3"/>
          <a:stretch>
            <a:fillRect/>
          </a:stretch>
        </p:blipFill>
        <p:spPr>
          <a:xfrm>
            <a:off x="341351" y="602257"/>
            <a:ext cx="2048161" cy="1057423"/>
          </a:xfrm>
          <a:prstGeom prst="rect">
            <a:avLst/>
          </a:prstGeom>
        </p:spPr>
      </p:pic>
    </p:spTree>
    <p:extLst>
      <p:ext uri="{BB962C8B-B14F-4D97-AF65-F5344CB8AC3E}">
        <p14:creationId xmlns:p14="http://schemas.microsoft.com/office/powerpoint/2010/main" val="36782327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TotalTime>
  <Words>6223</Words>
  <Application>Microsoft Office PowerPoint</Application>
  <PresentationFormat>ワイド画面</PresentationFormat>
  <Paragraphs>742</Paragraphs>
  <Slides>43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43</vt:i4>
      </vt:variant>
    </vt:vector>
  </HeadingPairs>
  <TitlesOfParts>
    <vt:vector size="48" baseType="lpstr">
      <vt:lpstr>メイリオ</vt:lpstr>
      <vt:lpstr>游ゴシック</vt:lpstr>
      <vt:lpstr>游ゴシック Light</vt:lpstr>
      <vt:lpstr>Arial</vt:lpstr>
      <vt:lpstr>Office テーマ</vt:lpstr>
      <vt:lpstr>Oscar Schmidt OS11021AE  The Americana Acoustic Electric Autoharp US $599.99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tamagawa akio</dc:creator>
  <cp:lastModifiedBy>tamagawa akio</cp:lastModifiedBy>
  <cp:revision>52</cp:revision>
  <dcterms:created xsi:type="dcterms:W3CDTF">2021-02-22T04:26:30Z</dcterms:created>
  <dcterms:modified xsi:type="dcterms:W3CDTF">2021-07-20T17:13:21Z</dcterms:modified>
</cp:coreProperties>
</file>