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 id="271" r:id="rId14"/>
    <p:sldId id="270" r:id="rId15"/>
    <p:sldId id="272" r:id="rId16"/>
    <p:sldId id="269" r:id="rId17"/>
    <p:sldId id="268"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7"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160AD-E0F4-4E4D-A430-4666E189493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4670CA8-AC79-4661-8D47-1DE59EAAF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63B179B-830D-4FAE-8306-55AA2570E801}"/>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19CF8CBB-2169-4A3A-A021-CCB0C61D07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D22501-12EE-4394-B370-0FEC7FA06D5D}"/>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394161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13AE1C-5B40-4943-A2D2-F6811D1040D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1FA25A-8F3D-4358-95FF-28BE0059EDB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D82E9D-4A1C-491A-9F33-38ACAB833216}"/>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CC00CFA4-7735-4F62-87CE-FE235CDA55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5CE12A-BD26-426B-B27E-72C195B2F8DB}"/>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133622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6199537-350D-4FC5-BDDF-48FC4A77A66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62B4515-FA31-4316-A677-C1EBE575E61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B59DAA-2797-4235-9E23-53ED8B4A1791}"/>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6BF3959D-3C23-449E-8D33-E47BFCBF66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8F9D08-6DF9-4FBB-AC19-36433274F001}"/>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157727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195A-8B17-4D3B-B59B-E59917009F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91223E-2D80-4A08-B2A4-7CE268CC059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78281F-5A78-4703-A657-7A33BF1AAA70}"/>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E22BD490-5949-46F6-B2D8-15D7E9EE8E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1CFB25-CF2A-4718-A7F3-80FCDFBDD43D}"/>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47597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592AA-AF6F-48DF-888C-30ADFC5D6A9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65AFDD-1123-45E2-BC0C-6F9E253D2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2648C34-7BB3-44CC-B2EE-9B4F22139F81}"/>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3262B441-903C-4762-96BC-1AE33BBB3C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5B29FE-8549-4CD4-955E-208795363969}"/>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396650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1026F5-94A6-4AF8-9993-C532BCA0D8B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D77226-B9AF-4157-AB65-34599534D3C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9F9684D-6BE6-47FC-A4A0-3E98784EAEA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EA6C437-0571-437F-90FC-469DF9908A49}"/>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0987D9A2-5B43-4EB7-A426-7FE3D54ACA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D1F76A-0309-4695-8987-BD24EE92CAD9}"/>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174689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7D4BB2-A76A-4AF4-B979-0AE99AAC5E3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4B938D-AE26-4058-AAB3-C25D7BA9E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DE399E5-93BA-4AC9-946F-65557297065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B7D5D85-24C1-460E-8EE6-D6CE2DE5E4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B2618FE-6F21-4613-B4A0-EEC3445D3C4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1A0001F-ABDA-4F0A-87AA-D3A83913936A}"/>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8" name="フッター プレースホルダー 7">
            <a:extLst>
              <a:ext uri="{FF2B5EF4-FFF2-40B4-BE49-F238E27FC236}">
                <a16:creationId xmlns:a16="http://schemas.microsoft.com/office/drawing/2014/main" id="{B3539195-E412-4867-A848-D1C2CFF00D3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4957270-5812-41C6-AD23-D64D91B02666}"/>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267818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F15449-5D77-414A-B575-6D82F3D0387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01B3CD-B266-4E13-AB89-7883EF0A6B70}"/>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4" name="フッター プレースホルダー 3">
            <a:extLst>
              <a:ext uri="{FF2B5EF4-FFF2-40B4-BE49-F238E27FC236}">
                <a16:creationId xmlns:a16="http://schemas.microsoft.com/office/drawing/2014/main" id="{19A8730A-BF21-4A93-A2CE-5C3A28BDD20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480F6B9-87A9-44C7-B1C6-8A7B233B8775}"/>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125340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7A645B4-22ED-4F6E-BA2A-0E6591AED841}"/>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3" name="フッター プレースホルダー 2">
            <a:extLst>
              <a:ext uri="{FF2B5EF4-FFF2-40B4-BE49-F238E27FC236}">
                <a16:creationId xmlns:a16="http://schemas.microsoft.com/office/drawing/2014/main" id="{06D48A6B-03B3-4EF7-9C19-ABF01021DD2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D08981D-B27F-4788-B6C4-6769FB7A342A}"/>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8019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8CCC7-35DF-4B7A-8E6B-EF3FC8FD5E4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9EABA1-2605-4CF0-BF56-651DE42937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CE289F1-84E4-447E-8762-22A79BE5F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E614944-8AE5-4E80-BD30-1A9A42E1DFBD}"/>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D2A1CE6B-87FB-4457-88B8-286E13F74B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9583BD-4B15-4719-86C0-6F79311B7522}"/>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392479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FB4E83-D06D-4104-A31A-570C9ECEAF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7B0F03-A334-4EC8-B52F-662017E02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3A45413-26F5-4EF2-9C35-57DBD6BFC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DE5771B-5ED8-4478-AE6B-882B23B52835}"/>
              </a:ext>
            </a:extLst>
          </p:cNvPr>
          <p:cNvSpPr>
            <a:spLocks noGrp="1"/>
          </p:cNvSpPr>
          <p:nvPr>
            <p:ph type="dt" sz="half" idx="10"/>
          </p:nvPr>
        </p:nvSpPr>
        <p:spPr/>
        <p:txBody>
          <a:bodyPr/>
          <a:lstStyle/>
          <a:p>
            <a:fld id="{4B738685-69B4-4D10-A58B-69DAF6306B17}"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F79F0F9A-B73A-464F-B0C5-4CAE4BA767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FD7E46-04F6-4FB4-9580-2900586920C1}"/>
              </a:ext>
            </a:extLst>
          </p:cNvPr>
          <p:cNvSpPr>
            <a:spLocks noGrp="1"/>
          </p:cNvSpPr>
          <p:nvPr>
            <p:ph type="sldNum" sz="quarter" idx="12"/>
          </p:nvPr>
        </p:nvSpPr>
        <p:spPr/>
        <p:txBody>
          <a:body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2427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2717B37-C401-4228-BF1C-75B633D58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FBD267-AFAD-41AB-B02B-4F651AD8A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948165-48C6-4693-90E7-7B028ED07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38685-69B4-4D10-A58B-69DAF6306B17}"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66135A40-1E0E-4CEB-8E87-6C5D3B521C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7BD0AA9-4EF4-459A-B517-017D39FDA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C1E66-8E47-44B3-81AB-80EAF432D3A1}" type="slidenum">
              <a:rPr kumimoji="1" lang="ja-JP" altLang="en-US" smtClean="0"/>
              <a:t>‹#›</a:t>
            </a:fld>
            <a:endParaRPr kumimoji="1" lang="ja-JP" altLang="en-US"/>
          </a:p>
        </p:txBody>
      </p:sp>
    </p:spTree>
    <p:extLst>
      <p:ext uri="{BB962C8B-B14F-4D97-AF65-F5344CB8AC3E}">
        <p14:creationId xmlns:p14="http://schemas.microsoft.com/office/powerpoint/2010/main" val="182379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F0EA08-A1A1-4C87-A6E0-124C52D73F1F}"/>
              </a:ext>
            </a:extLst>
          </p:cNvPr>
          <p:cNvSpPr>
            <a:spLocks noGrp="1"/>
          </p:cNvSpPr>
          <p:nvPr>
            <p:ph type="ctrTitle"/>
          </p:nvPr>
        </p:nvSpPr>
        <p:spPr>
          <a:xfrm>
            <a:off x="531676" y="1043667"/>
            <a:ext cx="11152094" cy="742296"/>
          </a:xfrm>
        </p:spPr>
        <p:txBody>
          <a:bodyPr>
            <a:noAutofit/>
          </a:bodyPr>
          <a:lstStyle/>
          <a:p>
            <a:r>
              <a:rPr lang="en-US" altLang="ja-JP" sz="4400" b="1" i="0" dirty="0">
                <a:solidFill>
                  <a:srgbClr val="333333"/>
                </a:solidFill>
                <a:effectLst/>
                <a:latin typeface="メイリオ" panose="020B0604030504040204" pitchFamily="50" charset="-128"/>
                <a:ea typeface="メイリオ" panose="020B0604030504040204" pitchFamily="50" charset="-128"/>
              </a:rPr>
              <a:t>K.YASUMA NEWANCE ????</a:t>
            </a:r>
            <a:r>
              <a:rPr lang="ja-JP" altLang="en-US" sz="4400" b="1" i="0" dirty="0">
                <a:solidFill>
                  <a:srgbClr val="333333"/>
                </a:solidFill>
                <a:effectLst/>
                <a:latin typeface="メイリオ" panose="020B0604030504040204" pitchFamily="50" charset="-128"/>
                <a:ea typeface="メイリオ" panose="020B0604030504040204" pitchFamily="50" charset="-128"/>
              </a:rPr>
              <a:t>年製</a:t>
            </a:r>
            <a:endParaRPr kumimoji="1" lang="ja-JP" altLang="en-US" sz="44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C6B8C1A-0241-4A8C-B852-FAC539E6FC9B}"/>
              </a:ext>
            </a:extLst>
          </p:cNvPr>
          <p:cNvSpPr txBox="1"/>
          <p:nvPr/>
        </p:nvSpPr>
        <p:spPr>
          <a:xfrm>
            <a:off x="240632" y="2288321"/>
            <a:ext cx="11951368" cy="461665"/>
          </a:xfrm>
          <a:prstGeom prst="rect">
            <a:avLst/>
          </a:prstGeom>
          <a:noFill/>
        </p:spPr>
        <p:txBody>
          <a:bodyPr wrap="square">
            <a:spAutoFit/>
          </a:bodyPr>
          <a:lstStyle/>
          <a:p>
            <a:r>
              <a:rPr lang="en-US" altLang="ja-JP" sz="2400" b="1" dirty="0">
                <a:latin typeface="メイリオ" panose="020B0604030504040204" pitchFamily="50" charset="-128"/>
                <a:ea typeface="メイリオ" panose="020B0604030504040204" pitchFamily="50" charset="-128"/>
              </a:rPr>
              <a:t>30 Soft  Case  K.YASUMA NEWANCE   111181</a:t>
            </a:r>
            <a:r>
              <a:rPr lang="ja-JP" altLang="en-US" sz="2400" b="1" dirty="0">
                <a:latin typeface="メイリオ" panose="020B0604030504040204" pitchFamily="50" charset="-128"/>
                <a:ea typeface="メイリオ" panose="020B0604030504040204" pitchFamily="50" charset="-128"/>
              </a:rPr>
              <a:t> </a:t>
            </a:r>
            <a:r>
              <a:rPr lang="en-US" altLang="ja-JP" sz="2400" b="1" dirty="0">
                <a:latin typeface="メイリオ" panose="020B0604030504040204" pitchFamily="50" charset="-128"/>
                <a:ea typeface="メイリオ" panose="020B0604030504040204" pitchFamily="50" charset="-128"/>
              </a:rPr>
              <a:t>79,800</a:t>
            </a:r>
            <a:r>
              <a:rPr lang="ja-JP" altLang="en-US" sz="2400" b="1" dirty="0">
                <a:latin typeface="メイリオ" panose="020B0604030504040204" pitchFamily="50" charset="-128"/>
                <a:ea typeface="メイリオ" panose="020B0604030504040204" pitchFamily="50" charset="-128"/>
              </a:rPr>
              <a:t>円   </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年製</a:t>
            </a:r>
          </a:p>
        </p:txBody>
      </p:sp>
      <p:sp>
        <p:nvSpPr>
          <p:cNvPr id="6" name="テキスト ボックス 5">
            <a:extLst>
              <a:ext uri="{FF2B5EF4-FFF2-40B4-BE49-F238E27FC236}">
                <a16:creationId xmlns:a16="http://schemas.microsoft.com/office/drawing/2014/main" id="{8DDEF8B9-EC06-496C-B051-5B613683099F}"/>
              </a:ext>
            </a:extLst>
          </p:cNvPr>
          <p:cNvSpPr txBox="1"/>
          <p:nvPr/>
        </p:nvSpPr>
        <p:spPr>
          <a:xfrm>
            <a:off x="4215086" y="2910575"/>
            <a:ext cx="6469511" cy="369331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商品情報</a:t>
            </a: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個数：</a:t>
            </a:r>
            <a:r>
              <a:rPr lang="en-US" altLang="ja-JP" b="1" dirty="0">
                <a:latin typeface="メイリオ" panose="020B0604030504040204" pitchFamily="50" charset="-128"/>
                <a:ea typeface="メイリオ" panose="020B0604030504040204" pitchFamily="50" charset="-128"/>
              </a:rPr>
              <a:t>1</a:t>
            </a:r>
          </a:p>
          <a:p>
            <a:r>
              <a:rPr lang="ja-JP" altLang="en-US" b="1" dirty="0">
                <a:latin typeface="メイリオ" panose="020B0604030504040204" pitchFamily="50" charset="-128"/>
                <a:ea typeface="メイリオ" panose="020B0604030504040204" pitchFamily="50" charset="-128"/>
              </a:rPr>
              <a:t>開始日時：</a:t>
            </a:r>
            <a:r>
              <a:rPr lang="en-US" altLang="ja-JP" b="1" dirty="0">
                <a:latin typeface="メイリオ" panose="020B0604030504040204" pitchFamily="50" charset="-128"/>
                <a:ea typeface="メイリオ" panose="020B0604030504040204" pitchFamily="50" charset="-128"/>
              </a:rPr>
              <a:t>2021.01.25</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00:24</a:t>
            </a:r>
          </a:p>
          <a:p>
            <a:r>
              <a:rPr lang="ja-JP" altLang="en-US" b="1" dirty="0">
                <a:latin typeface="メイリオ" panose="020B0604030504040204" pitchFamily="50" charset="-128"/>
                <a:ea typeface="メイリオ" panose="020B0604030504040204" pitchFamily="50" charset="-128"/>
              </a:rPr>
              <a:t>終了日時：</a:t>
            </a:r>
            <a:r>
              <a:rPr lang="en-US" altLang="ja-JP" b="1" dirty="0">
                <a:latin typeface="メイリオ" panose="020B0604030504040204" pitchFamily="50" charset="-128"/>
                <a:ea typeface="メイリオ" panose="020B0604030504040204" pitchFamily="50" charset="-128"/>
              </a:rPr>
              <a:t>2021.02.01</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00:24</a:t>
            </a:r>
          </a:p>
          <a:p>
            <a:r>
              <a:rPr lang="ja-JP" altLang="en-US" b="1" dirty="0">
                <a:latin typeface="メイリオ" panose="020B0604030504040204" pitchFamily="50" charset="-128"/>
                <a:ea typeface="メイリオ" panose="020B0604030504040204" pitchFamily="50" charset="-128"/>
              </a:rPr>
              <a:t>自動延長：あり</a:t>
            </a:r>
          </a:p>
          <a:p>
            <a:r>
              <a:rPr lang="ja-JP" altLang="en-US" b="1" dirty="0">
                <a:latin typeface="メイリオ" panose="020B0604030504040204" pitchFamily="50" charset="-128"/>
                <a:ea typeface="メイリオ" panose="020B0604030504040204" pitchFamily="50" charset="-128"/>
              </a:rPr>
              <a:t>早期終了：あり</a:t>
            </a:r>
          </a:p>
          <a:p>
            <a:r>
              <a:rPr lang="ja-JP" altLang="en-US" b="1" dirty="0">
                <a:latin typeface="メイリオ" panose="020B0604030504040204" pitchFamily="50" charset="-128"/>
                <a:ea typeface="メイリオ" panose="020B0604030504040204" pitchFamily="50" charset="-128"/>
              </a:rPr>
              <a:t>返品：返品不可</a:t>
            </a:r>
          </a:p>
          <a:p>
            <a:r>
              <a:rPr lang="ja-JP" altLang="en-US" b="1" dirty="0">
                <a:latin typeface="メイリオ" panose="020B0604030504040204" pitchFamily="50" charset="-128"/>
                <a:ea typeface="メイリオ" panose="020B0604030504040204" pitchFamily="50" charset="-128"/>
              </a:rPr>
              <a:t>入札者評価制限：あり</a:t>
            </a:r>
          </a:p>
          <a:p>
            <a:r>
              <a:rPr lang="ja-JP" altLang="en-US" b="1" dirty="0">
                <a:latin typeface="メイリオ" panose="020B0604030504040204" pitchFamily="50" charset="-128"/>
                <a:ea typeface="メイリオ" panose="020B0604030504040204" pitchFamily="50" charset="-128"/>
              </a:rPr>
              <a:t>入札者認証制限：なし</a:t>
            </a:r>
          </a:p>
          <a:p>
            <a:r>
              <a:rPr lang="ja-JP" altLang="en-US" b="1" dirty="0">
                <a:latin typeface="メイリオ" panose="020B0604030504040204" pitchFamily="50" charset="-128"/>
                <a:ea typeface="メイリオ" panose="020B0604030504040204" pitchFamily="50" charset="-128"/>
              </a:rPr>
              <a:t>落札者：</a:t>
            </a:r>
            <a:r>
              <a:rPr lang="en-US" altLang="ja-JP" b="1" dirty="0">
                <a:latin typeface="メイリオ" panose="020B0604030504040204" pitchFamily="50" charset="-128"/>
                <a:ea typeface="メイリオ" panose="020B0604030504040204" pitchFamily="50" charset="-128"/>
              </a:rPr>
              <a:t>lnoow45525 / </a:t>
            </a:r>
            <a:r>
              <a:rPr lang="ja-JP" altLang="en-US" b="1" dirty="0">
                <a:latin typeface="メイリオ" panose="020B0604030504040204" pitchFamily="50" charset="-128"/>
                <a:ea typeface="メイリオ" panose="020B0604030504040204" pitchFamily="50" charset="-128"/>
              </a:rPr>
              <a:t>評価 </a:t>
            </a:r>
            <a:r>
              <a:rPr lang="en-US" altLang="ja-JP" b="1" dirty="0">
                <a:latin typeface="メイリオ" panose="020B0604030504040204" pitchFamily="50" charset="-128"/>
                <a:ea typeface="メイリオ" panose="020B0604030504040204" pitchFamily="50" charset="-128"/>
              </a:rPr>
              <a:t>3</a:t>
            </a:r>
          </a:p>
          <a:p>
            <a:r>
              <a:rPr lang="ja-JP" altLang="en-US" b="1" dirty="0">
                <a:latin typeface="メイリオ" panose="020B0604030504040204" pitchFamily="50" charset="-128"/>
                <a:ea typeface="メイリオ" panose="020B0604030504040204" pitchFamily="50" charset="-128"/>
              </a:rPr>
              <a:t>開始価格：</a:t>
            </a:r>
            <a:r>
              <a:rPr lang="en-US" altLang="ja-JP" b="1" dirty="0">
                <a:latin typeface="メイリオ" panose="020B0604030504040204" pitchFamily="50" charset="-128"/>
                <a:ea typeface="メイリオ" panose="020B0604030504040204" pitchFamily="50" charset="-128"/>
              </a:rPr>
              <a:t>79,800 </a:t>
            </a:r>
            <a:r>
              <a:rPr lang="ja-JP" altLang="en-US" b="1" dirty="0">
                <a:latin typeface="メイリオ" panose="020B0604030504040204" pitchFamily="50" charset="-128"/>
                <a:ea typeface="メイリオ" panose="020B0604030504040204" pitchFamily="50" charset="-128"/>
              </a:rPr>
              <a:t>円（税 </a:t>
            </a:r>
            <a:r>
              <a:rPr lang="en-US" altLang="ja-JP" b="1" dirty="0">
                <a:latin typeface="メイリオ" panose="020B0604030504040204" pitchFamily="50" charset="-128"/>
                <a:ea typeface="メイリオ" panose="020B0604030504040204" pitchFamily="50" charset="-128"/>
              </a:rPr>
              <a:t>0 </a:t>
            </a:r>
            <a:r>
              <a:rPr lang="ja-JP" altLang="en-US" b="1" dirty="0">
                <a:latin typeface="メイリオ" panose="020B0604030504040204" pitchFamily="50" charset="-128"/>
                <a:ea typeface="メイリオ" panose="020B0604030504040204" pitchFamily="50" charset="-128"/>
              </a:rPr>
              <a:t>円）</a:t>
            </a:r>
          </a:p>
          <a:p>
            <a:r>
              <a:rPr lang="ja-JP" altLang="en-US" b="1" dirty="0">
                <a:latin typeface="メイリオ" panose="020B0604030504040204" pitchFamily="50" charset="-128"/>
                <a:ea typeface="メイリオ" panose="020B0604030504040204" pitchFamily="50" charset="-128"/>
              </a:rPr>
              <a:t>オークション</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o451699260</a:t>
            </a:r>
            <a:endParaRPr lang="ja-JP" altLang="en-US"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F01037AB-F8A0-4543-96B6-6CBAC00807C9}"/>
              </a:ext>
            </a:extLst>
          </p:cNvPr>
          <p:cNvPicPr>
            <a:picLocks noChangeAspect="1"/>
          </p:cNvPicPr>
          <p:nvPr/>
        </p:nvPicPr>
        <p:blipFill>
          <a:blip r:embed="rId2"/>
          <a:stretch>
            <a:fillRect/>
          </a:stretch>
        </p:blipFill>
        <p:spPr>
          <a:xfrm>
            <a:off x="8440392" y="4108015"/>
            <a:ext cx="3705785" cy="2776617"/>
          </a:xfrm>
          <a:prstGeom prst="rect">
            <a:avLst/>
          </a:prstGeom>
        </p:spPr>
      </p:pic>
      <p:pic>
        <p:nvPicPr>
          <p:cNvPr id="7" name="図 6">
            <a:extLst>
              <a:ext uri="{FF2B5EF4-FFF2-40B4-BE49-F238E27FC236}">
                <a16:creationId xmlns:a16="http://schemas.microsoft.com/office/drawing/2014/main" id="{246BFF02-551A-41AA-9417-1888F2BCCC2A}"/>
              </a:ext>
            </a:extLst>
          </p:cNvPr>
          <p:cNvPicPr>
            <a:picLocks noChangeAspect="1"/>
          </p:cNvPicPr>
          <p:nvPr/>
        </p:nvPicPr>
        <p:blipFill>
          <a:blip r:embed="rId3"/>
          <a:stretch>
            <a:fillRect/>
          </a:stretch>
        </p:blipFill>
        <p:spPr>
          <a:xfrm>
            <a:off x="85028" y="3974106"/>
            <a:ext cx="3869752" cy="2873916"/>
          </a:xfrm>
          <a:prstGeom prst="rect">
            <a:avLst/>
          </a:prstGeom>
        </p:spPr>
      </p:pic>
      <p:pic>
        <p:nvPicPr>
          <p:cNvPr id="10" name="図 9">
            <a:extLst>
              <a:ext uri="{FF2B5EF4-FFF2-40B4-BE49-F238E27FC236}">
                <a16:creationId xmlns:a16="http://schemas.microsoft.com/office/drawing/2014/main" id="{0880EAB9-4D0A-470D-B1DD-AF53F4856390}"/>
              </a:ext>
            </a:extLst>
          </p:cNvPr>
          <p:cNvPicPr>
            <a:picLocks noChangeAspect="1"/>
          </p:cNvPicPr>
          <p:nvPr/>
        </p:nvPicPr>
        <p:blipFill>
          <a:blip r:embed="rId4"/>
          <a:stretch>
            <a:fillRect/>
          </a:stretch>
        </p:blipFill>
        <p:spPr>
          <a:xfrm>
            <a:off x="10684596" y="0"/>
            <a:ext cx="1507403" cy="2081016"/>
          </a:xfrm>
          <a:prstGeom prst="rect">
            <a:avLst/>
          </a:prstGeom>
        </p:spPr>
      </p:pic>
      <p:pic>
        <p:nvPicPr>
          <p:cNvPr id="12" name="図 11">
            <a:extLst>
              <a:ext uri="{FF2B5EF4-FFF2-40B4-BE49-F238E27FC236}">
                <a16:creationId xmlns:a16="http://schemas.microsoft.com/office/drawing/2014/main" id="{FAECB899-6DAA-4774-8EBD-9D5F0474BF70}"/>
              </a:ext>
            </a:extLst>
          </p:cNvPr>
          <p:cNvPicPr>
            <a:picLocks noChangeAspect="1"/>
          </p:cNvPicPr>
          <p:nvPr/>
        </p:nvPicPr>
        <p:blipFill>
          <a:blip r:embed="rId5"/>
          <a:stretch>
            <a:fillRect/>
          </a:stretch>
        </p:blipFill>
        <p:spPr>
          <a:xfrm>
            <a:off x="23447" y="1"/>
            <a:ext cx="1602464" cy="2081016"/>
          </a:xfrm>
          <a:prstGeom prst="rect">
            <a:avLst/>
          </a:prstGeom>
        </p:spPr>
      </p:pic>
    </p:spTree>
    <p:extLst>
      <p:ext uri="{BB962C8B-B14F-4D97-AF65-F5344CB8AC3E}">
        <p14:creationId xmlns:p14="http://schemas.microsoft.com/office/powerpoint/2010/main" val="191413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1352D1C-FB8C-4109-9B6C-B62CB2EF9F44}"/>
              </a:ext>
            </a:extLst>
          </p:cNvPr>
          <p:cNvSpPr txBox="1"/>
          <p:nvPr/>
        </p:nvSpPr>
        <p:spPr>
          <a:xfrm>
            <a:off x="152400" y="77455"/>
            <a:ext cx="11865429" cy="6740307"/>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K.YASUMA NEWANCE</a:t>
            </a: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ハカランダ？？</a:t>
            </a:r>
            <a:r>
              <a:rPr lang="en-US" altLang="ja-JP" b="1" dirty="0">
                <a:latin typeface="メイリオ" panose="020B0604030504040204" pitchFamily="50" charset="-128"/>
                <a:ea typeface="メイリオ" panose="020B0604030504040204" pitchFamily="50" charset="-128"/>
              </a:rPr>
              <a:t>】Cat's Eyes</a:t>
            </a:r>
            <a:r>
              <a:rPr lang="ja-JP" altLang="en-US" b="1" dirty="0">
                <a:latin typeface="メイリオ" panose="020B0604030504040204" pitchFamily="50" charset="-128"/>
                <a:ea typeface="メイリオ" panose="020B0604030504040204" pitchFamily="50" charset="-128"/>
              </a:rPr>
              <a:t>上位機種製造元</a:t>
            </a:r>
            <a:r>
              <a:rPr lang="en-US" altLang="ja-JP" b="1" dirty="0" err="1">
                <a:latin typeface="メイリオ" panose="020B0604030504040204" pitchFamily="50" charset="-128"/>
                <a:ea typeface="メイリオ" panose="020B0604030504040204" pitchFamily="50" charset="-128"/>
              </a:rPr>
              <a:t>Yasuma</a:t>
            </a:r>
            <a:r>
              <a:rPr lang="en-US" altLang="ja-JP" b="1" dirty="0">
                <a:latin typeface="メイリオ" panose="020B0604030504040204" pitchFamily="50" charset="-128"/>
                <a:ea typeface="メイリオ" panose="020B0604030504040204" pitchFamily="50" charset="-128"/>
              </a:rPr>
              <a:t> </a:t>
            </a:r>
            <a:r>
              <a:rPr lang="en-US" altLang="ja-JP" b="1" dirty="0" err="1">
                <a:latin typeface="メイリオ" panose="020B0604030504040204" pitchFamily="50" charset="-128"/>
                <a:ea typeface="メイリオ" panose="020B0604030504040204" pitchFamily="50" charset="-128"/>
              </a:rPr>
              <a:t>Newance</a:t>
            </a:r>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謎モデル</a:t>
            </a:r>
          </a:p>
          <a:p>
            <a:r>
              <a:rPr lang="ja-JP" altLang="en-US" b="1" dirty="0">
                <a:latin typeface="メイリオ" panose="020B0604030504040204" pitchFamily="50" charset="-128"/>
                <a:ea typeface="メイリオ" panose="020B0604030504040204" pitchFamily="50" charset="-128"/>
              </a:rPr>
              <a:t> トップ単板極薄ラッカー ビンテージ </a:t>
            </a:r>
            <a:r>
              <a:rPr lang="en-US" altLang="ja-JP" b="1" dirty="0">
                <a:latin typeface="メイリオ" panose="020B0604030504040204" pitchFamily="50" charset="-128"/>
                <a:ea typeface="メイリオ" panose="020B0604030504040204" pitchFamily="50" charset="-128"/>
              </a:rPr>
              <a:t>Martin</a:t>
            </a:r>
            <a:r>
              <a:rPr lang="ja-JP" altLang="en-US" b="1" dirty="0">
                <a:latin typeface="メイリオ" panose="020B0604030504040204" pitchFamily="50" charset="-128"/>
                <a:ea typeface="メイリオ" panose="020B0604030504040204" pitchFamily="50" charset="-128"/>
              </a:rPr>
              <a:t>系ドレッドノート 箱鳴り</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現在　</a:t>
            </a:r>
            <a:r>
              <a:rPr lang="en-US" altLang="ja-JP" b="1" dirty="0">
                <a:latin typeface="メイリオ" panose="020B0604030504040204" pitchFamily="50" charset="-128"/>
                <a:ea typeface="メイリオ" panose="020B0604030504040204" pitchFamily="50" charset="-128"/>
              </a:rPr>
              <a:t>79,800</a:t>
            </a:r>
            <a:r>
              <a:rPr lang="ja-JP" altLang="en-US" b="1" dirty="0">
                <a:latin typeface="メイリオ" panose="020B0604030504040204" pitchFamily="50" charset="-128"/>
                <a:ea typeface="メイリオ" panose="020B0604030504040204" pitchFamily="50" charset="-128"/>
              </a:rPr>
              <a:t>円</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税 </a:t>
            </a:r>
            <a:r>
              <a:rPr lang="en-US" altLang="ja-JP" b="1" dirty="0">
                <a:latin typeface="メイリオ" panose="020B0604030504040204" pitchFamily="50" charset="-128"/>
                <a:ea typeface="メイリオ" panose="020B0604030504040204" pitchFamily="50" charset="-128"/>
              </a:rPr>
              <a:t>0</a:t>
            </a:r>
            <a:r>
              <a:rPr lang="ja-JP" altLang="en-US" b="1" dirty="0">
                <a:latin typeface="メイリオ" panose="020B0604030504040204" pitchFamily="50" charset="-128"/>
                <a:ea typeface="メイリオ" panose="020B0604030504040204" pitchFamily="50" charset="-128"/>
              </a:rPr>
              <a:t>円</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即決　</a:t>
            </a:r>
            <a:r>
              <a:rPr lang="en-US" altLang="ja-JP" b="1" dirty="0">
                <a:latin typeface="メイリオ" panose="020B0604030504040204" pitchFamily="50" charset="-128"/>
                <a:ea typeface="メイリオ" panose="020B0604030504040204" pitchFamily="50" charset="-128"/>
              </a:rPr>
              <a:t>150,000</a:t>
            </a:r>
            <a:r>
              <a:rPr lang="ja-JP" altLang="en-US" b="1" dirty="0">
                <a:latin typeface="メイリオ" panose="020B0604030504040204" pitchFamily="50" charset="-128"/>
                <a:ea typeface="メイリオ" panose="020B0604030504040204" pitchFamily="50" charset="-128"/>
              </a:rPr>
              <a:t>円</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税 </a:t>
            </a:r>
            <a:r>
              <a:rPr lang="en-US" altLang="ja-JP" b="1" dirty="0">
                <a:latin typeface="メイリオ" panose="020B0604030504040204" pitchFamily="50" charset="-128"/>
                <a:ea typeface="メイリオ" panose="020B0604030504040204" pitchFamily="50" charset="-128"/>
              </a:rPr>
              <a:t>0</a:t>
            </a:r>
            <a:r>
              <a:rPr lang="ja-JP" altLang="en-US" b="1" dirty="0">
                <a:latin typeface="メイリオ" panose="020B0604030504040204" pitchFamily="50" charset="-128"/>
                <a:ea typeface="メイリオ" panose="020B0604030504040204" pitchFamily="50" charset="-128"/>
              </a:rPr>
              <a:t>円</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送料　全国一律</a:t>
            </a:r>
            <a:r>
              <a:rPr lang="en-US" altLang="ja-JP" b="1" dirty="0">
                <a:latin typeface="メイリオ" panose="020B0604030504040204" pitchFamily="50" charset="-128"/>
                <a:ea typeface="メイリオ" panose="020B0604030504040204" pitchFamily="50" charset="-128"/>
              </a:rPr>
              <a:t>1,800</a:t>
            </a:r>
            <a:r>
              <a:rPr lang="ja-JP" altLang="en-US" b="1" dirty="0">
                <a:latin typeface="メイリオ" panose="020B0604030504040204" pitchFamily="50" charset="-128"/>
                <a:ea typeface="メイリオ" panose="020B0604030504040204" pitchFamily="50" charset="-128"/>
              </a:rPr>
              <a:t>円</a:t>
            </a:r>
          </a:p>
          <a:p>
            <a:r>
              <a:rPr lang="ja-JP" altLang="en-US" b="1" dirty="0">
                <a:latin typeface="メイリオ" panose="020B0604030504040204" pitchFamily="50" charset="-128"/>
                <a:ea typeface="メイリオ" panose="020B0604030504040204" pitchFamily="50" charset="-128"/>
              </a:rPr>
              <a:t>やや傷や汚れあり　入札</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件　質問する</a:t>
            </a:r>
          </a:p>
          <a:p>
            <a:r>
              <a:rPr lang="en-US" altLang="ja-JP" b="1" dirty="0">
                <a:latin typeface="メイリオ" panose="020B0604030504040204" pitchFamily="50" charset="-128"/>
                <a:ea typeface="メイリオ" panose="020B0604030504040204" pitchFamily="50" charset="-128"/>
              </a:rPr>
              <a:t>brownell_0216</a:t>
            </a:r>
            <a:r>
              <a:rPr lang="ja-JP" altLang="en-US" b="1" dirty="0">
                <a:latin typeface="メイリオ" panose="020B0604030504040204" pitchFamily="50" charset="-128"/>
                <a:ea typeface="メイリオ" panose="020B0604030504040204" pitchFamily="50" charset="-128"/>
              </a:rPr>
              <a:t>さん</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商品説明</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ご興味ありがとうございます！</a:t>
            </a:r>
          </a:p>
          <a:p>
            <a:r>
              <a:rPr lang="ja-JP" altLang="en-US" b="1" dirty="0">
                <a:latin typeface="メイリオ" panose="020B0604030504040204" pitchFamily="50" charset="-128"/>
                <a:ea typeface="メイリオ" panose="020B0604030504040204" pitchFamily="50" charset="-128"/>
              </a:rPr>
              <a:t>中古品につき、使用感などにご理解のいただけない方はご入札をご遠慮ください。</a:t>
            </a:r>
          </a:p>
          <a:p>
            <a:r>
              <a:rPr lang="ja-JP" altLang="en-US" b="1" dirty="0">
                <a:latin typeface="メイリオ" panose="020B0604030504040204" pitchFamily="50" charset="-128"/>
                <a:ea typeface="メイリオ" panose="020B0604030504040204" pitchFamily="50" charset="-128"/>
              </a:rPr>
              <a:t>ノークレームノーリターンでお願いします。</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こちらは当オークションで個人的に購入したアコースティックギターで、</a:t>
            </a:r>
            <a:r>
              <a:rPr lang="en-US" altLang="ja-JP" b="1" dirty="0" err="1">
                <a:latin typeface="メイリオ" panose="020B0604030504040204" pitchFamily="50" charset="-128"/>
                <a:ea typeface="メイリオ" panose="020B0604030504040204" pitchFamily="50" charset="-128"/>
              </a:rPr>
              <a:t>Yasuma</a:t>
            </a:r>
            <a:r>
              <a:rPr lang="ja-JP" altLang="en-US" b="1" dirty="0">
                <a:latin typeface="メイリオ" panose="020B0604030504040204" pitchFamily="50" charset="-128"/>
                <a:ea typeface="メイリオ" panose="020B0604030504040204" pitchFamily="50" charset="-128"/>
              </a:rPr>
              <a:t>社のドレッドノート型</a:t>
            </a:r>
            <a:r>
              <a:rPr lang="en-US" altLang="ja-JP" b="1" dirty="0" err="1">
                <a:latin typeface="メイリオ" panose="020B0604030504040204" pitchFamily="50" charset="-128"/>
                <a:ea typeface="メイリオ" panose="020B0604030504040204" pitchFamily="50" charset="-128"/>
              </a:rPr>
              <a:t>Newance</a:t>
            </a:r>
            <a:r>
              <a:rPr lang="ja-JP" altLang="en-US" b="1" dirty="0">
                <a:latin typeface="メイリオ" panose="020B0604030504040204" pitchFamily="50" charset="-128"/>
                <a:ea typeface="メイリオ" panose="020B0604030504040204" pitchFamily="50" charset="-128"/>
              </a:rPr>
              <a:t>です。引っ越しの予定があるので泣く泣く出品です。</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ジャパンビンテージの中で良品のイメージがある</a:t>
            </a:r>
            <a:r>
              <a:rPr lang="en-US" altLang="ja-JP" b="1" dirty="0">
                <a:latin typeface="メイリオ" panose="020B0604030504040204" pitchFamily="50" charset="-128"/>
                <a:ea typeface="メイリオ" panose="020B0604030504040204" pitchFamily="50" charset="-128"/>
              </a:rPr>
              <a:t>Cat‘s Eye</a:t>
            </a:r>
            <a:r>
              <a:rPr lang="ja-JP" altLang="en-US" b="1" dirty="0">
                <a:latin typeface="メイリオ" panose="020B0604030504040204" pitchFamily="50" charset="-128"/>
                <a:ea typeface="メイリオ" panose="020B0604030504040204" pitchFamily="50" charset="-128"/>
              </a:rPr>
              <a:t>の方がはるかに有名ですが、</a:t>
            </a:r>
            <a:r>
              <a:rPr lang="en-US" altLang="ja-JP" b="1" dirty="0">
                <a:latin typeface="メイリオ" panose="020B0604030504040204" pitchFamily="50" charset="-128"/>
                <a:ea typeface="メイリオ" panose="020B0604030504040204" pitchFamily="50" charset="-128"/>
              </a:rPr>
              <a:t>Cat’s Eye</a:t>
            </a:r>
            <a:r>
              <a:rPr lang="ja-JP" altLang="en-US" b="1" dirty="0">
                <a:latin typeface="メイリオ" panose="020B0604030504040204" pitchFamily="50" charset="-128"/>
                <a:ea typeface="メイリオ" panose="020B0604030504040204" pitchFamily="50" charset="-128"/>
              </a:rPr>
              <a:t>の上位機種を生産していたのが</a:t>
            </a:r>
            <a:r>
              <a:rPr lang="en-US" altLang="ja-JP" b="1" dirty="0" err="1">
                <a:latin typeface="メイリオ" panose="020B0604030504040204" pitchFamily="50" charset="-128"/>
                <a:ea typeface="メイリオ" panose="020B0604030504040204" pitchFamily="50" charset="-128"/>
              </a:rPr>
              <a:t>Yasuma</a:t>
            </a:r>
            <a:r>
              <a:rPr lang="ja-JP" altLang="en-US" b="1" dirty="0">
                <a:latin typeface="メイリオ" panose="020B0604030504040204" pitchFamily="50" charset="-128"/>
                <a:ea typeface="メイリオ" panose="020B0604030504040204" pitchFamily="50" charset="-128"/>
              </a:rPr>
              <a:t>だったと聞かされています。</a:t>
            </a:r>
          </a:p>
          <a:p>
            <a:r>
              <a:rPr lang="ja-JP" altLang="en-US" b="1" dirty="0">
                <a:latin typeface="メイリオ" panose="020B0604030504040204" pitchFamily="50" charset="-128"/>
                <a:ea typeface="メイリオ" panose="020B0604030504040204" pitchFamily="50" charset="-128"/>
              </a:rPr>
              <a:t>それが理由で</a:t>
            </a:r>
            <a:r>
              <a:rPr lang="en-US" altLang="ja-JP" b="1" dirty="0" err="1">
                <a:latin typeface="メイリオ" panose="020B0604030504040204" pitchFamily="50" charset="-128"/>
                <a:ea typeface="メイリオ" panose="020B0604030504040204" pitchFamily="50" charset="-128"/>
              </a:rPr>
              <a:t>Yasuma</a:t>
            </a:r>
            <a:r>
              <a:rPr lang="ja-JP" altLang="en-US" b="1" dirty="0">
                <a:latin typeface="メイリオ" panose="020B0604030504040204" pitchFamily="50" charset="-128"/>
                <a:ea typeface="メイリオ" panose="020B0604030504040204" pitchFamily="50" charset="-128"/>
              </a:rPr>
              <a:t>は知る人ぞ知る隠れたお宝ブランドで、かなりハードコアなファンが多いことで知られています。</a:t>
            </a:r>
          </a:p>
        </p:txBody>
      </p:sp>
    </p:spTree>
    <p:extLst>
      <p:ext uri="{BB962C8B-B14F-4D97-AF65-F5344CB8AC3E}">
        <p14:creationId xmlns:p14="http://schemas.microsoft.com/office/powerpoint/2010/main" val="141163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1352D1C-FB8C-4109-9B6C-B62CB2EF9F44}"/>
              </a:ext>
            </a:extLst>
          </p:cNvPr>
          <p:cNvSpPr txBox="1"/>
          <p:nvPr/>
        </p:nvSpPr>
        <p:spPr>
          <a:xfrm>
            <a:off x="163281" y="88338"/>
            <a:ext cx="11865429" cy="6740307"/>
          </a:xfrm>
          <a:prstGeom prst="rect">
            <a:avLst/>
          </a:prstGeom>
          <a:noFill/>
        </p:spPr>
        <p:txBody>
          <a:bodyPr wrap="square">
            <a:spAutoFit/>
          </a:bodyPr>
          <a:lstStyle/>
          <a:p>
            <a:r>
              <a:rPr lang="en-US" altLang="ja-JP" b="1" dirty="0" err="1">
                <a:latin typeface="メイリオ" panose="020B0604030504040204" pitchFamily="50" charset="-128"/>
                <a:ea typeface="メイリオ" panose="020B0604030504040204" pitchFamily="50" charset="-128"/>
              </a:rPr>
              <a:t>Yasuma</a:t>
            </a:r>
            <a:r>
              <a:rPr lang="ja-JP" altLang="en-US" b="1" dirty="0">
                <a:latin typeface="メイリオ" panose="020B0604030504040204" pitchFamily="50" charset="-128"/>
                <a:ea typeface="メイリオ" panose="020B0604030504040204" pitchFamily="50" charset="-128"/>
              </a:rPr>
              <a:t>の中でも色々ありますが、こちらのモデルは特定できておりません。しかし、ネック周りのバインディング等から見て、上位機種であることは間違いないかと思います。</a:t>
            </a:r>
          </a:p>
          <a:p>
            <a:r>
              <a:rPr lang="ja-JP" altLang="en-US" b="1" dirty="0">
                <a:latin typeface="メイリオ" panose="020B0604030504040204" pitchFamily="50" charset="-128"/>
                <a:ea typeface="メイリオ" panose="020B0604030504040204" pitchFamily="50" charset="-128"/>
              </a:rPr>
              <a:t>また、購入した際にはハカランダの可能性がある言われました。個人的にもその可能性は高いかと思っております。</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構造はトップ単板、サイド・バックが合板です。</a:t>
            </a:r>
          </a:p>
          <a:p>
            <a:r>
              <a:rPr lang="ja-JP" altLang="en-US" b="1" dirty="0">
                <a:latin typeface="メイリオ" panose="020B0604030504040204" pitchFamily="50" charset="-128"/>
                <a:ea typeface="メイリオ" panose="020B0604030504040204" pitchFamily="50" charset="-128"/>
              </a:rPr>
              <a:t>ネックはかなり強い</a:t>
            </a:r>
            <a:r>
              <a:rPr lang="en-US" altLang="ja-JP" b="1" dirty="0">
                <a:latin typeface="メイリオ" panose="020B0604030504040204" pitchFamily="50" charset="-128"/>
                <a:ea typeface="メイリオ" panose="020B0604030504040204" pitchFamily="50" charset="-128"/>
              </a:rPr>
              <a:t>V</a:t>
            </a:r>
            <a:r>
              <a:rPr lang="ja-JP" altLang="en-US" b="1" dirty="0">
                <a:latin typeface="メイリオ" panose="020B0604030504040204" pitchFamily="50" charset="-128"/>
                <a:ea typeface="メイリオ" panose="020B0604030504040204" pitchFamily="50" charset="-128"/>
              </a:rPr>
              <a:t>字で個人的には握りやすかったです。</a:t>
            </a:r>
          </a:p>
          <a:p>
            <a:r>
              <a:rPr lang="ja-JP" altLang="en-US" b="1" dirty="0">
                <a:latin typeface="メイリオ" panose="020B0604030504040204" pitchFamily="50" charset="-128"/>
                <a:ea typeface="メイリオ" panose="020B0604030504040204" pitchFamily="50" charset="-128"/>
              </a:rPr>
              <a:t>少なくともトップが極薄ラッカーでして、指で木目が感じられます。</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写真に収めようと思いましたが、わかりますでしょうか？</a:t>
            </a:r>
            <a:r>
              <a:rPr lang="en-US" altLang="ja-JP" b="1" dirty="0">
                <a:latin typeface="メイリオ" panose="020B0604030504040204" pitchFamily="50" charset="-128"/>
                <a:ea typeface="メイリオ" panose="020B0604030504040204" pitchFamily="50" charset="-128"/>
              </a:rPr>
              <a:t>)</a:t>
            </a: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音はジャパンビンテージ特有のハイミッドが強調された豊かで大きな音が特徴的です。きらびやかで、倍音が本当に豊かで、「お花畑のような音」と表現をする方もいます。</a:t>
            </a:r>
          </a:p>
          <a:p>
            <a:r>
              <a:rPr lang="ja-JP" altLang="en-US" b="1" dirty="0">
                <a:latin typeface="メイリオ" panose="020B0604030504040204" pitchFamily="50" charset="-128"/>
                <a:ea typeface="メイリオ" panose="020B0604030504040204" pitchFamily="50" charset="-128"/>
              </a:rPr>
              <a:t>ミッドがまるでないような</a:t>
            </a:r>
            <a:r>
              <a:rPr lang="en-US" altLang="ja-JP" b="1" dirty="0">
                <a:latin typeface="メイリオ" panose="020B0604030504040204" pitchFamily="50" charset="-128"/>
                <a:ea typeface="メイリオ" panose="020B0604030504040204" pitchFamily="50" charset="-128"/>
              </a:rPr>
              <a:t>Martin</a:t>
            </a:r>
            <a:r>
              <a:rPr lang="ja-JP" altLang="en-US" b="1" dirty="0">
                <a:latin typeface="メイリオ" panose="020B0604030504040204" pitchFamily="50" charset="-128"/>
                <a:ea typeface="メイリオ" panose="020B0604030504040204" pitchFamily="50" charset="-128"/>
              </a:rPr>
              <a:t>とは大違いです。低域もかなり強く、本当に</a:t>
            </a:r>
            <a:r>
              <a:rPr lang="en-US" altLang="ja-JP" b="1" dirty="0">
                <a:latin typeface="メイリオ" panose="020B0604030504040204" pitchFamily="50" charset="-128"/>
                <a:ea typeface="メイリオ" panose="020B0604030504040204" pitchFamily="50" charset="-128"/>
              </a:rPr>
              <a:t>Cat‘s Eye</a:t>
            </a:r>
            <a:r>
              <a:rPr lang="ja-JP" altLang="en-US" b="1" dirty="0">
                <a:latin typeface="メイリオ" panose="020B0604030504040204" pitchFamily="50" charset="-128"/>
                <a:ea typeface="メイリオ" panose="020B0604030504040204" pitchFamily="50" charset="-128"/>
              </a:rPr>
              <a:t>の強化版のような感じです。</a:t>
            </a:r>
          </a:p>
          <a:p>
            <a:r>
              <a:rPr lang="ja-JP" altLang="en-US" b="1" dirty="0">
                <a:latin typeface="メイリオ" panose="020B0604030504040204" pitchFamily="50" charset="-128"/>
                <a:ea typeface="メイリオ" panose="020B0604030504040204" pitchFamily="50" charset="-128"/>
              </a:rPr>
              <a:t>単音も伸びがあって綺麗華やかなイメージです。</a:t>
            </a:r>
          </a:p>
          <a:p>
            <a:r>
              <a:rPr lang="ja-JP" altLang="en-US" b="1" dirty="0">
                <a:latin typeface="メイリオ" panose="020B0604030504040204" pitchFamily="50" charset="-128"/>
                <a:ea typeface="メイリオ" panose="020B0604030504040204" pitchFamily="50" charset="-128"/>
              </a:rPr>
              <a:t>主張が強いので、ギターが中心になるような音楽のレコーディングに向いた音域かと思いますし、独特な味があるかと感じています。音が大きいのでライブにももってこいですが、歌い手の声域によって弾き語りの向き不向きが変わるかと思います。</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状態としては、トップに深めの傷が数個あり、全体的に使用感がありますが、致命的なものはありません。</a:t>
            </a:r>
          </a:p>
          <a:p>
            <a:r>
              <a:rPr lang="ja-JP" altLang="en-US" b="1" dirty="0">
                <a:latin typeface="メイリオ" panose="020B0604030504040204" pitchFamily="50" charset="-128"/>
                <a:ea typeface="メイリオ" panose="020B0604030504040204" pitchFamily="50" charset="-128"/>
              </a:rPr>
              <a:t>ブリッジの剥がれ等は一切なく、ジャパンビンテージにしてはトップ膨らみも全然軽く、全く問題ないです。</a:t>
            </a:r>
          </a:p>
          <a:p>
            <a:r>
              <a:rPr lang="ja-JP" altLang="en-US" b="1" dirty="0">
                <a:latin typeface="メイリオ" panose="020B0604030504040204" pitchFamily="50" charset="-128"/>
                <a:ea typeface="メイリオ" panose="020B0604030504040204" pitchFamily="50" charset="-128"/>
              </a:rPr>
              <a:t>弦高は</a:t>
            </a:r>
            <a:r>
              <a:rPr lang="en-US" altLang="ja-JP" b="1" dirty="0">
                <a:latin typeface="メイリオ" panose="020B0604030504040204" pitchFamily="50" charset="-128"/>
                <a:ea typeface="メイリオ" panose="020B0604030504040204" pitchFamily="50" charset="-128"/>
              </a:rPr>
              <a:t>12F</a:t>
            </a:r>
            <a:r>
              <a:rPr lang="ja-JP" altLang="en-US" b="1" dirty="0">
                <a:latin typeface="メイリオ" panose="020B0604030504040204" pitchFamily="50" charset="-128"/>
                <a:ea typeface="メイリオ" panose="020B0604030504040204" pitchFamily="50" charset="-128"/>
              </a:rPr>
              <a:t>で</a:t>
            </a:r>
            <a:r>
              <a:rPr lang="en-US" altLang="ja-JP" b="1" dirty="0">
                <a:latin typeface="メイリオ" panose="020B0604030504040204" pitchFamily="50" charset="-128"/>
                <a:ea typeface="メイリオ" panose="020B0604030504040204" pitchFamily="50" charset="-128"/>
              </a:rPr>
              <a:t>2.6mm</a:t>
            </a:r>
            <a:r>
              <a:rPr lang="ja-JP" altLang="en-US" b="1" dirty="0">
                <a:latin typeface="メイリオ" panose="020B0604030504040204" pitchFamily="50" charset="-128"/>
                <a:ea typeface="メイリオ" panose="020B0604030504040204" pitchFamily="50" charset="-128"/>
              </a:rPr>
              <a:t>程度かと思います</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素人なので、多少の誤差はご勘弁ください</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a:t>
            </a:r>
          </a:p>
          <a:p>
            <a:r>
              <a:rPr lang="en-US" altLang="ja-JP" b="1" dirty="0">
                <a:latin typeface="メイリオ" panose="020B0604030504040204" pitchFamily="50" charset="-128"/>
                <a:ea typeface="メイリオ" panose="020B0604030504040204" pitchFamily="50" charset="-128"/>
              </a:rPr>
              <a:t>8</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9F</a:t>
            </a:r>
            <a:r>
              <a:rPr lang="ja-JP" altLang="en-US" b="1" dirty="0">
                <a:latin typeface="メイリオ" panose="020B0604030504040204" pitchFamily="50" charset="-128"/>
                <a:ea typeface="メイリオ" panose="020B0604030504040204" pitchFamily="50" charset="-128"/>
              </a:rPr>
              <a:t>あたりにほんのかすかなビビリがありますが、調整で治せるかと思います。</a:t>
            </a:r>
          </a:p>
          <a:p>
            <a:r>
              <a:rPr lang="ja-JP" altLang="en-US" b="1" dirty="0">
                <a:latin typeface="メイリオ" panose="020B0604030504040204" pitchFamily="50" charset="-128"/>
                <a:ea typeface="メイリオ" panose="020B0604030504040204" pitchFamily="50" charset="-128"/>
              </a:rPr>
              <a:t>トラスも余裕はあるかと思います。</a:t>
            </a:r>
          </a:p>
          <a:p>
            <a:r>
              <a:rPr lang="ja-JP" altLang="en-US" b="1" dirty="0">
                <a:latin typeface="メイリオ" panose="020B0604030504040204" pitchFamily="50" charset="-128"/>
                <a:ea typeface="メイリオ" panose="020B0604030504040204" pitchFamily="50" charset="-128"/>
              </a:rPr>
              <a:t>また、トラスカバーが欠品しています。</a:t>
            </a:r>
          </a:p>
        </p:txBody>
      </p:sp>
    </p:spTree>
    <p:extLst>
      <p:ext uri="{BB962C8B-B14F-4D97-AF65-F5344CB8AC3E}">
        <p14:creationId xmlns:p14="http://schemas.microsoft.com/office/powerpoint/2010/main" val="53547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1352D1C-FB8C-4109-9B6C-B62CB2EF9F44}"/>
              </a:ext>
            </a:extLst>
          </p:cNvPr>
          <p:cNvSpPr txBox="1"/>
          <p:nvPr/>
        </p:nvSpPr>
        <p:spPr>
          <a:xfrm>
            <a:off x="163285" y="88338"/>
            <a:ext cx="11843657" cy="535531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かなり高級な軽量セミハードケースがつきます。</a:t>
            </a:r>
          </a:p>
          <a:p>
            <a:r>
              <a:rPr lang="ja-JP" altLang="en-US" b="1" dirty="0">
                <a:latin typeface="メイリオ" panose="020B0604030504040204" pitchFamily="50" charset="-128"/>
                <a:ea typeface="メイリオ" panose="020B0604030504040204" pitchFamily="50" charset="-128"/>
              </a:rPr>
              <a:t>発送はケースにプジプチを巻いた状態でさせていただきます。</a:t>
            </a:r>
          </a:p>
          <a:p>
            <a:endParaRPr lang="ja-JP" altLang="en-US" b="1" dirty="0">
              <a:latin typeface="メイリオ" panose="020B0604030504040204" pitchFamily="50" charset="-128"/>
              <a:ea typeface="メイリオ" panose="020B0604030504040204" pitchFamily="50" charset="-128"/>
            </a:endParaRPr>
          </a:p>
          <a:p>
            <a:r>
              <a:rPr lang="en-US" altLang="ja-JP" b="1" dirty="0" err="1">
                <a:latin typeface="メイリオ" panose="020B0604030504040204" pitchFamily="50" charset="-128"/>
                <a:ea typeface="メイリオ" panose="020B0604030504040204" pitchFamily="50" charset="-128"/>
              </a:rPr>
              <a:t>Yasuma</a:t>
            </a:r>
            <a:r>
              <a:rPr lang="ja-JP" altLang="en-US" b="1" dirty="0">
                <a:latin typeface="メイリオ" panose="020B0604030504040204" pitchFamily="50" charset="-128"/>
                <a:ea typeface="メイリオ" panose="020B0604030504040204" pitchFamily="50" charset="-128"/>
              </a:rPr>
              <a:t>ファンにはたまらない逸品かと思いますし、</a:t>
            </a:r>
            <a:r>
              <a:rPr lang="en-US" altLang="ja-JP" b="1" dirty="0" err="1">
                <a:latin typeface="メイリオ" panose="020B0604030504040204" pitchFamily="50" charset="-128"/>
                <a:ea typeface="メイリオ" panose="020B0604030504040204" pitchFamily="50" charset="-128"/>
              </a:rPr>
              <a:t>Yasuma</a:t>
            </a:r>
            <a:r>
              <a:rPr lang="ja-JP" altLang="en-US" b="1" dirty="0">
                <a:latin typeface="メイリオ" panose="020B0604030504040204" pitchFamily="50" charset="-128"/>
                <a:ea typeface="メイリオ" panose="020B0604030504040204" pitchFamily="50" charset="-128"/>
              </a:rPr>
              <a:t>は知らないけど、</a:t>
            </a:r>
            <a:r>
              <a:rPr lang="en-US" altLang="ja-JP" b="1" dirty="0">
                <a:latin typeface="メイリオ" panose="020B0604030504040204" pitchFamily="50" charset="-128"/>
                <a:ea typeface="メイリオ" panose="020B0604030504040204" pitchFamily="50" charset="-128"/>
              </a:rPr>
              <a:t>Cat‘s Eye</a:t>
            </a:r>
            <a:r>
              <a:rPr lang="ja-JP" altLang="en-US" b="1" dirty="0">
                <a:latin typeface="メイリオ" panose="020B0604030504040204" pitchFamily="50" charset="-128"/>
                <a:ea typeface="メイリオ" panose="020B0604030504040204" pitchFamily="50" charset="-128"/>
              </a:rPr>
              <a:t>が好きな方、ジャパンビンテージが好きな方にはぜひぜひオススメしたいです。</a:t>
            </a:r>
          </a:p>
          <a:p>
            <a:r>
              <a:rPr lang="ja-JP" altLang="en-US" b="1" dirty="0">
                <a:latin typeface="メイリオ" panose="020B0604030504040204" pitchFamily="50" charset="-128"/>
                <a:ea typeface="メイリオ" panose="020B0604030504040204" pitchFamily="50" charset="-128"/>
              </a:rPr>
              <a:t>また、安価でトップ単板、サイド・バックがハカランダ？のような高級仕様になっているビンテージギターをお探しの方にオススメです。</a:t>
            </a:r>
          </a:p>
          <a:p>
            <a:r>
              <a:rPr lang="ja-JP" altLang="en-US" b="1" dirty="0">
                <a:latin typeface="メイリオ" panose="020B0604030504040204" pitchFamily="50" charset="-128"/>
                <a:ea typeface="メイリオ" panose="020B0604030504040204" pitchFamily="50" charset="-128"/>
              </a:rPr>
              <a:t>レコーディングの時にギターが全然聞こえない、アコースティックソロが弾きたいのにミキシングで映えない、もっと主張の強いギターをお求めの方、ガツンとライブで音を届けたい方にもオススメです。</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なお、発送の際にはできるだけ綺麗にし、弦も交換した状態でお送りいたします。</a:t>
            </a:r>
          </a:p>
          <a:p>
            <a:r>
              <a:rPr lang="ja-JP" altLang="en-US" b="1" dirty="0">
                <a:latin typeface="メイリオ" panose="020B0604030504040204" pitchFamily="50" charset="-128"/>
                <a:ea typeface="メイリオ" panose="020B0604030504040204" pitchFamily="50" charset="-128"/>
              </a:rPr>
              <a:t>しかし、プロではないので、どこか不具合があっても責任は負い兼ねます。</a:t>
            </a:r>
          </a:p>
          <a:p>
            <a:r>
              <a:rPr lang="ja-JP" altLang="en-US" b="1" dirty="0">
                <a:latin typeface="メイリオ" panose="020B0604030504040204" pitchFamily="50" charset="-128"/>
                <a:ea typeface="メイリオ" panose="020B0604030504040204" pitchFamily="50" charset="-128"/>
              </a:rPr>
              <a:t>あくまでも現状品です。</a:t>
            </a:r>
          </a:p>
          <a:p>
            <a:r>
              <a:rPr lang="ja-JP" altLang="en-US" b="1" dirty="0">
                <a:latin typeface="メイリオ" panose="020B0604030504040204" pitchFamily="50" charset="-128"/>
                <a:ea typeface="メイリオ" panose="020B0604030504040204" pitchFamily="50" charset="-128"/>
              </a:rPr>
              <a:t>是非是非ご検討ください！</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最後までご閲覧ありがとうございました！</a:t>
            </a:r>
          </a:p>
          <a:p>
            <a:r>
              <a:rPr lang="ja-JP" altLang="en-US" b="1" dirty="0">
                <a:latin typeface="メイリオ" panose="020B0604030504040204" pitchFamily="50" charset="-128"/>
                <a:ea typeface="メイリオ" panose="020B0604030504040204" pitchFamily="50" charset="-128"/>
              </a:rPr>
              <a:t>繰り返しになりますが、ノークレームノーリターンでお願いします。</a:t>
            </a:r>
          </a:p>
          <a:p>
            <a:r>
              <a:rPr lang="ja-JP" altLang="en-US" b="1" dirty="0">
                <a:latin typeface="メイリオ" panose="020B0604030504040204" pitchFamily="50" charset="-128"/>
                <a:ea typeface="メイリオ" panose="020B0604030504040204" pitchFamily="50" charset="-128"/>
              </a:rPr>
              <a:t>ご質問のある場合、遠慮なく連絡をください。</a:t>
            </a:r>
          </a:p>
          <a:p>
            <a:r>
              <a:rPr lang="ja-JP" altLang="en-US" b="1" dirty="0">
                <a:latin typeface="メイリオ" panose="020B0604030504040204" pitchFamily="50" charset="-128"/>
                <a:ea typeface="メイリオ" panose="020B0604030504040204" pitchFamily="50" charset="-128"/>
              </a:rPr>
              <a:t>よろしくお願い致します。</a:t>
            </a:r>
          </a:p>
        </p:txBody>
      </p:sp>
    </p:spTree>
    <p:extLst>
      <p:ext uri="{BB962C8B-B14F-4D97-AF65-F5344CB8AC3E}">
        <p14:creationId xmlns:p14="http://schemas.microsoft.com/office/powerpoint/2010/main" val="195753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332FB3-BB6C-4C50-8C62-37131412DD28}"/>
              </a:ext>
            </a:extLst>
          </p:cNvPr>
          <p:cNvPicPr>
            <a:picLocks noChangeAspect="1"/>
          </p:cNvPicPr>
          <p:nvPr/>
        </p:nvPicPr>
        <p:blipFill>
          <a:blip r:embed="rId2"/>
          <a:stretch>
            <a:fillRect/>
          </a:stretch>
        </p:blipFill>
        <p:spPr>
          <a:xfrm>
            <a:off x="1837730" y="852128"/>
            <a:ext cx="8516539" cy="5153744"/>
          </a:xfrm>
          <a:prstGeom prst="rect">
            <a:avLst/>
          </a:prstGeom>
        </p:spPr>
      </p:pic>
      <p:sp>
        <p:nvSpPr>
          <p:cNvPr id="5" name="テキスト ボックス 4">
            <a:extLst>
              <a:ext uri="{FF2B5EF4-FFF2-40B4-BE49-F238E27FC236}">
                <a16:creationId xmlns:a16="http://schemas.microsoft.com/office/drawing/2014/main" id="{A0FE954F-D299-4D8E-92EC-218059E65567}"/>
              </a:ext>
            </a:extLst>
          </p:cNvPr>
          <p:cNvSpPr txBox="1"/>
          <p:nvPr/>
        </p:nvSpPr>
        <p:spPr>
          <a:xfrm>
            <a:off x="4125684" y="228992"/>
            <a:ext cx="5395506"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http://yasuma-guitar.com/</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0169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D00A70-8DC2-4476-A2D0-34E36E32A208}"/>
              </a:ext>
            </a:extLst>
          </p:cNvPr>
          <p:cNvPicPr>
            <a:picLocks noChangeAspect="1"/>
          </p:cNvPicPr>
          <p:nvPr/>
        </p:nvPicPr>
        <p:blipFill>
          <a:blip r:embed="rId2"/>
          <a:stretch>
            <a:fillRect/>
          </a:stretch>
        </p:blipFill>
        <p:spPr>
          <a:xfrm>
            <a:off x="2972746" y="0"/>
            <a:ext cx="6246508" cy="6858000"/>
          </a:xfrm>
          <a:prstGeom prst="rect">
            <a:avLst/>
          </a:prstGeom>
        </p:spPr>
      </p:pic>
      <p:sp>
        <p:nvSpPr>
          <p:cNvPr id="4" name="テキスト ボックス 3">
            <a:extLst>
              <a:ext uri="{FF2B5EF4-FFF2-40B4-BE49-F238E27FC236}">
                <a16:creationId xmlns:a16="http://schemas.microsoft.com/office/drawing/2014/main" id="{740B3FF4-8903-4766-BB7A-7B28407CEC3A}"/>
              </a:ext>
            </a:extLst>
          </p:cNvPr>
          <p:cNvSpPr txBox="1"/>
          <p:nvPr/>
        </p:nvSpPr>
        <p:spPr>
          <a:xfrm>
            <a:off x="3331028" y="0"/>
            <a:ext cx="7744642"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http://yasuma-guitar.com/katarogu.html</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409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015525C-81EA-4D26-BD9A-93C0621573BD}"/>
              </a:ext>
            </a:extLst>
          </p:cNvPr>
          <p:cNvPicPr>
            <a:picLocks noChangeAspect="1"/>
          </p:cNvPicPr>
          <p:nvPr/>
        </p:nvPicPr>
        <p:blipFill>
          <a:blip r:embed="rId2"/>
          <a:stretch>
            <a:fillRect/>
          </a:stretch>
        </p:blipFill>
        <p:spPr>
          <a:xfrm>
            <a:off x="1871073" y="1328444"/>
            <a:ext cx="8449854" cy="4201111"/>
          </a:xfrm>
          <a:prstGeom prst="rect">
            <a:avLst/>
          </a:prstGeom>
        </p:spPr>
      </p:pic>
      <p:sp>
        <p:nvSpPr>
          <p:cNvPr id="6" name="テキスト ボックス 5">
            <a:extLst>
              <a:ext uri="{FF2B5EF4-FFF2-40B4-BE49-F238E27FC236}">
                <a16:creationId xmlns:a16="http://schemas.microsoft.com/office/drawing/2014/main" id="{3498CE09-D31B-469F-A1F6-C4B55274EBF5}"/>
              </a:ext>
            </a:extLst>
          </p:cNvPr>
          <p:cNvSpPr txBox="1"/>
          <p:nvPr/>
        </p:nvSpPr>
        <p:spPr>
          <a:xfrm>
            <a:off x="2519498" y="377190"/>
            <a:ext cx="7413172"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http://yasuma-guitar.com/katarogu.html</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1915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BA17F1A-583A-41B3-B6F9-21388A574EF1}"/>
              </a:ext>
            </a:extLst>
          </p:cNvPr>
          <p:cNvPicPr>
            <a:picLocks noChangeAspect="1"/>
          </p:cNvPicPr>
          <p:nvPr/>
        </p:nvPicPr>
        <p:blipFill>
          <a:blip r:embed="rId2"/>
          <a:stretch>
            <a:fillRect/>
          </a:stretch>
        </p:blipFill>
        <p:spPr>
          <a:xfrm>
            <a:off x="1980625" y="594917"/>
            <a:ext cx="8230749" cy="5668166"/>
          </a:xfrm>
          <a:prstGeom prst="rect">
            <a:avLst/>
          </a:prstGeom>
        </p:spPr>
      </p:pic>
      <p:sp>
        <p:nvSpPr>
          <p:cNvPr id="5" name="テキスト ボックス 4">
            <a:extLst>
              <a:ext uri="{FF2B5EF4-FFF2-40B4-BE49-F238E27FC236}">
                <a16:creationId xmlns:a16="http://schemas.microsoft.com/office/drawing/2014/main" id="{9BE3E6AA-18AC-41A7-B6CB-0B4F6B2AC59F}"/>
              </a:ext>
            </a:extLst>
          </p:cNvPr>
          <p:cNvSpPr txBox="1"/>
          <p:nvPr/>
        </p:nvSpPr>
        <p:spPr>
          <a:xfrm>
            <a:off x="2770958" y="114300"/>
            <a:ext cx="7298872"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http://yasuma-guitar.com/katarogu.html</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07092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BF5499F-5638-4D5A-A3AE-99491F880945}"/>
              </a:ext>
            </a:extLst>
          </p:cNvPr>
          <p:cNvPicPr>
            <a:picLocks noChangeAspect="1"/>
          </p:cNvPicPr>
          <p:nvPr/>
        </p:nvPicPr>
        <p:blipFill>
          <a:blip r:embed="rId2"/>
          <a:stretch>
            <a:fillRect/>
          </a:stretch>
        </p:blipFill>
        <p:spPr>
          <a:xfrm>
            <a:off x="1966336" y="856891"/>
            <a:ext cx="8259328" cy="5144218"/>
          </a:xfrm>
          <a:prstGeom prst="rect">
            <a:avLst/>
          </a:prstGeom>
        </p:spPr>
      </p:pic>
      <p:sp>
        <p:nvSpPr>
          <p:cNvPr id="6" name="テキスト ボックス 5">
            <a:extLst>
              <a:ext uri="{FF2B5EF4-FFF2-40B4-BE49-F238E27FC236}">
                <a16:creationId xmlns:a16="http://schemas.microsoft.com/office/drawing/2014/main" id="{AB052C67-1A13-4003-9658-257F80A80359}"/>
              </a:ext>
            </a:extLst>
          </p:cNvPr>
          <p:cNvSpPr txBox="1"/>
          <p:nvPr/>
        </p:nvSpPr>
        <p:spPr>
          <a:xfrm>
            <a:off x="2268038" y="205740"/>
            <a:ext cx="7664632"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http://yasuma-guitar.com/katarogu.html</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8151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FDACE-7F78-4887-886B-49C6FF145537}"/>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A39E17C9-5810-446C-A68D-7A14527F858F}"/>
              </a:ext>
            </a:extLst>
          </p:cNvPr>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150D9261-2CD5-4793-8E8B-4D240418D1B8}"/>
              </a:ext>
            </a:extLst>
          </p:cNvPr>
          <p:cNvPicPr>
            <a:picLocks noChangeAspect="1"/>
          </p:cNvPicPr>
          <p:nvPr/>
        </p:nvPicPr>
        <p:blipFill>
          <a:blip r:embed="rId2"/>
          <a:stretch>
            <a:fillRect/>
          </a:stretch>
        </p:blipFill>
        <p:spPr>
          <a:xfrm>
            <a:off x="1502019" y="16406"/>
            <a:ext cx="9165981" cy="6841594"/>
          </a:xfrm>
          <a:prstGeom prst="rect">
            <a:avLst/>
          </a:prstGeom>
        </p:spPr>
      </p:pic>
    </p:spTree>
    <p:extLst>
      <p:ext uri="{BB962C8B-B14F-4D97-AF65-F5344CB8AC3E}">
        <p14:creationId xmlns:p14="http://schemas.microsoft.com/office/powerpoint/2010/main" val="237230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EB2AFE5-0DC7-4957-AD30-6DC600A0DF6C}"/>
              </a:ext>
            </a:extLst>
          </p:cNvPr>
          <p:cNvPicPr>
            <a:picLocks noChangeAspect="1"/>
          </p:cNvPicPr>
          <p:nvPr/>
        </p:nvPicPr>
        <p:blipFill>
          <a:blip r:embed="rId2"/>
          <a:stretch>
            <a:fillRect/>
          </a:stretch>
        </p:blipFill>
        <p:spPr>
          <a:xfrm>
            <a:off x="3435130" y="0"/>
            <a:ext cx="5321740" cy="6858000"/>
          </a:xfrm>
          <a:prstGeom prst="rect">
            <a:avLst/>
          </a:prstGeom>
        </p:spPr>
      </p:pic>
    </p:spTree>
    <p:extLst>
      <p:ext uri="{BB962C8B-B14F-4D97-AF65-F5344CB8AC3E}">
        <p14:creationId xmlns:p14="http://schemas.microsoft.com/office/powerpoint/2010/main" val="277845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54EE4E7-1F6E-41CE-8472-CEF59C1F0751}"/>
              </a:ext>
            </a:extLst>
          </p:cNvPr>
          <p:cNvPicPr>
            <a:picLocks noChangeAspect="1"/>
          </p:cNvPicPr>
          <p:nvPr/>
        </p:nvPicPr>
        <p:blipFill>
          <a:blip r:embed="rId2"/>
          <a:stretch>
            <a:fillRect/>
          </a:stretch>
        </p:blipFill>
        <p:spPr>
          <a:xfrm>
            <a:off x="1497019" y="0"/>
            <a:ext cx="9197961" cy="6858000"/>
          </a:xfrm>
          <a:prstGeom prst="rect">
            <a:avLst/>
          </a:prstGeom>
        </p:spPr>
      </p:pic>
    </p:spTree>
    <p:extLst>
      <p:ext uri="{BB962C8B-B14F-4D97-AF65-F5344CB8AC3E}">
        <p14:creationId xmlns:p14="http://schemas.microsoft.com/office/powerpoint/2010/main" val="390503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A287A3D-D462-4906-964E-3D0B63C087A7}"/>
              </a:ext>
            </a:extLst>
          </p:cNvPr>
          <p:cNvPicPr>
            <a:picLocks noChangeAspect="1"/>
          </p:cNvPicPr>
          <p:nvPr/>
        </p:nvPicPr>
        <p:blipFill>
          <a:blip r:embed="rId2"/>
          <a:stretch>
            <a:fillRect/>
          </a:stretch>
        </p:blipFill>
        <p:spPr>
          <a:xfrm>
            <a:off x="1514209" y="0"/>
            <a:ext cx="9163580" cy="6858000"/>
          </a:xfrm>
          <a:prstGeom prst="rect">
            <a:avLst/>
          </a:prstGeom>
        </p:spPr>
      </p:pic>
    </p:spTree>
    <p:extLst>
      <p:ext uri="{BB962C8B-B14F-4D97-AF65-F5344CB8AC3E}">
        <p14:creationId xmlns:p14="http://schemas.microsoft.com/office/powerpoint/2010/main" val="368362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91F0964-E3E7-40F1-9364-5392B45D8551}"/>
              </a:ext>
            </a:extLst>
          </p:cNvPr>
          <p:cNvPicPr>
            <a:picLocks noChangeAspect="1"/>
          </p:cNvPicPr>
          <p:nvPr/>
        </p:nvPicPr>
        <p:blipFill>
          <a:blip r:embed="rId2"/>
          <a:stretch>
            <a:fillRect/>
          </a:stretch>
        </p:blipFill>
        <p:spPr>
          <a:xfrm>
            <a:off x="1419411" y="0"/>
            <a:ext cx="9353176" cy="6858000"/>
          </a:xfrm>
          <a:prstGeom prst="rect">
            <a:avLst/>
          </a:prstGeom>
        </p:spPr>
      </p:pic>
    </p:spTree>
    <p:extLst>
      <p:ext uri="{BB962C8B-B14F-4D97-AF65-F5344CB8AC3E}">
        <p14:creationId xmlns:p14="http://schemas.microsoft.com/office/powerpoint/2010/main" val="85931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FDDCC23-CB03-4D1A-80DB-9D0CB976B976}"/>
              </a:ext>
            </a:extLst>
          </p:cNvPr>
          <p:cNvPicPr>
            <a:picLocks noChangeAspect="1"/>
          </p:cNvPicPr>
          <p:nvPr/>
        </p:nvPicPr>
        <p:blipFill>
          <a:blip r:embed="rId2"/>
          <a:stretch>
            <a:fillRect/>
          </a:stretch>
        </p:blipFill>
        <p:spPr>
          <a:xfrm>
            <a:off x="1516672" y="-1647"/>
            <a:ext cx="9160853" cy="6859647"/>
          </a:xfrm>
          <a:prstGeom prst="rect">
            <a:avLst/>
          </a:prstGeom>
        </p:spPr>
      </p:pic>
    </p:spTree>
    <p:extLst>
      <p:ext uri="{BB962C8B-B14F-4D97-AF65-F5344CB8AC3E}">
        <p14:creationId xmlns:p14="http://schemas.microsoft.com/office/powerpoint/2010/main" val="206019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B2F36D3-A424-48EE-B5F9-4D38ECD37268}"/>
              </a:ext>
            </a:extLst>
          </p:cNvPr>
          <p:cNvPicPr>
            <a:picLocks noChangeAspect="1"/>
          </p:cNvPicPr>
          <p:nvPr/>
        </p:nvPicPr>
        <p:blipFill>
          <a:blip r:embed="rId2"/>
          <a:stretch>
            <a:fillRect/>
          </a:stretch>
        </p:blipFill>
        <p:spPr>
          <a:xfrm>
            <a:off x="1519094" y="0"/>
            <a:ext cx="9153811" cy="6858000"/>
          </a:xfrm>
          <a:prstGeom prst="rect">
            <a:avLst/>
          </a:prstGeom>
        </p:spPr>
      </p:pic>
    </p:spTree>
    <p:extLst>
      <p:ext uri="{BB962C8B-B14F-4D97-AF65-F5344CB8AC3E}">
        <p14:creationId xmlns:p14="http://schemas.microsoft.com/office/powerpoint/2010/main" val="336144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DC2333A-A13F-4DC5-A203-3126ADF75311}"/>
              </a:ext>
            </a:extLst>
          </p:cNvPr>
          <p:cNvPicPr>
            <a:picLocks noChangeAspect="1"/>
          </p:cNvPicPr>
          <p:nvPr/>
        </p:nvPicPr>
        <p:blipFill>
          <a:blip r:embed="rId2"/>
          <a:stretch>
            <a:fillRect/>
          </a:stretch>
        </p:blipFill>
        <p:spPr>
          <a:xfrm>
            <a:off x="1519094" y="3675"/>
            <a:ext cx="9148906" cy="6854325"/>
          </a:xfrm>
          <a:prstGeom prst="rect">
            <a:avLst/>
          </a:prstGeom>
        </p:spPr>
      </p:pic>
    </p:spTree>
    <p:extLst>
      <p:ext uri="{BB962C8B-B14F-4D97-AF65-F5344CB8AC3E}">
        <p14:creationId xmlns:p14="http://schemas.microsoft.com/office/powerpoint/2010/main" val="17299043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884</Words>
  <Application>Microsoft Office PowerPoint</Application>
  <PresentationFormat>ワイド画面</PresentationFormat>
  <Paragraphs>75</Paragraphs>
  <Slides>17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メイリオ</vt:lpstr>
      <vt:lpstr>游ゴシック</vt:lpstr>
      <vt:lpstr>游ゴシック Light</vt:lpstr>
      <vt:lpstr>Arial</vt:lpstr>
      <vt:lpstr>Office テーマ</vt:lpstr>
      <vt:lpstr>K.YASUMA NEWANCE ????年製</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tamagawa akio</dc:creator>
  <cp:lastModifiedBy>tamagawa akio</cp:lastModifiedBy>
  <cp:revision>13</cp:revision>
  <dcterms:created xsi:type="dcterms:W3CDTF">2021-02-18T11:40:12Z</dcterms:created>
  <dcterms:modified xsi:type="dcterms:W3CDTF">2021-04-28T12:41:57Z</dcterms:modified>
</cp:coreProperties>
</file>