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DE402-E134-472B-A18D-C438874E0EF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F3CA65-A714-442A-A92E-7CE86B977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033FC4F-D2AD-4F9A-847F-25DE17311B16}"/>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5" name="フッター プレースホルダー 4">
            <a:extLst>
              <a:ext uri="{FF2B5EF4-FFF2-40B4-BE49-F238E27FC236}">
                <a16:creationId xmlns:a16="http://schemas.microsoft.com/office/drawing/2014/main" id="{BD75EB45-7800-45A6-AA49-D6C5A634A5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D4A5B2-0A4D-4D61-8DE4-E4EED690EE52}"/>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362981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5D605A-4F9C-4311-8FEF-E9B10FB122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DFE5EA-1928-4F3D-9BE8-6DA16AF8AC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58091D-3B8F-439C-9DE0-2F07A8AA54E9}"/>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5" name="フッター プレースホルダー 4">
            <a:extLst>
              <a:ext uri="{FF2B5EF4-FFF2-40B4-BE49-F238E27FC236}">
                <a16:creationId xmlns:a16="http://schemas.microsoft.com/office/drawing/2014/main" id="{55F06E77-AB68-4E13-9847-4548B22840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8A56F1-199A-4746-B08E-A95EF6AE89ED}"/>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273518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F1FE63-2906-42B5-B4D2-77565C56BFF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908C1E-07A7-479E-8002-7A075D1042B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6D6579-1315-4241-A32A-379E6A5ACB0D}"/>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5" name="フッター プレースホルダー 4">
            <a:extLst>
              <a:ext uri="{FF2B5EF4-FFF2-40B4-BE49-F238E27FC236}">
                <a16:creationId xmlns:a16="http://schemas.microsoft.com/office/drawing/2014/main" id="{5DE7F6E1-787F-41AA-87E2-5F15A7A8B6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CA844B-6744-42E8-8F97-8DABCA38F8D2}"/>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280614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139D5-5F47-49BE-B42E-6269CBAA16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F7DE1F-B25E-443F-9437-9C05228861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A6A3-9F7D-479A-9100-C9C7D05E6E83}"/>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5" name="フッター プレースホルダー 4">
            <a:extLst>
              <a:ext uri="{FF2B5EF4-FFF2-40B4-BE49-F238E27FC236}">
                <a16:creationId xmlns:a16="http://schemas.microsoft.com/office/drawing/2014/main" id="{C6ED7A5D-C5E1-41AB-9FD1-93839FA077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6E9D3B-2A5B-46BD-9B1E-3C12D96E2C5A}"/>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54882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EB8F1-0073-4FBC-AF86-563495E6AB3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88A683-B337-403F-A1B8-BE619288AD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B2D5B44-B339-4400-B21D-96A9B1D27D25}"/>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5" name="フッター プレースホルダー 4">
            <a:extLst>
              <a:ext uri="{FF2B5EF4-FFF2-40B4-BE49-F238E27FC236}">
                <a16:creationId xmlns:a16="http://schemas.microsoft.com/office/drawing/2014/main" id="{D7FB2C09-C4A7-428C-9F9C-4430E5DB33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E6C35-5D8E-4732-A0A4-696E0E1D3781}"/>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66414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BFC9F-C563-4DB4-8FED-F9B17E164F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E05A13-088F-4C4B-99AB-2C870DD95A4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EAF7C5-FF17-4400-8EBA-D22E573B55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A80CC2-2388-460B-91C0-1BDDF6C02097}"/>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6" name="フッター プレースホルダー 5">
            <a:extLst>
              <a:ext uri="{FF2B5EF4-FFF2-40B4-BE49-F238E27FC236}">
                <a16:creationId xmlns:a16="http://schemas.microsoft.com/office/drawing/2014/main" id="{E9CE3EF3-6E09-4B67-A5C2-3060C1122E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B9448C-63D9-46C8-8ABD-0CB4869BBDA6}"/>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4108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943A8-2F50-4010-AFC8-9C223B9B315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9F8209-E0E7-4AB6-9786-737203B82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85B526F-1206-45E5-88A0-89206829510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75B3C4-620F-4F73-B882-379E2B1F7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0EB9A7-C1B5-4DEE-B8A0-805E6BB064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63F852-1F01-4B77-B08B-4C4EF5D13964}"/>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8" name="フッター プレースホルダー 7">
            <a:extLst>
              <a:ext uri="{FF2B5EF4-FFF2-40B4-BE49-F238E27FC236}">
                <a16:creationId xmlns:a16="http://schemas.microsoft.com/office/drawing/2014/main" id="{5A617DC0-F2A5-4B16-8891-3573714CC0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E740E5-1360-444C-819A-FDD2EAD0A35B}"/>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422674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2C8B6-FD75-4FA0-8151-A509244D80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23AE10-047B-4D11-9049-A8D27E3033B4}"/>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4" name="フッター プレースホルダー 3">
            <a:extLst>
              <a:ext uri="{FF2B5EF4-FFF2-40B4-BE49-F238E27FC236}">
                <a16:creationId xmlns:a16="http://schemas.microsoft.com/office/drawing/2014/main" id="{B7997CED-F840-4558-906C-F9B6B1F2E13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C10674-220B-409B-94F2-B9900C6DBB18}"/>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94435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9D167A6-AC14-44A4-A555-97AF1E54BFE3}"/>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3" name="フッター プレースホルダー 2">
            <a:extLst>
              <a:ext uri="{FF2B5EF4-FFF2-40B4-BE49-F238E27FC236}">
                <a16:creationId xmlns:a16="http://schemas.microsoft.com/office/drawing/2014/main" id="{7D40341C-088C-464A-945B-9A149A704B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4675758-D470-4D17-B43E-69ACBCC3E1AC}"/>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91291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4E503-BA46-475D-918E-AE64DE9A48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D7A7D8-D775-4327-BF87-33AD8838E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575F86-2594-4DD0-8560-5EC45079C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448648-9353-432B-8C47-E742E768B33C}"/>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6" name="フッター プレースホルダー 5">
            <a:extLst>
              <a:ext uri="{FF2B5EF4-FFF2-40B4-BE49-F238E27FC236}">
                <a16:creationId xmlns:a16="http://schemas.microsoft.com/office/drawing/2014/main" id="{9F860776-1F17-4CC3-8AB2-51EB3480CE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B015E7-1FC1-45D5-B43D-6959F31522CC}"/>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7960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B178C-778B-4402-9A44-9B97401735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E76ED2-34A9-4E62-AF64-AC29361BD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E8ADE7-1D5E-4E44-BC11-FE881E5C6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D5E946-437F-4DC3-916A-88C6798F1C30}"/>
              </a:ext>
            </a:extLst>
          </p:cNvPr>
          <p:cNvSpPr>
            <a:spLocks noGrp="1"/>
          </p:cNvSpPr>
          <p:nvPr>
            <p:ph type="dt" sz="half" idx="10"/>
          </p:nvPr>
        </p:nvSpPr>
        <p:spPr/>
        <p:txBody>
          <a:bodyPr/>
          <a:lstStyle/>
          <a:p>
            <a:fld id="{D0FD420F-89B7-4734-B5C4-46E6D8F9A277}" type="datetimeFigureOut">
              <a:rPr kumimoji="1" lang="ja-JP" altLang="en-US" smtClean="0"/>
              <a:t>2021/4/27</a:t>
            </a:fld>
            <a:endParaRPr kumimoji="1" lang="ja-JP" altLang="en-US"/>
          </a:p>
        </p:txBody>
      </p:sp>
      <p:sp>
        <p:nvSpPr>
          <p:cNvPr id="6" name="フッター プレースホルダー 5">
            <a:extLst>
              <a:ext uri="{FF2B5EF4-FFF2-40B4-BE49-F238E27FC236}">
                <a16:creationId xmlns:a16="http://schemas.microsoft.com/office/drawing/2014/main" id="{A83A1DED-D710-4EDA-90BA-718D6BB57E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14DDE0-8D44-4D66-B62A-5CC9C0171FA8}"/>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3698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F61F5C-62F6-4334-9E3F-190968180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CB6349-FD82-48C4-A608-6F5229E01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1096F-6265-41C6-A651-9CA760DFA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D420F-89B7-4734-B5C4-46E6D8F9A277}" type="datetimeFigureOut">
              <a:rPr kumimoji="1" lang="ja-JP" altLang="en-US" smtClean="0"/>
              <a:t>2021/4/27</a:t>
            </a:fld>
            <a:endParaRPr kumimoji="1" lang="ja-JP" altLang="en-US"/>
          </a:p>
        </p:txBody>
      </p:sp>
      <p:sp>
        <p:nvSpPr>
          <p:cNvPr id="5" name="フッター プレースホルダー 4">
            <a:extLst>
              <a:ext uri="{FF2B5EF4-FFF2-40B4-BE49-F238E27FC236}">
                <a16:creationId xmlns:a16="http://schemas.microsoft.com/office/drawing/2014/main" id="{BB06B9FD-6DC2-4BB8-9490-BBC360437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42618E-6F46-4745-B0C3-E9C52A400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87816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1B3E37C-8298-452A-BACE-43604ECE8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984640F3-1632-46C9-B1A5-47E25C01BF11}"/>
              </a:ext>
            </a:extLst>
          </p:cNvPr>
          <p:cNvPicPr>
            <a:picLocks noChangeAspect="1"/>
          </p:cNvPicPr>
          <p:nvPr/>
        </p:nvPicPr>
        <p:blipFill>
          <a:blip r:embed="rId3"/>
          <a:stretch>
            <a:fillRect/>
          </a:stretch>
        </p:blipFill>
        <p:spPr>
          <a:xfrm>
            <a:off x="10319126" y="6240780"/>
            <a:ext cx="1857634" cy="600159"/>
          </a:xfrm>
          <a:prstGeom prst="rect">
            <a:avLst/>
          </a:prstGeom>
        </p:spPr>
      </p:pic>
      <p:sp>
        <p:nvSpPr>
          <p:cNvPr id="11" name="テキスト ボックス 10">
            <a:extLst>
              <a:ext uri="{FF2B5EF4-FFF2-40B4-BE49-F238E27FC236}">
                <a16:creationId xmlns:a16="http://schemas.microsoft.com/office/drawing/2014/main" id="{C0A0D3A4-9B07-430B-B499-EBBA18D97EC1}"/>
              </a:ext>
            </a:extLst>
          </p:cNvPr>
          <p:cNvSpPr txBox="1"/>
          <p:nvPr/>
        </p:nvSpPr>
        <p:spPr>
          <a:xfrm>
            <a:off x="6873239" y="10537"/>
            <a:ext cx="5318761" cy="6555641"/>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木製ハープ、ポータブルアイリッシュハープ、ミニハープ、マホガニー弦楽器、チューニングレバーとバッグ付き、レジャー用</a:t>
            </a:r>
            <a:r>
              <a:rPr lang="en-US" altLang="ja-JP" sz="1400" b="1" dirty="0">
                <a:latin typeface="メイリオ" panose="020B0604030504040204" pitchFamily="50" charset="-128"/>
                <a:ea typeface="メイリオ" panose="020B0604030504040204" pitchFamily="50" charset="-128"/>
              </a:rPr>
              <a:t>,19Strings,10</a:t>
            </a:r>
            <a:r>
              <a:rPr lang="ja-JP" altLang="en-US" sz="1400" b="1" dirty="0">
                <a:latin typeface="メイリオ" panose="020B0604030504040204" pitchFamily="50" charset="-128"/>
                <a:ea typeface="メイリオ" panose="020B0604030504040204" pitchFamily="50" charset="-128"/>
              </a:rPr>
              <a:t>個</a:t>
            </a:r>
          </a:p>
          <a:p>
            <a:r>
              <a:rPr lang="ja-JP" altLang="en-US" sz="1400" b="1" dirty="0">
                <a:latin typeface="メイリオ" panose="020B0604030504040204" pitchFamily="50" charset="-128"/>
                <a:ea typeface="メイリオ" panose="020B0604030504040204" pitchFamily="50" charset="-128"/>
              </a:rPr>
              <a:t>ブランド</a:t>
            </a:r>
            <a:r>
              <a:rPr lang="en-US" altLang="ja-JP" sz="1400" b="1" dirty="0">
                <a:latin typeface="メイリオ" panose="020B0604030504040204" pitchFamily="50" charset="-128"/>
                <a:ea typeface="メイリオ" panose="020B0604030504040204" pitchFamily="50" charset="-128"/>
              </a:rPr>
              <a:t>: RWQRWQ</a:t>
            </a:r>
          </a:p>
          <a:p>
            <a:r>
              <a:rPr lang="en-US" altLang="ja-JP" sz="1400" b="1" dirty="0">
                <a:latin typeface="メイリオ" panose="020B0604030504040204" pitchFamily="50" charset="-128"/>
                <a:ea typeface="メイリオ" panose="020B0604030504040204" pitchFamily="50" charset="-128"/>
              </a:rPr>
              <a:t> </a:t>
            </a:r>
          </a:p>
          <a:p>
            <a:r>
              <a:rPr lang="en-US" altLang="ja-JP" sz="1400" b="1" dirty="0">
                <a:latin typeface="メイリオ" panose="020B0604030504040204" pitchFamily="50" charset="-128"/>
                <a:ea typeface="メイリオ" panose="020B0604030504040204" pitchFamily="50" charset="-128"/>
              </a:rPr>
              <a:t>19Strings	</a:t>
            </a:r>
          </a:p>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14,074</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高品質</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絶妙なデザイン、伝統とファッションのコンビネーション。楽器は温かみのある声で心地よい音色です。ハープのエッジは丸みを帯びているため、より安全でグリップが快適です。</a:t>
            </a:r>
          </a:p>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持ち運びに便利</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ハープバッグが付属し、旅行やパーティーの際に持ち運びできます。また、あなた、あなたの子供、あなたの恋人への特別な音楽ギフトです。友人や子供へのプレゼントにも最適です。</a:t>
            </a:r>
          </a:p>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マルチストリング</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ハープには複数のストリングがあり、耐久性があります。ピアノの音が部屋全体を満たします。弦が短いほど、ピッチが高くなります。弦の張りについても同じことが言えます。</a:t>
            </a:r>
          </a:p>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【WESTERNORIGIN】</a:t>
            </a:r>
            <a:r>
              <a:rPr lang="ja-JP" altLang="en-US" sz="1400" b="1" dirty="0">
                <a:latin typeface="メイリオ" panose="020B0604030504040204" pitchFamily="50" charset="-128"/>
                <a:ea typeface="メイリオ" panose="020B0604030504040204" pitchFamily="50" charset="-128"/>
              </a:rPr>
              <a:t>竪琴は西部で最も早く撥弦楽器です。ルネッサンス以来、それは西洋音楽の象徴でもありました。竪琴のハープを演奏することは、ギリシャのオルゴールの詩を学ぶための重要な方法です。</a:t>
            </a:r>
          </a:p>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【100</a:t>
            </a:r>
            <a:r>
              <a:rPr lang="ja-JP" altLang="en-US" sz="1400" b="1" dirty="0">
                <a:latin typeface="メイリオ" panose="020B0604030504040204" pitchFamily="50" charset="-128"/>
                <a:ea typeface="メイリオ" panose="020B0604030504040204" pitchFamily="50" charset="-128"/>
              </a:rPr>
              <a:t>％満足</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当社ブランド「</a:t>
            </a:r>
            <a:r>
              <a:rPr lang="en-US" altLang="ja-JP" sz="1400" b="1" dirty="0">
                <a:latin typeface="メイリオ" panose="020B0604030504040204" pitchFamily="50" charset="-128"/>
                <a:ea typeface="メイリオ" panose="020B0604030504040204" pitchFamily="50" charset="-128"/>
              </a:rPr>
              <a:t>RWQRWQ</a:t>
            </a:r>
            <a:r>
              <a:rPr lang="ja-JP" altLang="en-US" sz="1400" b="1" dirty="0">
                <a:latin typeface="メイリオ" panose="020B0604030504040204" pitchFamily="50" charset="-128"/>
                <a:ea typeface="メイリオ" panose="020B0604030504040204" pitchFamily="50" charset="-128"/>
              </a:rPr>
              <a:t>」は、高品質な商品をお届けすることをお約束します。ご不明な点がございましたら、お気軽にお問い合わせください。 </a:t>
            </a:r>
            <a:r>
              <a:rPr lang="en-US" altLang="ja-JP" sz="1400" b="1" dirty="0">
                <a:latin typeface="メイリオ" panose="020B0604030504040204" pitchFamily="50" charset="-128"/>
                <a:ea typeface="メイリオ" panose="020B0604030504040204" pitchFamily="50" charset="-128"/>
              </a:rPr>
              <a:t>24</a:t>
            </a:r>
            <a:r>
              <a:rPr lang="ja-JP" altLang="en-US" sz="1400" b="1" dirty="0">
                <a:latin typeface="メイリオ" panose="020B0604030504040204" pitchFamily="50" charset="-128"/>
                <a:ea typeface="メイリオ" panose="020B0604030504040204" pitchFamily="50" charset="-128"/>
              </a:rPr>
              <a:t>時間以内にご連絡いたします。同時に、他の商品もご覧になりたい場合は、ブランド名をクリックして入店してください。あなたが好きなものを見つけることを歓迎します！</a:t>
            </a:r>
          </a:p>
        </p:txBody>
      </p:sp>
    </p:spTree>
    <p:extLst>
      <p:ext uri="{BB962C8B-B14F-4D97-AF65-F5344CB8AC3E}">
        <p14:creationId xmlns:p14="http://schemas.microsoft.com/office/powerpoint/2010/main" val="221918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4640F3-1632-46C9-B1A5-47E25C01BF11}"/>
              </a:ext>
            </a:extLst>
          </p:cNvPr>
          <p:cNvPicPr>
            <a:picLocks noChangeAspect="1"/>
          </p:cNvPicPr>
          <p:nvPr/>
        </p:nvPicPr>
        <p:blipFill>
          <a:blip r:embed="rId2"/>
          <a:stretch>
            <a:fillRect/>
          </a:stretch>
        </p:blipFill>
        <p:spPr>
          <a:xfrm>
            <a:off x="10334366" y="6226646"/>
            <a:ext cx="1857634" cy="600159"/>
          </a:xfrm>
          <a:prstGeom prst="rect">
            <a:avLst/>
          </a:prstGeom>
        </p:spPr>
      </p:pic>
      <p:sp>
        <p:nvSpPr>
          <p:cNvPr id="5" name="テキスト ボックス 4">
            <a:extLst>
              <a:ext uri="{FF2B5EF4-FFF2-40B4-BE49-F238E27FC236}">
                <a16:creationId xmlns:a16="http://schemas.microsoft.com/office/drawing/2014/main" id="{A1B66B09-AE25-43D6-95A7-2A07E7E9D397}"/>
              </a:ext>
            </a:extLst>
          </p:cNvPr>
          <p:cNvSpPr txBox="1"/>
          <p:nvPr/>
        </p:nvSpPr>
        <p:spPr>
          <a:xfrm>
            <a:off x="331470" y="124837"/>
            <a:ext cx="11521440" cy="6001643"/>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商品の説明</a:t>
            </a:r>
          </a:p>
          <a:p>
            <a:r>
              <a:rPr lang="ja-JP" altLang="en-US" sz="1200" b="1" dirty="0">
                <a:latin typeface="メイリオ" panose="020B0604030504040204" pitchFamily="50" charset="-128"/>
                <a:ea typeface="メイリオ" panose="020B0604030504040204" pitchFamily="50" charset="-128"/>
              </a:rPr>
              <a:t>色</a:t>
            </a:r>
            <a:r>
              <a:rPr lang="en-US" altLang="ja-JP" sz="1200" b="1" dirty="0">
                <a:latin typeface="メイリオ" panose="020B0604030504040204" pitchFamily="50" charset="-128"/>
                <a:ea typeface="メイリオ" panose="020B0604030504040204" pitchFamily="50" charset="-128"/>
              </a:rPr>
              <a:t>:19Strings</a:t>
            </a:r>
          </a:p>
          <a:p>
            <a:r>
              <a:rPr lang="ja-JP" altLang="en-US" sz="1200" b="1" dirty="0">
                <a:latin typeface="メイリオ" panose="020B0604030504040204" pitchFamily="50" charset="-128"/>
                <a:ea typeface="メイリオ" panose="020B0604030504040204" pitchFamily="50" charset="-128"/>
              </a:rPr>
              <a:t>それは良い娯楽ツールであり、音楽愛好家にとっては恩恵です。</a:t>
            </a:r>
          </a:p>
          <a:p>
            <a:endParaRPr lang="ja-JP" altLang="en-US" sz="1200" b="1" dirty="0">
              <a:latin typeface="メイリオ" panose="020B0604030504040204" pitchFamily="50" charset="-128"/>
              <a:ea typeface="メイリオ" panose="020B0604030504040204" pitchFamily="50" charset="-128"/>
            </a:endParaRP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木琴は弦楽器で、ギリシャ古典時代以降のコンパクトなサイズと軽量な演奏で知られています。複数の輸入ナイロン弦のデザインは、指で弾いたときに心地よい音を出すことができます。弦を引くと、振動がボビンに直接入り、共鳴と反射が発生するため、サステイン効果が長くなり、音質が安定します。</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マホガニーは滑らかな表面と絶妙な技量を持っています。ハープ弦のエッジは丸みを帯びているので、より安全で持ちやすくなっています。弦はバレル本体を貫通しているため、耐久性が高く、本体を損傷する可能性が低くなります。木材は硬度と密度が高く、色を維持するのに十分です。ハープの音は暖かく心地よい。</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製品パラメータ：</a:t>
            </a:r>
          </a:p>
          <a:p>
            <a:r>
              <a:rPr lang="ja-JP" altLang="en-US" sz="1200" b="1" dirty="0">
                <a:latin typeface="メイリオ" panose="020B0604030504040204" pitchFamily="50" charset="-128"/>
                <a:ea typeface="メイリオ" panose="020B0604030504040204" pitchFamily="50" charset="-128"/>
              </a:rPr>
              <a:t>商品名：ハープ</a:t>
            </a:r>
          </a:p>
          <a:p>
            <a:r>
              <a:rPr lang="ja-JP" altLang="en-US" sz="1200" b="1" dirty="0">
                <a:latin typeface="メイリオ" panose="020B0604030504040204" pitchFamily="50" charset="-128"/>
                <a:ea typeface="メイリオ" panose="020B0604030504040204" pitchFamily="50" charset="-128"/>
              </a:rPr>
              <a:t>素材：マホガニー単板</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スプルース単板</a:t>
            </a:r>
          </a:p>
          <a:p>
            <a:r>
              <a:rPr lang="ja-JP" altLang="en-US" sz="1200" b="1" dirty="0">
                <a:latin typeface="メイリオ" panose="020B0604030504040204" pitchFamily="50" charset="-128"/>
                <a:ea typeface="メイリオ" panose="020B0604030504040204" pitchFamily="50" charset="-128"/>
              </a:rPr>
              <a:t>仕様：</a:t>
            </a:r>
            <a:r>
              <a:rPr lang="en-US" altLang="ja-JP" sz="1200" b="1" dirty="0">
                <a:latin typeface="メイリオ" panose="020B0604030504040204" pitchFamily="50" charset="-128"/>
                <a:ea typeface="メイリオ" panose="020B0604030504040204" pitchFamily="50" charset="-128"/>
              </a:rPr>
              <a:t>15</a:t>
            </a:r>
            <a:r>
              <a:rPr lang="ja-JP" altLang="en-US" sz="1200" b="1" dirty="0">
                <a:latin typeface="メイリオ" panose="020B0604030504040204" pitchFamily="50" charset="-128"/>
                <a:ea typeface="メイリオ" panose="020B0604030504040204" pitchFamily="50" charset="-128"/>
              </a:rPr>
              <a:t>弦、</a:t>
            </a:r>
            <a:r>
              <a:rPr lang="en-US" altLang="ja-JP" sz="1200" b="1" dirty="0">
                <a:latin typeface="メイリオ" panose="020B0604030504040204" pitchFamily="50" charset="-128"/>
                <a:ea typeface="メイリオ" panose="020B0604030504040204" pitchFamily="50" charset="-128"/>
              </a:rPr>
              <a:t>19</a:t>
            </a:r>
            <a:r>
              <a:rPr lang="ja-JP" altLang="en-US" sz="1200" b="1" dirty="0">
                <a:latin typeface="メイリオ" panose="020B0604030504040204" pitchFamily="50" charset="-128"/>
                <a:ea typeface="メイリオ" panose="020B0604030504040204" pitchFamily="50" charset="-128"/>
              </a:rPr>
              <a:t>弦</a:t>
            </a:r>
          </a:p>
          <a:p>
            <a:r>
              <a:rPr lang="ja-JP" altLang="en-US" sz="1200" b="1" dirty="0">
                <a:latin typeface="メイリオ" panose="020B0604030504040204" pitchFamily="50" charset="-128"/>
                <a:ea typeface="メイリオ" panose="020B0604030504040204" pitchFamily="50" charset="-128"/>
              </a:rPr>
              <a:t>色：木の色</a:t>
            </a:r>
          </a:p>
          <a:p>
            <a:r>
              <a:rPr lang="ja-JP" altLang="en-US" sz="1200" b="1" dirty="0">
                <a:latin typeface="メイリオ" panose="020B0604030504040204" pitchFamily="50" charset="-128"/>
                <a:ea typeface="メイリオ" panose="020B0604030504040204" pitchFamily="50" charset="-128"/>
              </a:rPr>
              <a:t>重量：</a:t>
            </a:r>
            <a:r>
              <a:rPr lang="en-US" altLang="ja-JP" sz="1200" b="1" dirty="0">
                <a:latin typeface="メイリオ" panose="020B0604030504040204" pitchFamily="50" charset="-128"/>
                <a:ea typeface="メイリオ" panose="020B0604030504040204" pitchFamily="50" charset="-128"/>
              </a:rPr>
              <a:t>1.4kg</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15</a:t>
            </a:r>
            <a:r>
              <a:rPr lang="ja-JP" altLang="en-US" sz="1200" b="1" dirty="0">
                <a:latin typeface="メイリオ" panose="020B0604030504040204" pitchFamily="50" charset="-128"/>
                <a:ea typeface="メイリオ" panose="020B0604030504040204" pitchFamily="50" charset="-128"/>
              </a:rPr>
              <a:t>弦）、</a:t>
            </a:r>
            <a:r>
              <a:rPr lang="en-US" altLang="ja-JP" sz="1200" b="1" dirty="0">
                <a:latin typeface="メイリオ" panose="020B0604030504040204" pitchFamily="50" charset="-128"/>
                <a:ea typeface="メイリオ" panose="020B0604030504040204" pitchFamily="50" charset="-128"/>
              </a:rPr>
              <a:t>1.5kg</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19</a:t>
            </a:r>
            <a:r>
              <a:rPr lang="ja-JP" altLang="en-US" sz="1200" b="1" dirty="0">
                <a:latin typeface="メイリオ" panose="020B0604030504040204" pitchFamily="50" charset="-128"/>
                <a:ea typeface="メイリオ" panose="020B0604030504040204" pitchFamily="50" charset="-128"/>
              </a:rPr>
              <a:t>弦）</a:t>
            </a:r>
          </a:p>
          <a:p>
            <a:r>
              <a:rPr lang="ja-JP" altLang="en-US" sz="1200" b="1" dirty="0">
                <a:latin typeface="メイリオ" panose="020B0604030504040204" pitchFamily="50" charset="-128"/>
                <a:ea typeface="メイリオ" panose="020B0604030504040204" pitchFamily="50" charset="-128"/>
              </a:rPr>
              <a:t>紐：輸入ナイロンロープ</a:t>
            </a:r>
          </a:p>
          <a:p>
            <a:r>
              <a:rPr lang="ja-JP" altLang="en-US" sz="1200" b="1" dirty="0">
                <a:latin typeface="メイリオ" panose="020B0604030504040204" pitchFamily="50" charset="-128"/>
                <a:ea typeface="メイリオ" panose="020B0604030504040204" pitchFamily="50" charset="-128"/>
              </a:rPr>
              <a:t>サイズ：</a:t>
            </a:r>
            <a:r>
              <a:rPr lang="en-US" altLang="ja-JP" sz="1200" b="1" dirty="0">
                <a:latin typeface="メイリオ" panose="020B0604030504040204" pitchFamily="50" charset="-128"/>
                <a:ea typeface="メイリオ" panose="020B0604030504040204" pitchFamily="50" charset="-128"/>
              </a:rPr>
              <a:t>60x40x18cm /23.62x15.75x7.09in</a:t>
            </a:r>
            <a:r>
              <a:rPr lang="ja-JP" altLang="en-US" sz="1200" b="1" dirty="0">
                <a:latin typeface="メイリオ" panose="020B0604030504040204" pitchFamily="50" charset="-128"/>
                <a:ea typeface="メイリオ" panose="020B0604030504040204" pitchFamily="50" charset="-128"/>
              </a:rPr>
              <a:t>、</a:t>
            </a:r>
          </a:p>
          <a:p>
            <a:r>
              <a:rPr lang="en-US" altLang="ja-JP" sz="1200" b="1" dirty="0">
                <a:latin typeface="メイリオ" panose="020B0604030504040204" pitchFamily="50" charset="-128"/>
                <a:ea typeface="メイリオ" panose="020B0604030504040204" pitchFamily="50" charset="-128"/>
              </a:rPr>
              <a:t>61x40x20cm / 24.02x15.75x7.87in</a:t>
            </a:r>
          </a:p>
          <a:p>
            <a:r>
              <a:rPr lang="ja-JP" altLang="en-US" sz="1200" b="1" dirty="0">
                <a:latin typeface="メイリオ" panose="020B0604030504040204" pitchFamily="50" charset="-128"/>
                <a:ea typeface="メイリオ" panose="020B0604030504040204" pitchFamily="50" charset="-128"/>
              </a:rPr>
              <a:t>該当するシーン：レジャー、エンターテインメント、パーティー、パーティー、バンド</a:t>
            </a:r>
          </a:p>
          <a:p>
            <a:r>
              <a:rPr lang="ja-JP" altLang="en-US" sz="1200" b="1" dirty="0">
                <a:latin typeface="メイリオ" panose="020B0604030504040204" pitchFamily="50" charset="-128"/>
                <a:ea typeface="メイリオ" panose="020B0604030504040204" pitchFamily="50" charset="-128"/>
              </a:rPr>
              <a:t>対象物：子供、大人、初心者、音楽愛好家</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★梱包内容：</a:t>
            </a:r>
          </a:p>
          <a:p>
            <a:r>
              <a:rPr lang="en-US" altLang="ja-JP" sz="1200" b="1" dirty="0">
                <a:latin typeface="メイリオ" panose="020B0604030504040204" pitchFamily="50" charset="-128"/>
                <a:ea typeface="メイリオ" panose="020B0604030504040204" pitchFamily="50" charset="-128"/>
              </a:rPr>
              <a:t>10x</a:t>
            </a:r>
            <a:r>
              <a:rPr lang="ja-JP" altLang="en-US" sz="1200" b="1" dirty="0">
                <a:latin typeface="メイリオ" panose="020B0604030504040204" pitchFamily="50" charset="-128"/>
                <a:ea typeface="メイリオ" panose="020B0604030504040204" pitchFamily="50" charset="-128"/>
              </a:rPr>
              <a:t>竪琴</a:t>
            </a:r>
          </a:p>
          <a:p>
            <a:r>
              <a:rPr lang="ja-JP" altLang="en-US" sz="1200" b="1" dirty="0">
                <a:latin typeface="メイリオ" panose="020B0604030504040204" pitchFamily="50" charset="-128"/>
                <a:ea typeface="メイリオ" panose="020B0604030504040204" pitchFamily="50" charset="-128"/>
              </a:rPr>
              <a:t>ピアノバッグ</a:t>
            </a:r>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個</a:t>
            </a:r>
          </a:p>
          <a:p>
            <a:r>
              <a:rPr lang="en-US" altLang="ja-JP" sz="1200" b="1" dirty="0">
                <a:latin typeface="メイリオ" panose="020B0604030504040204" pitchFamily="50" charset="-128"/>
                <a:ea typeface="メイリオ" panose="020B0604030504040204" pitchFamily="50" charset="-128"/>
              </a:rPr>
              <a:t>1x</a:t>
            </a:r>
            <a:r>
              <a:rPr lang="ja-JP" altLang="en-US" sz="1200" b="1" dirty="0">
                <a:latin typeface="メイリオ" panose="020B0604030504040204" pitchFamily="50" charset="-128"/>
                <a:ea typeface="メイリオ" panose="020B0604030504040204" pitchFamily="50" charset="-128"/>
              </a:rPr>
              <a:t>チューニングレバー</a:t>
            </a:r>
          </a:p>
          <a:p>
            <a:r>
              <a:rPr lang="en-US" altLang="ja-JP" sz="1200" b="1" dirty="0">
                <a:latin typeface="メイリオ" panose="020B0604030504040204" pitchFamily="50" charset="-128"/>
                <a:ea typeface="メイリオ" panose="020B0604030504040204" pitchFamily="50" charset="-128"/>
              </a:rPr>
              <a:t>1x</a:t>
            </a:r>
            <a:r>
              <a:rPr lang="ja-JP" altLang="en-US" sz="1200" b="1" dirty="0">
                <a:latin typeface="メイリオ" panose="020B0604030504040204" pitchFamily="50" charset="-128"/>
                <a:ea typeface="メイリオ" panose="020B0604030504040204" pitchFamily="50" charset="-128"/>
              </a:rPr>
              <a:t>マニュアル</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注意</a:t>
            </a:r>
          </a:p>
          <a:p>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手動測定のため、</a:t>
            </a:r>
            <a:r>
              <a:rPr lang="en-US" altLang="ja-JP" sz="1200" b="1" dirty="0">
                <a:latin typeface="メイリオ" panose="020B0604030504040204" pitchFamily="50" charset="-128"/>
                <a:ea typeface="メイリオ" panose="020B0604030504040204" pitchFamily="50" charset="-128"/>
              </a:rPr>
              <a:t>1〜50mm</a:t>
            </a:r>
            <a:r>
              <a:rPr lang="ja-JP" altLang="en-US" sz="1200" b="1" dirty="0">
                <a:latin typeface="メイリオ" panose="020B0604030504040204" pitchFamily="50" charset="-128"/>
                <a:ea typeface="メイリオ" panose="020B0604030504040204" pitchFamily="50" charset="-128"/>
              </a:rPr>
              <a:t>の偏差を許容してください。</a:t>
            </a:r>
          </a:p>
          <a:p>
            <a:r>
              <a:rPr lang="en-US" altLang="ja-JP" sz="1200" b="1" dirty="0">
                <a:latin typeface="メイリオ" panose="020B0604030504040204" pitchFamily="50" charset="-128"/>
                <a:ea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rPr>
              <a:t>光と画面の違いにより、商品の色が写真と若干異なる場合があります。</a:t>
            </a:r>
          </a:p>
        </p:txBody>
      </p:sp>
    </p:spTree>
    <p:extLst>
      <p:ext uri="{BB962C8B-B14F-4D97-AF65-F5344CB8AC3E}">
        <p14:creationId xmlns:p14="http://schemas.microsoft.com/office/powerpoint/2010/main" val="292743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7ABB557-D977-4B11-991B-9F1E8F297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217170"/>
            <a:ext cx="3063240" cy="3063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C0F5B3E-BCE9-41D1-934F-F904051F1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870" y="217170"/>
            <a:ext cx="3063240" cy="30632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7EFBDCB-E6A4-428E-AC0E-600531786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460" y="217170"/>
            <a:ext cx="3063240" cy="3063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BC7AF1E-E86E-4089-A8BA-FA3A0A988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 y="3577590"/>
            <a:ext cx="3063240" cy="30632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7365845-3198-472D-AE23-7771795B08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2870" y="3577590"/>
            <a:ext cx="3063240" cy="30632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B345A2C-1B6A-4A8A-9D51-98400ECC96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7130" y="3577590"/>
            <a:ext cx="2699481"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68D32D7-58EC-4A27-9A22-1FBA6C2AD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D7E29328-BE4D-46EF-8E0A-7BDC5B7117D6}"/>
              </a:ext>
            </a:extLst>
          </p:cNvPr>
          <p:cNvSpPr txBox="1"/>
          <p:nvPr/>
        </p:nvSpPr>
        <p:spPr>
          <a:xfrm>
            <a:off x="5266373" y="134749"/>
            <a:ext cx="6097904" cy="618630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はじめてのハープ教本 楽譜 </a:t>
            </a:r>
            <a:r>
              <a:rPr lang="en-US" altLang="ja-JP" b="1" dirty="0">
                <a:latin typeface="メイリオ" panose="020B0604030504040204" pitchFamily="50" charset="-128"/>
                <a:ea typeface="メイリオ" panose="020B0604030504040204" pitchFamily="50" charset="-128"/>
              </a:rPr>
              <a:t>– 2014/6/28</a:t>
            </a:r>
          </a:p>
          <a:p>
            <a:r>
              <a:rPr lang="ja-JP" altLang="en-US" b="1" dirty="0">
                <a:latin typeface="メイリオ" panose="020B0604030504040204" pitchFamily="50" charset="-128"/>
                <a:ea typeface="メイリオ" panose="020B0604030504040204" pitchFamily="50" charset="-128"/>
              </a:rPr>
              <a:t>松岡 みやび </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4,510</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21</a:t>
            </a:r>
            <a:r>
              <a:rPr lang="ja-JP" altLang="en-US" b="1" dirty="0">
                <a:latin typeface="メイリオ" panose="020B0604030504040204" pitchFamily="50" charset="-128"/>
                <a:ea typeface="メイリオ" panose="020B0604030504040204" pitchFamily="50" charset="-128"/>
              </a:rPr>
              <a:t>世紀は一家に一台ハープの時代に</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」をスローガンに趣味層への普及を目指し活躍するハーピスト・松岡みやびによるハープ教則本、入門書。 </a:t>
            </a:r>
            <a:r>
              <a:rPr lang="en-US" altLang="ja-JP" b="1" dirty="0">
                <a:latin typeface="メイリオ" panose="020B0604030504040204" pitchFamily="50" charset="-128"/>
                <a:ea typeface="メイリオ" panose="020B0604030504040204" pitchFamily="50" charset="-128"/>
              </a:rPr>
              <a:t>&lt;</a:t>
            </a:r>
            <a:r>
              <a:rPr lang="en-US" altLang="ja-JP" b="1" dirty="0" err="1">
                <a:latin typeface="メイリオ" panose="020B0604030504040204" pitchFamily="50" charset="-128"/>
                <a:ea typeface="メイリオ" panose="020B0604030504040204" pitchFamily="50" charset="-128"/>
              </a:rPr>
              <a:t>br</a:t>
            </a:r>
            <a:r>
              <a:rPr lang="en-US" altLang="ja-JP" b="1" dirty="0">
                <a:latin typeface="メイリオ" panose="020B0604030504040204" pitchFamily="50" charset="-128"/>
                <a:ea typeface="メイリオ" panose="020B0604030504040204" pitchFamily="50" charset="-128"/>
              </a:rPr>
              <a:t>/&gt;</a:t>
            </a:r>
            <a:r>
              <a:rPr lang="ja-JP" altLang="en-US" b="1" dirty="0">
                <a:latin typeface="メイリオ" panose="020B0604030504040204" pitchFamily="50" charset="-128"/>
                <a:ea typeface="メイリオ" panose="020B0604030504040204" pitchFamily="50" charset="-128"/>
              </a:rPr>
              <a:t>腕や関節を固定せずに体全体を柔軟に使うことで美しく豊かな演奏表現を実現する独自の奏法</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ミヤビ・メソード</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を分かりやすく解説する。本書は従来のグランドハープ、アイリッシュハープに加え、近年広まりを見せる小型の「ミニハープ」にも対応する。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はじめに演奏姿勢やチューニング、半音操作などの基礎を学び、以降は</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きらきら星</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や</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チューリップ</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などのポピュラー曲を交えて、旋律、和音、音階、アルペジオ・グリッサンドと段階的に演奏テクニックを習得していく。楽しみながら練習できるよう、単なる指練習は極力少なくし、演奏テクニックをポピュラー曲で復習しながら進めていく構成とした。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巻末には</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アメージング・グレイス</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や</a:t>
            </a:r>
            <a:r>
              <a:rPr lang="en-US" altLang="ja-JP" b="1" dirty="0">
                <a:latin typeface="メイリオ" panose="020B0604030504040204" pitchFamily="50" charset="-128"/>
                <a:ea typeface="メイリオ" panose="020B0604030504040204" pitchFamily="50" charset="-128"/>
              </a:rPr>
              <a:t>〈Jupiter〉</a:t>
            </a:r>
            <a:r>
              <a:rPr lang="ja-JP" altLang="en-US" b="1" dirty="0">
                <a:latin typeface="メイリオ" panose="020B0604030504040204" pitchFamily="50" charset="-128"/>
                <a:ea typeface="メイリオ" panose="020B0604030504040204" pitchFamily="50" charset="-128"/>
              </a:rPr>
              <a:t>など、様々なシーンで演奏できるステージレパートリー</a:t>
            </a:r>
            <a:r>
              <a:rPr lang="en-US" altLang="ja-JP" b="1" dirty="0">
                <a:latin typeface="メイリオ" panose="020B0604030504040204" pitchFamily="50" charset="-128"/>
                <a:ea typeface="メイリオ" panose="020B0604030504040204" pitchFamily="50" charset="-128"/>
              </a:rPr>
              <a:t>11</a:t>
            </a:r>
            <a:r>
              <a:rPr lang="ja-JP" altLang="en-US" b="1" dirty="0">
                <a:latin typeface="メイリオ" panose="020B0604030504040204" pitchFamily="50" charset="-128"/>
                <a:ea typeface="メイリオ" panose="020B0604030504040204" pitchFamily="50" charset="-128"/>
              </a:rPr>
              <a:t>曲も併載する。</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091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ACC44EF-A6C1-4D7E-9DB4-2DD30F5739B7}"/>
              </a:ext>
            </a:extLst>
          </p:cNvPr>
          <p:cNvSpPr txBox="1"/>
          <p:nvPr/>
        </p:nvSpPr>
        <p:spPr>
          <a:xfrm>
            <a:off x="274320" y="154395"/>
            <a:ext cx="11601449" cy="5909310"/>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商品の説明</a:t>
            </a:r>
            <a:endParaRPr lang="en-US" altLang="ja-JP" sz="1400" b="1" dirty="0">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著者について</a:t>
            </a:r>
            <a:endParaRPr lang="en-US" altLang="ja-JP" sz="1400" b="1" dirty="0">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1973</a:t>
            </a:r>
            <a:r>
              <a:rPr lang="ja-JP" altLang="en-US" sz="1400" b="1" dirty="0">
                <a:latin typeface="メイリオ" panose="020B0604030504040204" pitchFamily="50" charset="-128"/>
                <a:ea typeface="メイリオ" panose="020B0604030504040204" pitchFamily="50" charset="-128"/>
              </a:rPr>
              <a:t>年東京生まれ。学習院女子高等科在学中、日本ハープコンクールに最年少優勝してデビュー。「まぶしい輝きを放つ宝石のようなハーピスト」と評される。東京芸術大学音楽学部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ハープ専攻</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卒業。東京大学研究生としてサウンドスケープ論</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音による環境問題</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を研究。</a:t>
            </a:r>
            <a:r>
              <a:rPr lang="en-US" altLang="ja-JP" sz="1400" b="1" dirty="0">
                <a:latin typeface="メイリオ" panose="020B0604030504040204" pitchFamily="50" charset="-128"/>
                <a:ea typeface="メイリオ" panose="020B0604030504040204" pitchFamily="50" charset="-128"/>
              </a:rPr>
              <a:t>USA</a:t>
            </a:r>
            <a:r>
              <a:rPr lang="ja-JP" altLang="en-US" sz="1400" b="1" dirty="0">
                <a:latin typeface="メイリオ" panose="020B0604030504040204" pitchFamily="50" charset="-128"/>
                <a:ea typeface="メイリオ" panose="020B0604030504040204" pitchFamily="50" charset="-128"/>
              </a:rPr>
              <a:t>国際ハープコンクール日本人初入賞。ジュネーヴ国際音楽コンクール</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ハープ部門</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日本人初ファイナリストとなる。ウィーン・フィルハーモニー管弦楽団首席メンバーとモーツアルト「フルートとハープのための協奏曲」を共演。</a:t>
            </a:r>
            <a:r>
              <a:rPr lang="en-US" altLang="ja-JP" sz="1400" b="1" dirty="0">
                <a:latin typeface="メイリオ" panose="020B0604030504040204" pitchFamily="50" charset="-128"/>
                <a:ea typeface="メイリオ" panose="020B0604030504040204" pitchFamily="50" charset="-128"/>
              </a:rPr>
              <a:t>NHK-BS</a:t>
            </a:r>
            <a:r>
              <a:rPr lang="ja-JP" altLang="en-US" sz="1400" b="1" dirty="0">
                <a:latin typeface="メイリオ" panose="020B0604030504040204" pitchFamily="50" charset="-128"/>
                <a:ea typeface="メイリオ" panose="020B0604030504040204" pitchFamily="50" charset="-128"/>
              </a:rPr>
              <a:t>テレビでオリジナル流派「ミヤビ・メソード」が特集され反響を呼んでいる。著書</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「聴くだけで元気がでる本」</a:t>
            </a:r>
            <a:r>
              <a:rPr lang="en-US" altLang="ja-JP" sz="1400" b="1" dirty="0">
                <a:latin typeface="メイリオ" panose="020B0604030504040204" pitchFamily="50" charset="-128"/>
                <a:ea typeface="メイリオ" panose="020B0604030504040204" pitchFamily="50" charset="-128"/>
              </a:rPr>
              <a:t>(PHP</a:t>
            </a:r>
            <a:r>
              <a:rPr lang="ja-JP" altLang="en-US" sz="1400" b="1" dirty="0">
                <a:latin typeface="メイリオ" panose="020B0604030504040204" pitchFamily="50" charset="-128"/>
                <a:ea typeface="メイリオ" panose="020B0604030504040204" pitchFamily="50" charset="-128"/>
              </a:rPr>
              <a:t>研究所</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CD:</a:t>
            </a:r>
            <a:r>
              <a:rPr lang="ja-JP" altLang="en-US" sz="1400" b="1" dirty="0">
                <a:latin typeface="メイリオ" panose="020B0604030504040204" pitchFamily="50" charset="-128"/>
                <a:ea typeface="メイリオ" panose="020B0604030504040204" pitchFamily="50" charset="-128"/>
              </a:rPr>
              <a:t>「クリスタル・ハープ」</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オーマガトキ</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他。</a:t>
            </a:r>
          </a:p>
          <a:p>
            <a:r>
              <a:rPr lang="ja-JP" altLang="en-US" sz="1400" b="1" dirty="0">
                <a:latin typeface="メイリオ" panose="020B0604030504040204" pitchFamily="50" charset="-128"/>
                <a:ea typeface="メイリオ" panose="020B0604030504040204" pitchFamily="50" charset="-128"/>
              </a:rPr>
              <a:t>著者略歴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BOOK</a:t>
            </a:r>
            <a:r>
              <a:rPr lang="ja-JP" altLang="en-US" sz="1400" b="1" dirty="0">
                <a:latin typeface="メイリオ" panose="020B0604030504040204" pitchFamily="50" charset="-128"/>
                <a:ea typeface="メイリオ" panose="020B0604030504040204" pitchFamily="50" charset="-128"/>
              </a:rPr>
              <a:t>著者紹介情報」より</a:t>
            </a:r>
            <a:r>
              <a:rPr lang="en-US" altLang="ja-JP" sz="1400" b="1" dirty="0">
                <a:latin typeface="メイリオ" panose="020B0604030504040204" pitchFamily="50" charset="-128"/>
                <a:ea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rPr>
              <a:t>松岡</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みやび</a:t>
            </a:r>
          </a:p>
          <a:p>
            <a:r>
              <a:rPr lang="ja-JP" altLang="en-US" sz="1400" b="1" dirty="0">
                <a:latin typeface="メイリオ" panose="020B0604030504040204" pitchFamily="50" charset="-128"/>
                <a:ea typeface="メイリオ" panose="020B0604030504040204" pitchFamily="50" charset="-128"/>
              </a:rPr>
              <a:t>ハーピスト。株式会社ミヤビ・メソード代表取締役社長。学習院女子高等科、東京芸術大学卒業。東京大学研究課程修了。新しいハープ奏法“ミヤビ・メソード”を創設。介護施設や病院でのボランティアコンサートを定期的に開催し、音楽療法にも取り組んでいる。日本ハープコンクールアドバンス部門最年少優勝。プロフェッショナル部門最年少で最高位および審査員特別賞受賞。</a:t>
            </a:r>
            <a:r>
              <a:rPr lang="en-US" altLang="ja-JP" sz="1400" b="1" dirty="0">
                <a:latin typeface="メイリオ" panose="020B0604030504040204" pitchFamily="50" charset="-128"/>
                <a:ea typeface="メイリオ" panose="020B0604030504040204" pitchFamily="50" charset="-128"/>
              </a:rPr>
              <a:t>USA</a:t>
            </a:r>
            <a:r>
              <a:rPr lang="ja-JP" altLang="en-US" sz="1400" b="1" dirty="0">
                <a:latin typeface="メイリオ" panose="020B0604030504040204" pitchFamily="50" charset="-128"/>
                <a:ea typeface="メイリオ" panose="020B0604030504040204" pitchFamily="50" charset="-128"/>
              </a:rPr>
              <a:t>国際ハープコンクール日本人初入賞。ジュネーヴ国際音楽コンクールハープ部門日本人初ファイナリスト</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本データはこの書籍が刊行された当時に掲載されていたものです</a:t>
            </a:r>
            <a:r>
              <a:rPr lang="en-US" altLang="ja-JP" sz="1400" b="1" dirty="0">
                <a:latin typeface="メイリオ" panose="020B0604030504040204" pitchFamily="50" charset="-128"/>
                <a:ea typeface="メイリオ" panose="020B0604030504040204" pitchFamily="50" charset="-128"/>
              </a:rPr>
              <a:t>)</a:t>
            </a:r>
          </a:p>
          <a:p>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登録情報</a:t>
            </a:r>
            <a:endParaRPr lang="en-US" altLang="ja-JP" sz="1400" b="1" dirty="0">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出版社 </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音楽之友社</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菊倍版 </a:t>
            </a:r>
            <a:r>
              <a:rPr lang="en-US" altLang="ja-JP" sz="1400" b="1" dirty="0">
                <a:latin typeface="メイリオ" panose="020B0604030504040204" pitchFamily="50" charset="-128"/>
                <a:ea typeface="メイリオ" panose="020B0604030504040204" pitchFamily="50" charset="-128"/>
              </a:rPr>
              <a:t>(2014/6/28)</a:t>
            </a:r>
          </a:p>
          <a:p>
            <a:r>
              <a:rPr lang="ja-JP" altLang="en-US" sz="1400" b="1" dirty="0">
                <a:latin typeface="メイリオ" panose="020B0604030504040204" pitchFamily="50" charset="-128"/>
                <a:ea typeface="メイリオ" panose="020B0604030504040204" pitchFamily="50" charset="-128"/>
              </a:rPr>
              <a:t>発売日 </a:t>
            </a:r>
            <a:r>
              <a:rPr lang="en-US" altLang="ja-JP" sz="1400" b="1" dirty="0">
                <a:latin typeface="メイリオ" panose="020B0604030504040204" pitchFamily="50" charset="-128"/>
                <a:ea typeface="メイリオ" panose="020B0604030504040204" pitchFamily="50" charset="-128"/>
              </a:rPr>
              <a:t>: 2014/6/28</a:t>
            </a:r>
          </a:p>
          <a:p>
            <a:r>
              <a:rPr lang="ja-JP" altLang="en-US" sz="1400" b="1" dirty="0">
                <a:latin typeface="メイリオ" panose="020B0604030504040204" pitchFamily="50" charset="-128"/>
                <a:ea typeface="メイリオ" panose="020B0604030504040204" pitchFamily="50" charset="-128"/>
              </a:rPr>
              <a:t>言語 </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日本語</a:t>
            </a:r>
          </a:p>
          <a:p>
            <a:r>
              <a:rPr lang="ja-JP" altLang="en-US" sz="1400" b="1" dirty="0">
                <a:latin typeface="メイリオ" panose="020B0604030504040204" pitchFamily="50" charset="-128"/>
                <a:ea typeface="メイリオ" panose="020B0604030504040204" pitchFamily="50" charset="-128"/>
              </a:rPr>
              <a:t>楽譜 </a:t>
            </a:r>
            <a:r>
              <a:rPr lang="en-US" altLang="ja-JP" sz="1400" b="1" dirty="0">
                <a:latin typeface="メイリオ" panose="020B0604030504040204" pitchFamily="50" charset="-128"/>
                <a:ea typeface="メイリオ" panose="020B0604030504040204" pitchFamily="50" charset="-128"/>
              </a:rPr>
              <a:t>: 128</a:t>
            </a:r>
            <a:r>
              <a:rPr lang="ja-JP" altLang="en-US" sz="1400" b="1" dirty="0">
                <a:latin typeface="メイリオ" panose="020B0604030504040204" pitchFamily="50" charset="-128"/>
                <a:ea typeface="メイリオ" panose="020B0604030504040204" pitchFamily="50" charset="-128"/>
              </a:rPr>
              <a:t>ページ</a:t>
            </a:r>
          </a:p>
          <a:p>
            <a:r>
              <a:rPr lang="en-US" altLang="ja-JP" sz="1400" b="1" dirty="0">
                <a:latin typeface="メイリオ" panose="020B0604030504040204" pitchFamily="50" charset="-128"/>
                <a:ea typeface="メイリオ" panose="020B0604030504040204" pitchFamily="50" charset="-128"/>
              </a:rPr>
              <a:t>ISBN-10 : 4276473039</a:t>
            </a:r>
          </a:p>
          <a:p>
            <a:r>
              <a:rPr lang="en-US" altLang="ja-JP" sz="1400" b="1" dirty="0">
                <a:latin typeface="メイリオ" panose="020B0604030504040204" pitchFamily="50" charset="-128"/>
                <a:ea typeface="メイリオ" panose="020B0604030504040204" pitchFamily="50" charset="-128"/>
              </a:rPr>
              <a:t>ISBN-13 : 978-4276473034</a:t>
            </a:r>
          </a:p>
          <a:p>
            <a:r>
              <a:rPr lang="en-US" altLang="ja-JP" sz="1400" b="1" dirty="0">
                <a:latin typeface="メイリオ" panose="020B0604030504040204" pitchFamily="50" charset="-128"/>
                <a:ea typeface="メイリオ" panose="020B0604030504040204" pitchFamily="50" charset="-128"/>
              </a:rPr>
              <a:t>Amazon </a:t>
            </a:r>
            <a:r>
              <a:rPr lang="ja-JP" altLang="en-US" sz="1400" b="1" dirty="0">
                <a:latin typeface="メイリオ" panose="020B0604030504040204" pitchFamily="50" charset="-128"/>
                <a:ea typeface="メイリオ" panose="020B0604030504040204" pitchFamily="50" charset="-128"/>
              </a:rPr>
              <a:t>売れ筋ランキング</a:t>
            </a:r>
            <a:r>
              <a:rPr lang="en-US" altLang="ja-JP" sz="1400" b="1" dirty="0">
                <a:latin typeface="メイリオ" panose="020B0604030504040204" pitchFamily="50" charset="-128"/>
                <a:ea typeface="メイリオ" panose="020B0604030504040204" pitchFamily="50" charset="-128"/>
              </a:rPr>
              <a:t>: - 161,858</a:t>
            </a:r>
            <a:r>
              <a:rPr lang="ja-JP" altLang="en-US" sz="1400" b="1" dirty="0">
                <a:latin typeface="メイリオ" panose="020B0604030504040204" pitchFamily="50" charset="-128"/>
                <a:ea typeface="メイリオ" panose="020B0604030504040204" pitchFamily="50" charset="-128"/>
              </a:rPr>
              <a:t>位本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の売れ筋ランキングを見る本</a:t>
            </a:r>
            <a:r>
              <a:rPr lang="en-US" altLang="ja-JP" sz="1400" b="1" dirty="0">
                <a:latin typeface="メイリオ" panose="020B0604030504040204" pitchFamily="50" charset="-128"/>
                <a:ea typeface="メイリオ" panose="020B0604030504040204" pitchFamily="50" charset="-128"/>
              </a:rPr>
              <a:t>)</a:t>
            </a:r>
          </a:p>
          <a:p>
            <a:r>
              <a:rPr lang="en-US" altLang="ja-JP" sz="1400" b="1" dirty="0">
                <a:latin typeface="メイリオ" panose="020B0604030504040204" pitchFamily="50" charset="-128"/>
                <a:ea typeface="メイリオ" panose="020B0604030504040204" pitchFamily="50" charset="-128"/>
              </a:rPr>
              <a:t>- 1,429</a:t>
            </a:r>
            <a:r>
              <a:rPr lang="ja-JP" altLang="en-US" sz="1400" b="1" dirty="0">
                <a:latin typeface="メイリオ" panose="020B0604030504040204" pitchFamily="50" charset="-128"/>
                <a:ea typeface="メイリオ" panose="020B0604030504040204" pitchFamily="50" charset="-128"/>
              </a:rPr>
              <a:t>位映画音楽楽譜・スコア・音楽書</a:t>
            </a:r>
          </a:p>
          <a:p>
            <a:r>
              <a:rPr lang="ja-JP" altLang="en-US" sz="1400" b="1" dirty="0">
                <a:latin typeface="メイリオ" panose="020B0604030504040204" pitchFamily="50" charset="-128"/>
                <a:ea typeface="メイリオ" panose="020B0604030504040204" pitchFamily="50" charset="-128"/>
              </a:rPr>
              <a:t>カスタマーレビュー</a:t>
            </a:r>
            <a:r>
              <a:rPr lang="en-US" altLang="ja-JP" sz="1400" b="1" dirty="0">
                <a:latin typeface="メイリオ" panose="020B0604030504040204" pitchFamily="50" charset="-128"/>
                <a:ea typeface="メイリオ" panose="020B0604030504040204" pitchFamily="50" charset="-128"/>
              </a:rPr>
              <a:t>: 5</a:t>
            </a:r>
            <a:r>
              <a:rPr lang="ja-JP" altLang="en-US" sz="1400" b="1" dirty="0">
                <a:latin typeface="メイリオ" panose="020B0604030504040204" pitchFamily="50" charset="-128"/>
                <a:ea typeface="メイリオ" panose="020B0604030504040204" pitchFamily="50" charset="-128"/>
              </a:rPr>
              <a:t>つ星のうち</a:t>
            </a:r>
            <a:r>
              <a:rPr lang="en-US" altLang="ja-JP" sz="1400" b="1" dirty="0">
                <a:latin typeface="メイリオ" panose="020B0604030504040204" pitchFamily="50" charset="-128"/>
                <a:ea typeface="メイリオ" panose="020B0604030504040204" pitchFamily="50" charset="-128"/>
              </a:rPr>
              <a:t>3.4    9</a:t>
            </a:r>
            <a:r>
              <a:rPr lang="ja-JP" altLang="en-US" sz="1400" b="1" dirty="0">
                <a:latin typeface="メイリオ" panose="020B0604030504040204" pitchFamily="50" charset="-128"/>
                <a:ea typeface="メイリオ" panose="020B0604030504040204" pitchFamily="50" charset="-128"/>
              </a:rPr>
              <a:t>個の評価</a:t>
            </a:r>
          </a:p>
        </p:txBody>
      </p:sp>
    </p:spTree>
    <p:extLst>
      <p:ext uri="{BB962C8B-B14F-4D97-AF65-F5344CB8AC3E}">
        <p14:creationId xmlns:p14="http://schemas.microsoft.com/office/powerpoint/2010/main" val="16026194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1142</Words>
  <Application>Microsoft Office PowerPoint</Application>
  <PresentationFormat>ワイド画面</PresentationFormat>
  <Paragraphs>68</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16</cp:revision>
  <dcterms:created xsi:type="dcterms:W3CDTF">2021-04-23T08:47:28Z</dcterms:created>
  <dcterms:modified xsi:type="dcterms:W3CDTF">2021-04-27T01:56:40Z</dcterms:modified>
</cp:coreProperties>
</file>