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9" r:id="rId13"/>
    <p:sldId id="274" r:id="rId14"/>
    <p:sldId id="271" r:id="rId15"/>
    <p:sldId id="273"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1ACF0-D31D-46D1-9373-59EC4DB17F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1251436-EEF4-4010-851D-7552B3BCA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C20FEDA-74B2-4A0B-B4EF-3B36E44DE769}"/>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BE14952D-CD71-4B18-BAF0-2F2AA6A92D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A5D142-E807-4CB1-AE83-B1FACD5B352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4885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4BCC5-F98C-46B2-8CC6-E405CF3234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6D0571-F266-43AA-9578-07CBB47332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E545E9-8BF8-4BBA-A410-5E6D9417EFD7}"/>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F40A2CC2-26A8-4584-A852-9E4AF50713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7803-DBD6-4DA5-A27B-18820988C0C2}"/>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16651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57EF28-FE0D-46DE-A412-6D6F8BD390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1C2A3E-FF8F-400D-8803-50104FAEA9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58996-F4BB-422A-8834-D6622F404044}"/>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7CFECF83-48A4-421E-BCB6-D59165CB4D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7C1925-E384-47E8-9AD1-1B4B16F39B5E}"/>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17388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AC4B82-9039-40EF-9E11-C745D3E41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BCB4DB-9D4E-445B-850F-2222688F761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EB77A5-0F88-44A9-A5CC-CC1C5FB34D7D}"/>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5090AF17-A6A6-4E54-A41B-36257DF743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40054A-16BC-400A-92F2-F365DC12E67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95469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4F0D5-991C-47CD-B302-A4B682991A7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B88EFF-FCBE-4844-A756-8D9D0D715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872DA91-A8D2-4DE4-A808-C60D6349F151}"/>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A25613D6-F873-4D33-8CA9-DF1E3D1AA2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0CFF18-4FEF-4D15-A554-2D853DFF4EF0}"/>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165834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6639B-5DA0-445E-A24D-43902BE3B9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E8CDE6-FCED-416F-AD46-93B65C65D9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9424ED1-8052-41A8-951C-831A286DFAC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7FFA56-14CF-4A7A-8BEC-B9DB1029A108}"/>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518DE386-9B9F-44D7-B472-3D67CFBDA8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B4ACEC-17F6-49FA-94BA-60DA4841928C}"/>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47135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2B71A-C4A6-477B-AC49-1963B912F6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5BE6A8-D681-4652-8654-821ECE08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F74503-A3D9-41E4-B50E-84F0C16D5A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621F362-E46E-4FF0-8A97-98214884B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AAE5D7-85E8-4F44-961A-72573676E2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D3DC95-0969-4995-BAA7-ABD70CE1B23E}"/>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8" name="フッター プレースホルダー 7">
            <a:extLst>
              <a:ext uri="{FF2B5EF4-FFF2-40B4-BE49-F238E27FC236}">
                <a16:creationId xmlns:a16="http://schemas.microsoft.com/office/drawing/2014/main" id="{CEA05D97-0907-41B7-86F2-D112938E4EA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11B4EC8-7726-45D6-828D-1BEAE0D4CDA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76110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63E4C-FC1A-463B-8E40-8628602A4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6F2ACB1-AC16-46D4-A598-B53C8B288D21}"/>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4" name="フッター プレースホルダー 3">
            <a:extLst>
              <a:ext uri="{FF2B5EF4-FFF2-40B4-BE49-F238E27FC236}">
                <a16:creationId xmlns:a16="http://schemas.microsoft.com/office/drawing/2014/main" id="{E8580513-CA93-4325-BA3C-CCA8228324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4FF1D6-1C82-4102-B570-D463685AE7DE}"/>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38459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B26517-4DCE-4573-B49A-EEF2B53E8DC5}"/>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3" name="フッター プレースホルダー 2">
            <a:extLst>
              <a:ext uri="{FF2B5EF4-FFF2-40B4-BE49-F238E27FC236}">
                <a16:creationId xmlns:a16="http://schemas.microsoft.com/office/drawing/2014/main" id="{772D88D9-7AED-44CC-A115-AC6AAEDE609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D4A21F-5D93-415F-8350-2A4B9B983F1F}"/>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70210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76E9D-497E-4F92-8461-0E1F56109E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F44374-5F2A-4267-A328-AEC052257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D781D3-2F2B-45B0-B85E-420310CCA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EFCB9D-9E02-479B-8C76-36511B3C762A}"/>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F2F153EB-C044-4601-AF6A-DC3653687E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819D9C-3BCA-411F-AFB9-AE3A7806695C}"/>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53857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B3CFE-F87B-4A95-8267-2B007A1ABA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A2DAD0-A0B2-4A8E-98A2-97BFB2D80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1DD4AB4-3DED-4051-A5C6-8364607A1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448AFE-26BF-4808-8D11-0AD9E07388A4}"/>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09E8762D-8C42-428C-A616-EC5E382175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317892-5803-4501-8751-DDDE2E3028F2}"/>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95211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0F4F68-A542-457C-9743-6EDD63943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9DA400-8E6E-4B9A-B068-EC639B271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7F4914-D50A-4768-8272-D7D9C4E49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148CDAFD-277A-4974-BFCF-E769FD81F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E005FD5-86D2-4E89-A5E7-9C058354A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66524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F0EA08-A1A1-4C87-A6E0-124C52D73F1F}"/>
              </a:ext>
            </a:extLst>
          </p:cNvPr>
          <p:cNvSpPr>
            <a:spLocks noGrp="1"/>
          </p:cNvSpPr>
          <p:nvPr>
            <p:ph type="ctrTitle"/>
          </p:nvPr>
        </p:nvSpPr>
        <p:spPr>
          <a:xfrm>
            <a:off x="137160" y="422344"/>
            <a:ext cx="11696251" cy="742296"/>
          </a:xfrm>
        </p:spPr>
        <p:txBody>
          <a:bodyPr>
            <a:noAutofit/>
          </a:bodyPr>
          <a:lstStyle/>
          <a:p>
            <a:r>
              <a:rPr lang="en-US" altLang="ja-JP" sz="2000" b="1" i="0" dirty="0">
                <a:solidFill>
                  <a:srgbClr val="333333"/>
                </a:solidFill>
                <a:effectLst/>
                <a:latin typeface="メイリオ" panose="020B0604030504040204" pitchFamily="50" charset="-128"/>
                <a:ea typeface="メイリオ" panose="020B0604030504040204" pitchFamily="50" charset="-128"/>
              </a:rPr>
              <a:t>Ibanez ( </a:t>
            </a:r>
            <a:r>
              <a:rPr lang="ja-JP" altLang="en-US" sz="2000" b="1" i="0" dirty="0">
                <a:solidFill>
                  <a:srgbClr val="333333"/>
                </a:solidFill>
                <a:effectLst/>
                <a:latin typeface="メイリオ" panose="020B0604030504040204" pitchFamily="50" charset="-128"/>
                <a:ea typeface="メイリオ" panose="020B0604030504040204" pitchFamily="50" charset="-128"/>
              </a:rPr>
              <a:t>アイバニーズ </a:t>
            </a:r>
            <a:r>
              <a:rPr lang="en-US" altLang="ja-JP" sz="2000" b="1" i="0" dirty="0">
                <a:solidFill>
                  <a:srgbClr val="333333"/>
                </a:solidFill>
                <a:effectLst/>
                <a:latin typeface="メイリオ" panose="020B0604030504040204" pitchFamily="50" charset="-128"/>
                <a:ea typeface="メイリオ" panose="020B0604030504040204" pitchFamily="50" charset="-128"/>
              </a:rPr>
              <a:t>) EWP14WB【 </a:t>
            </a:r>
            <a:r>
              <a:rPr lang="ja-JP" altLang="en-US" sz="2000" b="1" i="0" dirty="0">
                <a:solidFill>
                  <a:srgbClr val="333333"/>
                </a:solidFill>
                <a:effectLst/>
                <a:latin typeface="メイリオ" panose="020B0604030504040204" pitchFamily="50" charset="-128"/>
                <a:ea typeface="メイリオ" panose="020B0604030504040204" pitchFamily="50" charset="-128"/>
              </a:rPr>
              <a:t>ミニ・ アコースティックギター 価格	</a:t>
            </a:r>
            <a:r>
              <a:rPr lang="en-US" altLang="ja-JP" sz="2000" b="1" i="0" dirty="0">
                <a:solidFill>
                  <a:srgbClr val="333333"/>
                </a:solidFill>
                <a:effectLst/>
                <a:latin typeface="メイリオ" panose="020B0604030504040204" pitchFamily="50" charset="-128"/>
                <a:ea typeface="メイリオ" panose="020B0604030504040204" pitchFamily="50" charset="-128"/>
              </a:rPr>
              <a:t>19,250</a:t>
            </a:r>
            <a:r>
              <a:rPr lang="ja-JP" altLang="en-US" sz="2000" b="1" i="0" dirty="0">
                <a:solidFill>
                  <a:srgbClr val="333333"/>
                </a:solidFill>
                <a:effectLst/>
                <a:latin typeface="メイリオ" panose="020B0604030504040204" pitchFamily="50" charset="-128"/>
                <a:ea typeface="メイリオ" panose="020B0604030504040204" pitchFamily="50" charset="-128"/>
              </a:rPr>
              <a:t>円</a:t>
            </a:r>
            <a:endParaRPr kumimoji="1" lang="ja-JP" altLang="en-US" sz="20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0CF70FE8-CF12-4685-8A67-CAE6F9644014}"/>
              </a:ext>
            </a:extLst>
          </p:cNvPr>
          <p:cNvSpPr txBox="1"/>
          <p:nvPr/>
        </p:nvSpPr>
        <p:spPr>
          <a:xfrm>
            <a:off x="5737412" y="1421684"/>
            <a:ext cx="6096000" cy="50783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body shape    Cutaway Tenor Style EW body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bracing    X Bracing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top    Ovangkol top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back &amp; sides    Ovangkol back &amp; sides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neck    Mahogany neck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fretboard    Rosewood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bridge    Rosewood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inlay    Maple dot inlay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err="1">
                <a:ln>
                  <a:noFill/>
                </a:ln>
                <a:solidFill>
                  <a:srgbClr val="333333"/>
                </a:solidFill>
                <a:effectLst/>
                <a:latin typeface="メイリオ" panose="020B0604030504040204" pitchFamily="50" charset="-128"/>
                <a:ea typeface="メイリオ" panose="020B0604030504040204" pitchFamily="50" charset="-128"/>
              </a:rPr>
              <a:t>soundhole</a:t>
            </a: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 rosette    Abalone rosette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tuning machine    Chrome Die-cast tuners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number of frets    19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bridge pins    Plastic Bridge pin, black color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strings    Coated Phosphor Bronze, Extra Light (.010 - .047 Gauge)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finish top    Satin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finish back and sides    Satin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finish neck back    Satin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Neck Dimensions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Scale :    432mm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 : Width    42mm at NUT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 : Width    50mm at 14F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c : Thickness    20mm at 1F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d : Thickness    21mm at 7F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Radius :    400mmR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Body Dimensions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 : Length    12"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 : Width    9 3/8"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c : Max Depth    2 3/4"</a:t>
            </a:r>
            <a:endParaRPr kumimoji="0" lang="ja-JP" altLang="ja-JP" sz="12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E87190-B292-424D-8BAF-DB437AAEEB40}"/>
              </a:ext>
            </a:extLst>
          </p:cNvPr>
          <p:cNvSpPr txBox="1"/>
          <p:nvPr/>
        </p:nvSpPr>
        <p:spPr>
          <a:xfrm>
            <a:off x="358588" y="1506233"/>
            <a:ext cx="5260977" cy="329320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一般的なミニギターよりさらに小さい</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432mm</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スケールのミニアコースティックギター。</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テナーウクレレと同じくらいいの大きさで普通のアコギで   </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5</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フレットにカポタストを装着した状態のいわゆる”</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5</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カポ”･レギュラー･チューニングを採用。 </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(1</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弦／</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2</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弦／</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E</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3</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弦／</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C</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4</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弦／</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G</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5</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弦／</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D</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6</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弦／</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ナットは幅は</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42mm</a:t>
            </a: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ですので小っちゃくて弾きにくいほどではないです</a:t>
            </a:r>
            <a:r>
              <a:rPr kumimoji="0" lang="en-US" altLang="ja-JP"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小さいけれどアイバニーズらしいオバンコールトップの渋めのルックス、そしてしっかり弾ける一本デス。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ソフトケース付属</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ja-JP" altLang="en-US" sz="16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0A346B7-D203-47FF-8868-CFC722CE7F8E}"/>
              </a:ext>
            </a:extLst>
          </p:cNvPr>
          <p:cNvPicPr>
            <a:picLocks noChangeAspect="1"/>
          </p:cNvPicPr>
          <p:nvPr/>
        </p:nvPicPr>
        <p:blipFill>
          <a:blip r:embed="rId2"/>
          <a:stretch>
            <a:fillRect/>
          </a:stretch>
        </p:blipFill>
        <p:spPr>
          <a:xfrm>
            <a:off x="494199" y="193712"/>
            <a:ext cx="1409897" cy="457264"/>
          </a:xfrm>
          <a:prstGeom prst="rect">
            <a:avLst/>
          </a:prstGeom>
        </p:spPr>
      </p:pic>
      <p:sp>
        <p:nvSpPr>
          <p:cNvPr id="9" name="テキスト ボックス 8">
            <a:extLst>
              <a:ext uri="{FF2B5EF4-FFF2-40B4-BE49-F238E27FC236}">
                <a16:creationId xmlns:a16="http://schemas.microsoft.com/office/drawing/2014/main" id="{41312057-090D-4024-A2E7-7BA24718BD5C}"/>
              </a:ext>
            </a:extLst>
          </p:cNvPr>
          <p:cNvSpPr txBox="1"/>
          <p:nvPr/>
        </p:nvSpPr>
        <p:spPr>
          <a:xfrm>
            <a:off x="2553701" y="219353"/>
            <a:ext cx="8716279" cy="338554"/>
          </a:xfrm>
          <a:prstGeom prst="rect">
            <a:avLst/>
          </a:prstGeom>
          <a:noFill/>
        </p:spPr>
        <p:txBody>
          <a:bodyPr wrap="square">
            <a:spAutoFit/>
          </a:bodyPr>
          <a:lstStyle/>
          <a:p>
            <a:r>
              <a:rPr lang="en-US" altLang="ja-JP" sz="1600" b="1" dirty="0">
                <a:solidFill>
                  <a:srgbClr val="00B0F0"/>
                </a:solidFill>
                <a:latin typeface="メイリオ" panose="020B0604030504040204" pitchFamily="50" charset="-128"/>
                <a:ea typeface="メイリオ" panose="020B0604030504040204" pitchFamily="50" charset="-128"/>
              </a:rPr>
              <a:t>https://item.rakuten.co.jp/gakkiwatanabe/a103910/?s-id=ph_pc_itemname</a:t>
            </a:r>
            <a:endParaRPr lang="ja-JP" altLang="en-US" sz="1600" b="1" dirty="0">
              <a:solidFill>
                <a:srgbClr val="00B0F0"/>
              </a:solidFill>
              <a:latin typeface="メイリオ" panose="020B0604030504040204" pitchFamily="50" charset="-128"/>
              <a:ea typeface="メイリオ" panose="020B0604030504040204" pitchFamily="50" charset="-128"/>
            </a:endParaRPr>
          </a:p>
        </p:txBody>
      </p:sp>
      <p:pic>
        <p:nvPicPr>
          <p:cNvPr id="7" name="Picture 2">
            <a:extLst>
              <a:ext uri="{FF2B5EF4-FFF2-40B4-BE49-F238E27FC236}">
                <a16:creationId xmlns:a16="http://schemas.microsoft.com/office/drawing/2014/main" id="{66015E6F-F8A6-49A9-8F57-082439FDE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491" y="4160618"/>
            <a:ext cx="3596509" cy="269738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91A8B5C9-BDB2-470A-8228-8EB2D489374E}"/>
              </a:ext>
            </a:extLst>
          </p:cNvPr>
          <p:cNvPicPr>
            <a:picLocks noChangeAspect="1"/>
          </p:cNvPicPr>
          <p:nvPr/>
        </p:nvPicPr>
        <p:blipFill>
          <a:blip r:embed="rId4"/>
          <a:stretch>
            <a:fillRect/>
          </a:stretch>
        </p:blipFill>
        <p:spPr>
          <a:xfrm>
            <a:off x="0" y="4419552"/>
            <a:ext cx="4332303" cy="2433168"/>
          </a:xfrm>
          <a:prstGeom prst="rect">
            <a:avLst/>
          </a:prstGeom>
        </p:spPr>
      </p:pic>
      <p:pic>
        <p:nvPicPr>
          <p:cNvPr id="11" name="図 10">
            <a:extLst>
              <a:ext uri="{FF2B5EF4-FFF2-40B4-BE49-F238E27FC236}">
                <a16:creationId xmlns:a16="http://schemas.microsoft.com/office/drawing/2014/main" id="{E60AD902-077C-4A75-BCCD-5A2401C4C532}"/>
              </a:ext>
            </a:extLst>
          </p:cNvPr>
          <p:cNvPicPr>
            <a:picLocks noChangeAspect="1"/>
          </p:cNvPicPr>
          <p:nvPr/>
        </p:nvPicPr>
        <p:blipFill>
          <a:blip r:embed="rId5"/>
          <a:stretch>
            <a:fillRect/>
          </a:stretch>
        </p:blipFill>
        <p:spPr>
          <a:xfrm>
            <a:off x="9057367" y="1689247"/>
            <a:ext cx="3021163" cy="1515124"/>
          </a:xfrm>
          <a:prstGeom prst="rect">
            <a:avLst/>
          </a:prstGeom>
        </p:spPr>
      </p:pic>
    </p:spTree>
    <p:extLst>
      <p:ext uri="{BB962C8B-B14F-4D97-AF65-F5344CB8AC3E}">
        <p14:creationId xmlns:p14="http://schemas.microsoft.com/office/powerpoint/2010/main" val="191413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banez ( アイバニーズ )  / EWP14WB-OPN　ピッコロ・アコースティックギター">
            <a:extLst>
              <a:ext uri="{FF2B5EF4-FFF2-40B4-BE49-F238E27FC236}">
                <a16:creationId xmlns:a16="http://schemas.microsoft.com/office/drawing/2014/main" id="{567621AC-760E-4579-9B63-919439E9E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9"/>
            <a:ext cx="12192001" cy="609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1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banez ( アイバニーズ )  / EWP14WB-OPN　ピッコロ・アコースティックギター">
            <a:extLst>
              <a:ext uri="{FF2B5EF4-FFF2-40B4-BE49-F238E27FC236}">
                <a16:creationId xmlns:a16="http://schemas.microsoft.com/office/drawing/2014/main" id="{80ED6DCF-A3A9-46B1-AFCB-AD1A0297B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052"/>
            <a:ext cx="12151894" cy="607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3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4CF4C8-4F9A-4293-A801-9C96587D9E61}"/>
              </a:ext>
            </a:extLst>
          </p:cNvPr>
          <p:cNvSpPr>
            <a:spLocks noGrp="1"/>
          </p:cNvSpPr>
          <p:nvPr>
            <p:ph idx="1"/>
          </p:nvPr>
        </p:nvSpPr>
        <p:spPr>
          <a:xfrm>
            <a:off x="125730" y="194047"/>
            <a:ext cx="12066269" cy="6601200"/>
          </a:xfrm>
        </p:spPr>
        <p:txBody>
          <a:bodyPr>
            <a:noAutofit/>
          </a:bodyPr>
          <a:lstStyle/>
          <a:p>
            <a:r>
              <a:rPr kumimoji="1" lang="ja-JP" altLang="en-US" sz="1400" b="1" dirty="0">
                <a:latin typeface="メイリオ" panose="020B0604030504040204" pitchFamily="50" charset="-128"/>
                <a:ea typeface="メイリオ" panose="020B0604030504040204" pitchFamily="50" charset="-128"/>
              </a:rPr>
              <a:t>弦長以上が一般的ないわゆるミニ･ギターよりも短くテナー･ウクレレと同様の弦長を採用。場所を選ばず、どこへでも持って行ける大きさです。</a:t>
            </a:r>
          </a:p>
          <a:p>
            <a:endParaRPr kumimoji="1" lang="ja-JP" altLang="en-US"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■ミニ・アコースティックギター（ミニアコ）</a:t>
            </a:r>
          </a:p>
          <a:p>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EWP</a:t>
            </a:r>
            <a:r>
              <a:rPr kumimoji="1" lang="ja-JP" altLang="en-US" sz="1400" b="1" dirty="0">
                <a:latin typeface="メイリオ" panose="020B0604030504040204" pitchFamily="50" charset="-128"/>
                <a:ea typeface="メイリオ" panose="020B0604030504040204" pitchFamily="50" charset="-128"/>
              </a:rPr>
              <a:t>シリーズ</a:t>
            </a:r>
          </a:p>
          <a:p>
            <a:r>
              <a:rPr kumimoji="1" lang="ja-JP" altLang="en-US" sz="1400" b="1" dirty="0">
                <a:latin typeface="メイリオ" panose="020B0604030504040204" pitchFamily="50" charset="-128"/>
                <a:ea typeface="メイリオ" panose="020B0604030504040204" pitchFamily="50" charset="-128"/>
              </a:rPr>
              <a:t>■ネック：マホガニー</a:t>
            </a:r>
          </a:p>
          <a:p>
            <a:r>
              <a:rPr kumimoji="1" lang="ja-JP" altLang="en-US" sz="1400" b="1" dirty="0">
                <a:latin typeface="メイリオ" panose="020B0604030504040204" pitchFamily="50" charset="-128"/>
                <a:ea typeface="メイリオ" panose="020B0604030504040204" pitchFamily="50" charset="-128"/>
              </a:rPr>
              <a:t>■トップ：</a:t>
            </a:r>
            <a:r>
              <a:rPr kumimoji="1" lang="en-US" altLang="ja-JP" sz="1400" b="1" dirty="0">
                <a:latin typeface="メイリオ" panose="020B0604030504040204" pitchFamily="50" charset="-128"/>
                <a:ea typeface="メイリオ" panose="020B0604030504040204" pitchFamily="50" charset="-128"/>
              </a:rPr>
              <a:t>Ovangkol top</a:t>
            </a:r>
          </a:p>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バック</a:t>
            </a:r>
            <a:r>
              <a:rPr kumimoji="1" lang="en-US" altLang="ja-JP" sz="1400" b="1" dirty="0">
                <a:latin typeface="メイリオ" panose="020B0604030504040204" pitchFamily="50" charset="-128"/>
                <a:ea typeface="メイリオ" panose="020B0604030504040204" pitchFamily="50" charset="-128"/>
              </a:rPr>
              <a:t>&amp;</a:t>
            </a:r>
            <a:r>
              <a:rPr kumimoji="1" lang="ja-JP" altLang="en-US" sz="1400" b="1" dirty="0">
                <a:latin typeface="メイリオ" panose="020B0604030504040204" pitchFamily="50" charset="-128"/>
                <a:ea typeface="メイリオ" panose="020B0604030504040204" pitchFamily="50" charset="-128"/>
              </a:rPr>
              <a:t>サイド：</a:t>
            </a:r>
            <a:r>
              <a:rPr kumimoji="1" lang="en-US" altLang="ja-JP" sz="1400" b="1" dirty="0">
                <a:latin typeface="メイリオ" panose="020B0604030504040204" pitchFamily="50" charset="-128"/>
                <a:ea typeface="メイリオ" panose="020B0604030504040204" pitchFamily="50" charset="-128"/>
              </a:rPr>
              <a:t>Ovangkol back &amp; sides</a:t>
            </a:r>
          </a:p>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ボディ：</a:t>
            </a:r>
            <a:r>
              <a:rPr kumimoji="1" lang="en-US" altLang="ja-JP" sz="1400" b="1" dirty="0">
                <a:latin typeface="メイリオ" panose="020B0604030504040204" pitchFamily="50" charset="-128"/>
                <a:ea typeface="メイリオ" panose="020B0604030504040204" pitchFamily="50" charset="-128"/>
              </a:rPr>
              <a:t>Cutaway Tenor Style EW body</a:t>
            </a:r>
          </a:p>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指板：パープルハート</a:t>
            </a:r>
          </a:p>
          <a:p>
            <a:r>
              <a:rPr kumimoji="1" lang="ja-JP" altLang="en-US" sz="1400" b="1" dirty="0">
                <a:latin typeface="メイリオ" panose="020B0604030504040204" pitchFamily="50" charset="-128"/>
                <a:ea typeface="メイリオ" panose="020B0604030504040204" pitchFamily="50" charset="-128"/>
              </a:rPr>
              <a:t>■ブリッジ：パープルハート</a:t>
            </a:r>
          </a:p>
          <a:p>
            <a:r>
              <a:rPr kumimoji="1" lang="ja-JP" altLang="en-US" sz="1400" b="1" dirty="0">
                <a:latin typeface="メイリオ" panose="020B0604030504040204" pitchFamily="50" charset="-128"/>
                <a:ea typeface="メイリオ" panose="020B0604030504040204" pitchFamily="50" charset="-128"/>
              </a:rPr>
              <a:t>■オープンポアナチュラル</a:t>
            </a:r>
          </a:p>
          <a:p>
            <a:r>
              <a:rPr kumimoji="1" lang="ja-JP" altLang="en-US" sz="1400" b="1" dirty="0">
                <a:latin typeface="メイリオ" panose="020B0604030504040204" pitchFamily="50" charset="-128"/>
                <a:ea typeface="メイリオ" panose="020B0604030504040204" pitchFamily="50" charset="-128"/>
              </a:rPr>
              <a:t>■使用弦：</a:t>
            </a:r>
            <a:r>
              <a:rPr kumimoji="1" lang="en-US" altLang="ja-JP" sz="1400" b="1" dirty="0">
                <a:latin typeface="メイリオ" panose="020B0604030504040204" pitchFamily="50" charset="-128"/>
                <a:ea typeface="メイリオ" panose="020B0604030504040204" pitchFamily="50" charset="-128"/>
              </a:rPr>
              <a:t>Coated Phosphor Bronze, Extra Light (.010 - .047 Gauge)</a:t>
            </a:r>
          </a:p>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寸法</a:t>
            </a:r>
          </a:p>
          <a:p>
            <a:r>
              <a:rPr kumimoji="1" lang="ja-JP" altLang="en-US" sz="1400" b="1" dirty="0">
                <a:latin typeface="メイリオ" panose="020B0604030504040204" pitchFamily="50" charset="-128"/>
                <a:ea typeface="メイリオ" panose="020B0604030504040204" pitchFamily="50" charset="-128"/>
              </a:rPr>
              <a:t>全長：</a:t>
            </a:r>
            <a:r>
              <a:rPr kumimoji="1" lang="en-US" altLang="ja-JP" sz="1400" b="1" dirty="0">
                <a:latin typeface="メイリオ" panose="020B0604030504040204" pitchFamily="50" charset="-128"/>
                <a:ea typeface="メイリオ" panose="020B0604030504040204" pitchFamily="50" charset="-128"/>
              </a:rPr>
              <a:t>680mm</a:t>
            </a:r>
          </a:p>
          <a:p>
            <a:r>
              <a:rPr kumimoji="1" lang="ja-JP" altLang="en-US" sz="1400" b="1" dirty="0">
                <a:latin typeface="メイリオ" panose="020B0604030504040204" pitchFamily="50" charset="-128"/>
                <a:ea typeface="メイリオ" panose="020B0604030504040204" pitchFamily="50" charset="-128"/>
              </a:rPr>
              <a:t>幅</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ボディ幅</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240mm</a:t>
            </a:r>
          </a:p>
          <a:p>
            <a:r>
              <a:rPr kumimoji="1" lang="ja-JP" altLang="en-US" sz="1400" b="1" dirty="0">
                <a:latin typeface="メイリオ" panose="020B0604030504040204" pitchFamily="50" charset="-128"/>
                <a:ea typeface="メイリオ" panose="020B0604030504040204" pitchFamily="50" charset="-128"/>
              </a:rPr>
              <a:t>厚み</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ボディ厚</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68mm</a:t>
            </a:r>
          </a:p>
          <a:p>
            <a:endParaRPr kumimoji="1" lang="en-US" altLang="ja-JP" sz="1400" b="1" dirty="0">
              <a:latin typeface="メイリオ" panose="020B0604030504040204" pitchFamily="50" charset="-128"/>
              <a:ea typeface="メイリオ" panose="020B0604030504040204" pitchFamily="50" charset="-128"/>
            </a:endParaRPr>
          </a:p>
          <a:p>
            <a:r>
              <a:rPr kumimoji="1" lang="en-US" altLang="ja-JP" sz="1400" b="1" dirty="0">
                <a:latin typeface="メイリオ" panose="020B0604030504040204" pitchFamily="50" charset="-128"/>
                <a:ea typeface="メイリオ" panose="020B0604030504040204" pitchFamily="50" charset="-128"/>
              </a:rPr>
              <a:t>※5</a:t>
            </a:r>
            <a:r>
              <a:rPr kumimoji="1" lang="ja-JP" altLang="en-US" sz="1400" b="1" dirty="0">
                <a:latin typeface="メイリオ" panose="020B0604030504040204" pitchFamily="50" charset="-128"/>
                <a:ea typeface="メイリオ" panose="020B0604030504040204" pitchFamily="50" charset="-128"/>
              </a:rPr>
              <a:t>フレットにカポタストを装着した状態のいわゆる”</a:t>
            </a:r>
            <a:r>
              <a:rPr kumimoji="1" lang="en-US" altLang="ja-JP" sz="1400" b="1" dirty="0">
                <a:latin typeface="メイリオ" panose="020B0604030504040204" pitchFamily="50" charset="-128"/>
                <a:ea typeface="メイリオ" panose="020B0604030504040204" pitchFamily="50" charset="-128"/>
              </a:rPr>
              <a:t>5</a:t>
            </a:r>
            <a:r>
              <a:rPr kumimoji="1" lang="ja-JP" altLang="en-US" sz="1400" b="1" dirty="0">
                <a:latin typeface="メイリオ" panose="020B0604030504040204" pitchFamily="50" charset="-128"/>
                <a:ea typeface="メイリオ" panose="020B0604030504040204" pitchFamily="50" charset="-128"/>
              </a:rPr>
              <a:t>カポ”･レギュラー･チューニングを採用。</a:t>
            </a:r>
            <a:endParaRPr kumimoji="1" lang="en-US" altLang="ja-JP" sz="1400" b="1" dirty="0">
              <a:latin typeface="メイリオ" panose="020B0604030504040204" pitchFamily="50" charset="-128"/>
              <a:ea typeface="メイリオ" panose="020B0604030504040204" pitchFamily="50" charset="-128"/>
            </a:endParaRPr>
          </a:p>
          <a:p>
            <a:pPr marL="0" indent="0">
              <a:buNone/>
            </a:pPr>
            <a:r>
              <a:rPr lang="ja-JP" altLang="en-US"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 </a:t>
            </a:r>
            <a:r>
              <a:rPr kumimoji="1" lang="en-US" altLang="ja-JP" sz="1400" b="1" dirty="0">
                <a:latin typeface="メイリオ" panose="020B0604030504040204" pitchFamily="50" charset="-128"/>
                <a:ea typeface="メイリオ" panose="020B0604030504040204" pitchFamily="50" charset="-128"/>
              </a:rPr>
              <a:t>(1</a:t>
            </a:r>
            <a:r>
              <a:rPr kumimoji="1" lang="ja-JP" altLang="en-US" sz="1400" b="1" dirty="0">
                <a:latin typeface="メイリオ" panose="020B0604030504040204" pitchFamily="50" charset="-128"/>
                <a:ea typeface="メイリオ" panose="020B0604030504040204" pitchFamily="50" charset="-128"/>
              </a:rPr>
              <a:t>弦／</a:t>
            </a:r>
            <a:r>
              <a:rPr kumimoji="1" lang="en-US" altLang="ja-JP" sz="1400" b="1" dirty="0">
                <a:latin typeface="メイリオ" panose="020B0604030504040204" pitchFamily="50" charset="-128"/>
                <a:ea typeface="メイリオ" panose="020B0604030504040204" pitchFamily="50" charset="-128"/>
              </a:rPr>
              <a:t>A</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2</a:t>
            </a:r>
            <a:r>
              <a:rPr kumimoji="1" lang="ja-JP" altLang="en-US" sz="1400" b="1" dirty="0">
                <a:latin typeface="メイリオ" panose="020B0604030504040204" pitchFamily="50" charset="-128"/>
                <a:ea typeface="メイリオ" panose="020B0604030504040204" pitchFamily="50" charset="-128"/>
              </a:rPr>
              <a:t>弦／</a:t>
            </a:r>
            <a:r>
              <a:rPr kumimoji="1" lang="en-US" altLang="ja-JP" sz="1400" b="1" dirty="0">
                <a:latin typeface="メイリオ" panose="020B0604030504040204" pitchFamily="50" charset="-128"/>
                <a:ea typeface="メイリオ" panose="020B0604030504040204" pitchFamily="50" charset="-128"/>
              </a:rPr>
              <a:t>E</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3</a:t>
            </a:r>
            <a:r>
              <a:rPr kumimoji="1" lang="ja-JP" altLang="en-US" sz="1400" b="1" dirty="0">
                <a:latin typeface="メイリオ" panose="020B0604030504040204" pitchFamily="50" charset="-128"/>
                <a:ea typeface="メイリオ" panose="020B0604030504040204" pitchFamily="50" charset="-128"/>
              </a:rPr>
              <a:t>弦／</a:t>
            </a:r>
            <a:r>
              <a:rPr kumimoji="1" lang="en-US" altLang="ja-JP" sz="1400" b="1" dirty="0">
                <a:latin typeface="メイリオ" panose="020B0604030504040204" pitchFamily="50" charset="-128"/>
                <a:ea typeface="メイリオ" panose="020B0604030504040204" pitchFamily="50" charset="-128"/>
              </a:rPr>
              <a:t>C</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4</a:t>
            </a:r>
            <a:r>
              <a:rPr kumimoji="1" lang="ja-JP" altLang="en-US" sz="1400" b="1" dirty="0">
                <a:latin typeface="メイリオ" panose="020B0604030504040204" pitchFamily="50" charset="-128"/>
                <a:ea typeface="メイリオ" panose="020B0604030504040204" pitchFamily="50" charset="-128"/>
              </a:rPr>
              <a:t>弦／</a:t>
            </a:r>
            <a:r>
              <a:rPr kumimoji="1" lang="en-US" altLang="ja-JP" sz="1400" b="1" dirty="0">
                <a:latin typeface="メイリオ" panose="020B0604030504040204" pitchFamily="50" charset="-128"/>
                <a:ea typeface="メイリオ" panose="020B0604030504040204" pitchFamily="50" charset="-128"/>
              </a:rPr>
              <a:t>G</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5</a:t>
            </a:r>
            <a:r>
              <a:rPr kumimoji="1" lang="ja-JP" altLang="en-US" sz="1400" b="1" dirty="0">
                <a:latin typeface="メイリオ" panose="020B0604030504040204" pitchFamily="50" charset="-128"/>
                <a:ea typeface="メイリオ" panose="020B0604030504040204" pitchFamily="50" charset="-128"/>
              </a:rPr>
              <a:t>弦／</a:t>
            </a:r>
            <a:r>
              <a:rPr kumimoji="1" lang="en-US" altLang="ja-JP" sz="1400" b="1" dirty="0">
                <a:latin typeface="メイリオ" panose="020B0604030504040204" pitchFamily="50" charset="-128"/>
                <a:ea typeface="メイリオ" panose="020B0604030504040204" pitchFamily="50" charset="-128"/>
              </a:rPr>
              <a:t>D</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6</a:t>
            </a:r>
            <a:r>
              <a:rPr kumimoji="1" lang="ja-JP" altLang="en-US" sz="1400" b="1" dirty="0">
                <a:latin typeface="メイリオ" panose="020B0604030504040204" pitchFamily="50" charset="-128"/>
                <a:ea typeface="メイリオ" panose="020B0604030504040204" pitchFamily="50" charset="-128"/>
              </a:rPr>
              <a:t>弦／</a:t>
            </a:r>
            <a:r>
              <a:rPr kumimoji="1" lang="en-US" altLang="ja-JP" sz="1400" b="1" dirty="0">
                <a:latin typeface="メイリオ" panose="020B0604030504040204" pitchFamily="50" charset="-128"/>
                <a:ea typeface="メイリオ" panose="020B0604030504040204" pitchFamily="50" charset="-128"/>
              </a:rPr>
              <a:t>A)</a:t>
            </a:r>
          </a:p>
        </p:txBody>
      </p:sp>
      <p:sp>
        <p:nvSpPr>
          <p:cNvPr id="4" name="Rectangle 3">
            <a:extLst>
              <a:ext uri="{FF2B5EF4-FFF2-40B4-BE49-F238E27FC236}">
                <a16:creationId xmlns:a16="http://schemas.microsoft.com/office/drawing/2014/main" id="{2CC1E767-5FA6-4E9D-B26B-106E8BE1823A}"/>
              </a:ext>
            </a:extLst>
          </p:cNvPr>
          <p:cNvSpPr>
            <a:spLocks noChangeArrowheads="1"/>
          </p:cNvSpPr>
          <p:nvPr/>
        </p:nvSpPr>
        <p:spPr bwMode="auto">
          <a:xfrm>
            <a:off x="838200"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317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4CF4C8-4F9A-4293-A801-9C96587D9E61}"/>
              </a:ext>
            </a:extLst>
          </p:cNvPr>
          <p:cNvSpPr>
            <a:spLocks noGrp="1"/>
          </p:cNvSpPr>
          <p:nvPr>
            <p:ph idx="1"/>
          </p:nvPr>
        </p:nvSpPr>
        <p:spPr>
          <a:xfrm>
            <a:off x="757517" y="125467"/>
            <a:ext cx="10515600" cy="6601200"/>
          </a:xfrm>
        </p:spPr>
        <p:txBody>
          <a:bodyPr>
            <a:noAutofit/>
          </a:bodyPr>
          <a:lstStyle/>
          <a:p>
            <a:r>
              <a:rPr kumimoji="1" lang="en-US" altLang="ja-JP" sz="1200" b="1" dirty="0">
                <a:latin typeface="メイリオ" panose="020B0604030504040204" pitchFamily="50" charset="-128"/>
                <a:ea typeface="メイリオ" panose="020B0604030504040204" pitchFamily="50" charset="-128"/>
              </a:rPr>
              <a:t>2021/04/14 </a:t>
            </a:r>
          </a:p>
          <a:p>
            <a:r>
              <a:rPr kumimoji="1" lang="en-US" altLang="ja-JP" sz="1200" b="1" dirty="0">
                <a:latin typeface="メイリオ" panose="020B0604030504040204" pitchFamily="50" charset="-128"/>
                <a:ea typeface="メイリオ" panose="020B0604030504040204" pitchFamily="50" charset="-128"/>
              </a:rPr>
              <a:t>11111</a:t>
            </a:r>
            <a:r>
              <a:rPr kumimoji="1" lang="ja-JP" altLang="en-US" sz="1200" b="1" dirty="0">
                <a:latin typeface="メイリオ" panose="020B0604030504040204" pitchFamily="50" charset="-128"/>
                <a:ea typeface="メイリオ" panose="020B0604030504040204" pitchFamily="50" charset="-128"/>
              </a:rPr>
              <a:t>個性的な楽器として</a:t>
            </a:r>
          </a:p>
          <a:p>
            <a:r>
              <a:rPr kumimoji="1" lang="ja-JP" altLang="en-US" sz="1200" b="1" dirty="0">
                <a:latin typeface="メイリオ" panose="020B0604030504040204" pitchFamily="50" charset="-128"/>
                <a:ea typeface="メイリオ" panose="020B0604030504040204" pitchFamily="50" charset="-128"/>
              </a:rPr>
              <a:t>投稿者名：</a:t>
            </a:r>
            <a:r>
              <a:rPr kumimoji="1" lang="en-US" altLang="ja-JP" sz="1200" b="1" dirty="0">
                <a:latin typeface="メイリオ" panose="020B0604030504040204" pitchFamily="50" charset="-128"/>
                <a:ea typeface="メイリオ" panose="020B0604030504040204" pitchFamily="50" charset="-128"/>
              </a:rPr>
              <a:t>mero 【</a:t>
            </a:r>
            <a:r>
              <a:rPr kumimoji="1" lang="ja-JP" altLang="en-US" sz="1200" b="1" dirty="0">
                <a:latin typeface="メイリオ" panose="020B0604030504040204" pitchFamily="50" charset="-128"/>
                <a:ea typeface="メイリオ" panose="020B0604030504040204" pitchFamily="50" charset="-128"/>
              </a:rPr>
              <a:t>新潟県</a:t>
            </a:r>
            <a:r>
              <a:rPr kumimoji="1" lang="en-US" altLang="ja-JP" sz="1200" b="1" dirty="0">
                <a:latin typeface="メイリオ" panose="020B0604030504040204" pitchFamily="50" charset="-128"/>
                <a:ea typeface="メイリオ" panose="020B0604030504040204" pitchFamily="50" charset="-128"/>
              </a:rPr>
              <a:t>】</a:t>
            </a:r>
          </a:p>
          <a:p>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持っていること自体を楽しむギターです。</a:t>
            </a:r>
          </a:p>
          <a:p>
            <a:r>
              <a:rPr kumimoji="1" lang="ja-JP" altLang="en-US" sz="1200" b="1" dirty="0">
                <a:latin typeface="メイリオ" panose="020B0604030504040204" pitchFamily="50" charset="-128"/>
                <a:ea typeface="メイリオ" panose="020B0604030504040204" pitchFamily="50" charset="-128"/>
              </a:rPr>
              <a:t>私はフローレンス・カッタウェイが好きなのですが、アイバニーズのそれは円弧が暁月のようになだらかで、とても気に入っています。</a:t>
            </a:r>
          </a:p>
          <a:p>
            <a:r>
              <a:rPr kumimoji="1" lang="ja-JP" altLang="en-US" sz="1200" b="1" dirty="0">
                <a:latin typeface="メイリオ" panose="020B0604030504040204" pitchFamily="50" charset="-128"/>
                <a:ea typeface="メイリオ" panose="020B0604030504040204" pitchFamily="50" charset="-128"/>
              </a:rPr>
              <a:t>しかしながら、アコースティックギターにカッタウェイを入れると、空間が小さくなるため音量が出ません。しかも、この大きさですし用途は限られます。</a:t>
            </a:r>
          </a:p>
          <a:p>
            <a:r>
              <a:rPr kumimoji="1" lang="ja-JP" altLang="en-US" sz="1200" b="1" dirty="0">
                <a:latin typeface="メイリオ" panose="020B0604030504040204" pitchFamily="50" charset="-128"/>
                <a:ea typeface="メイリオ" panose="020B0604030504040204" pitchFamily="50" charset="-128"/>
              </a:rPr>
              <a:t>さらにデフォルト弦がエクストラ・ライトゲージで、この弦長ではテンションが低すぎて音がフニャフニャで、ちょっとした押さえ方で音程がバラつくので、よほど上手な人でないと音程感が悪くて、かなりおもちゃレベルの音になります。</a:t>
            </a:r>
          </a:p>
          <a:p>
            <a:r>
              <a:rPr kumimoji="1" lang="ja-JP" altLang="en-US" sz="1200" b="1" dirty="0">
                <a:latin typeface="メイリオ" panose="020B0604030504040204" pitchFamily="50" charset="-128"/>
                <a:ea typeface="メイリオ" panose="020B0604030504040204" pitchFamily="50" charset="-128"/>
              </a:rPr>
              <a:t>とりあえず、手持ちのライトゲージに変えてたところ、テンションは多少上がりましたが音程感はまだ悪く、またトップ版の薄さからミディアムゲージではもたないような気がします。どうしても安っぽい音にしか聴こえないので用途はかなり限定的ですが、その割には価格が高いような気がします。まちがっても入門用とかで初心者が買ってはいけないギターです。</a:t>
            </a:r>
          </a:p>
          <a:p>
            <a:r>
              <a:rPr kumimoji="1" lang="ja-JP" altLang="en-US" sz="1200" b="1" dirty="0">
                <a:latin typeface="メイリオ" panose="020B0604030504040204" pitchFamily="50" charset="-128"/>
                <a:ea typeface="メイリオ" panose="020B0604030504040204" pitchFamily="50" charset="-128"/>
              </a:rPr>
              <a:t>ちなみに、ピッコロと言えば大魔王</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じゃなくて楽器の区分の話ですが、本来の意味はイタリア語で単に小さいという意味で、英語ではスモールです。一方ミニという表現は本来はミニモ（最小）を表す言葉なので、本当はミニの方がピッコロより小さいものを表しますが、楽器の世界ではピッコロは</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同族楽器で最小の物</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というのが定着しているようです。しかし、もちろんピッコロギターという正式な分類はありません。</a:t>
            </a:r>
          </a:p>
          <a:p>
            <a:r>
              <a:rPr kumimoji="1" lang="ja-JP" altLang="en-US" sz="1200" b="1" dirty="0">
                <a:latin typeface="メイリオ" panose="020B0604030504040204" pitchFamily="50" charset="-128"/>
                <a:ea typeface="メイリオ" panose="020B0604030504040204" pitchFamily="50" charset="-128"/>
              </a:rPr>
              <a:t>追記：</a:t>
            </a:r>
          </a:p>
          <a:p>
            <a:r>
              <a:rPr kumimoji="1" lang="ja-JP" altLang="en-US" sz="1200" b="1" dirty="0">
                <a:latin typeface="メイリオ" panose="020B0604030504040204" pitchFamily="50" charset="-128"/>
                <a:ea typeface="メイリオ" panose="020B0604030504040204" pitchFamily="50" charset="-128"/>
              </a:rPr>
              <a:t>購入後すぐに弾かなくなり、飾りとなって９カ月が過ぎた頃、ふと</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ナイロン弦を張ったらどんな音がするのだろう？</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と思い立ちました。これがびっくり、なんとも個性的な楽器へと生まれ変わりました。ナイロン弦ではウクレレのようなコロコロ音になってしまうかもという不安がありましたが、</a:t>
            </a:r>
            <a:r>
              <a:rPr kumimoji="1" lang="en-US" altLang="ja-JP" sz="1200" b="1" dirty="0">
                <a:latin typeface="メイリオ" panose="020B0604030504040204" pitchFamily="50" charset="-128"/>
                <a:ea typeface="メイリオ" panose="020B0604030504040204" pitchFamily="50" charset="-128"/>
              </a:rPr>
              <a:t>YAMAHA</a:t>
            </a:r>
            <a:r>
              <a:rPr kumimoji="1" lang="ja-JP" altLang="en-US" sz="1200" b="1" dirty="0">
                <a:latin typeface="メイリオ" panose="020B0604030504040204" pitchFamily="50" charset="-128"/>
                <a:ea typeface="メイリオ" panose="020B0604030504040204" pitchFamily="50" charset="-128"/>
              </a:rPr>
              <a:t>のギタレレの鳴りが正にウクレレのそれなのに対して、こちらはもう少しシャープな感じです。</a:t>
            </a:r>
          </a:p>
          <a:p>
            <a:r>
              <a:rPr kumimoji="1" lang="ja-JP" altLang="en-US" sz="1200" b="1" dirty="0">
                <a:latin typeface="メイリオ" panose="020B0604030504040204" pitchFamily="50" charset="-128"/>
                <a:ea typeface="メイリオ" panose="020B0604030504040204" pitchFamily="50" charset="-128"/>
              </a:rPr>
              <a:t>しかし、最近はやはり金属弦の煌めきが欲しくて、１弦と２弦のみ金属弦、３弦はフロロカーボン、４弦～６弦はナイロン弦の巻弦という構成にしていています。３弦以上が金属弦の場合、この弦長では金属を擦ったようなチープ感の音が目立ちますが、ナイロン弦ではそれがありません。この特殊な編成でなかなか個性的な楽器として演奏を楽しんでいます。</a:t>
            </a:r>
          </a:p>
          <a:p>
            <a:endParaRPr kumimoji="1" lang="ja-JP" altLang="en-US"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レビュー</a:t>
            </a:r>
            <a:r>
              <a:rPr kumimoji="1" lang="en-US" altLang="ja-JP" sz="1200" b="1" dirty="0">
                <a:latin typeface="メイリオ" panose="020B0604030504040204" pitchFamily="50" charset="-128"/>
                <a:ea typeface="メイリオ" panose="020B0604030504040204" pitchFamily="50" charset="-128"/>
              </a:rPr>
              <a:t>ID</a:t>
            </a: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102083</a:t>
            </a:r>
          </a:p>
          <a:p>
            <a:r>
              <a:rPr kumimoji="1" lang="ja-JP" altLang="en-US" sz="1200" b="1" dirty="0">
                <a:latin typeface="メイリオ" panose="020B0604030504040204" pitchFamily="50" charset="-128"/>
                <a:ea typeface="メイリオ" panose="020B0604030504040204" pitchFamily="50" charset="-128"/>
              </a:rPr>
              <a:t>参考になった人数：</a:t>
            </a:r>
            <a:r>
              <a:rPr kumimoji="1" lang="en-US" altLang="ja-JP" sz="1200" b="1" dirty="0">
                <a:latin typeface="メイリオ" panose="020B0604030504040204" pitchFamily="50" charset="-128"/>
                <a:ea typeface="メイリオ" panose="020B0604030504040204" pitchFamily="50" charset="-128"/>
              </a:rPr>
              <a:t>6</a:t>
            </a:r>
            <a:r>
              <a:rPr kumimoji="1" lang="ja-JP" altLang="en-US" sz="1200" b="1" dirty="0">
                <a:latin typeface="メイリオ" panose="020B0604030504040204" pitchFamily="50" charset="-128"/>
                <a:ea typeface="メイリオ" panose="020B0604030504040204" pitchFamily="50" charset="-128"/>
              </a:rPr>
              <a:t>人</a:t>
            </a:r>
          </a:p>
        </p:txBody>
      </p:sp>
      <p:sp>
        <p:nvSpPr>
          <p:cNvPr id="4" name="Rectangle 3">
            <a:extLst>
              <a:ext uri="{FF2B5EF4-FFF2-40B4-BE49-F238E27FC236}">
                <a16:creationId xmlns:a16="http://schemas.microsoft.com/office/drawing/2014/main" id="{2CC1E767-5FA6-4E9D-B26B-106E8BE1823A}"/>
              </a:ext>
            </a:extLst>
          </p:cNvPr>
          <p:cNvSpPr>
            <a:spLocks noChangeArrowheads="1"/>
          </p:cNvSpPr>
          <p:nvPr/>
        </p:nvSpPr>
        <p:spPr bwMode="auto">
          <a:xfrm>
            <a:off x="838200"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17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4CF4C8-4F9A-4293-A801-9C96587D9E61}"/>
              </a:ext>
            </a:extLst>
          </p:cNvPr>
          <p:cNvSpPr>
            <a:spLocks noGrp="1"/>
          </p:cNvSpPr>
          <p:nvPr>
            <p:ph idx="1"/>
          </p:nvPr>
        </p:nvSpPr>
        <p:spPr>
          <a:xfrm>
            <a:off x="757517" y="194047"/>
            <a:ext cx="10515600" cy="6601200"/>
          </a:xfrm>
        </p:spPr>
        <p:txBody>
          <a:bodyPr>
            <a:noAutofit/>
          </a:bodyPr>
          <a:lstStyle/>
          <a:p>
            <a:r>
              <a:rPr kumimoji="1" lang="en-US" altLang="ja-JP" sz="1400" b="1" dirty="0">
                <a:latin typeface="メイリオ" panose="020B0604030504040204" pitchFamily="50" charset="-128"/>
                <a:ea typeface="メイリオ" panose="020B0604030504040204" pitchFamily="50" charset="-128"/>
              </a:rPr>
              <a:t>2019/11/27</a:t>
            </a:r>
          </a:p>
          <a:p>
            <a:endParaRPr kumimoji="1" lang="en-US" altLang="ja-JP" sz="1400" b="1" dirty="0">
              <a:latin typeface="メイリオ" panose="020B0604030504040204" pitchFamily="50" charset="-128"/>
              <a:ea typeface="メイリオ" panose="020B0604030504040204" pitchFamily="50" charset="-128"/>
            </a:endParaRPr>
          </a:p>
          <a:p>
            <a:r>
              <a:rPr kumimoji="1" lang="en-US" altLang="ja-JP" sz="1400" b="1" dirty="0">
                <a:latin typeface="メイリオ" panose="020B0604030504040204" pitchFamily="50" charset="-128"/>
                <a:ea typeface="メイリオ" panose="020B0604030504040204" pitchFamily="50" charset="-128"/>
              </a:rPr>
              <a:t>1111</a:t>
            </a:r>
            <a:r>
              <a:rPr kumimoji="1" lang="ja-JP" altLang="en-US" sz="1400" b="1" dirty="0">
                <a:latin typeface="メイリオ" panose="020B0604030504040204" pitchFamily="50" charset="-128"/>
                <a:ea typeface="メイリオ" panose="020B0604030504040204" pitchFamily="50" charset="-128"/>
              </a:rPr>
              <a:t>ピッコロギター</a:t>
            </a:r>
          </a:p>
          <a:p>
            <a:endParaRPr kumimoji="1" lang="ja-JP" altLang="en-US"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投稿者名：</a:t>
            </a:r>
            <a:r>
              <a:rPr kumimoji="1" lang="en-US" altLang="ja-JP" sz="1400" b="1" dirty="0" err="1">
                <a:latin typeface="メイリオ" panose="020B0604030504040204" pitchFamily="50" charset="-128"/>
                <a:ea typeface="メイリオ" panose="020B0604030504040204" pitchFamily="50" charset="-128"/>
              </a:rPr>
              <a:t>DGB_Studio</a:t>
            </a:r>
            <a:r>
              <a:rPr kumimoji="1" lang="en-US" altLang="ja-JP"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高知県</a:t>
            </a:r>
            <a:r>
              <a:rPr kumimoji="1" lang="en-US" altLang="ja-JP" sz="1400" b="1" dirty="0">
                <a:latin typeface="メイリオ" panose="020B0604030504040204" pitchFamily="50" charset="-128"/>
                <a:ea typeface="メイリオ" panose="020B0604030504040204" pitchFamily="50" charset="-128"/>
              </a:rPr>
              <a:t>】</a:t>
            </a:r>
          </a:p>
          <a:p>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ナットの溝切が高すぎて弾けない</a:t>
            </a:r>
          </a:p>
          <a:p>
            <a:r>
              <a:rPr kumimoji="1" lang="ja-JP" altLang="en-US" sz="1400" b="1" dirty="0">
                <a:latin typeface="メイリオ" panose="020B0604030504040204" pitchFamily="50" charset="-128"/>
                <a:ea typeface="メイリオ" panose="020B0604030504040204" pitchFamily="50" charset="-128"/>
              </a:rPr>
              <a:t>あした調整しないといけません</a:t>
            </a:r>
          </a:p>
          <a:p>
            <a:r>
              <a:rPr kumimoji="1" lang="ja-JP" altLang="en-US" sz="1400" b="1" dirty="0">
                <a:latin typeface="メイリオ" panose="020B0604030504040204" pitchFamily="50" charset="-128"/>
                <a:ea typeface="メイリオ" panose="020B0604030504040204" pitchFamily="50" charset="-128"/>
              </a:rPr>
              <a:t>とりあえず</a:t>
            </a:r>
            <a:r>
              <a:rPr kumimoji="1" lang="en-US" altLang="ja-JP" sz="1400" b="1" dirty="0">
                <a:latin typeface="メイリオ" panose="020B0604030504040204" pitchFamily="50" charset="-128"/>
                <a:ea typeface="メイリオ" panose="020B0604030504040204" pitchFamily="50" charset="-128"/>
              </a:rPr>
              <a:t>2</a:t>
            </a:r>
            <a:r>
              <a:rPr kumimoji="1" lang="ja-JP" altLang="en-US" sz="1400" b="1" dirty="0">
                <a:latin typeface="メイリオ" panose="020B0604030504040204" pitchFamily="50" charset="-128"/>
                <a:ea typeface="メイリオ" panose="020B0604030504040204" pitchFamily="50" charset="-128"/>
              </a:rPr>
              <a:t>カポしたら弾けるか</a:t>
            </a:r>
          </a:p>
          <a:p>
            <a:r>
              <a:rPr kumimoji="1" lang="ja-JP" altLang="en-US" sz="1400" b="1" dirty="0">
                <a:latin typeface="メイリオ" panose="020B0604030504040204" pitchFamily="50" charset="-128"/>
                <a:ea typeface="メイリオ" panose="020B0604030504040204" pitchFamily="50" charset="-128"/>
              </a:rPr>
              <a:t>指板幅ちょっと狭いか</a:t>
            </a:r>
          </a:p>
          <a:p>
            <a:r>
              <a:rPr kumimoji="1" lang="ja-JP" altLang="en-US" sz="1400" b="1" dirty="0">
                <a:latin typeface="メイリオ" panose="020B0604030504040204" pitchFamily="50" charset="-128"/>
                <a:ea typeface="メイリオ" panose="020B0604030504040204" pitchFamily="50" charset="-128"/>
              </a:rPr>
              <a:t>音はそんなに大きい音はしない</a:t>
            </a:r>
          </a:p>
          <a:p>
            <a:r>
              <a:rPr kumimoji="1" lang="ja-JP" altLang="en-US" sz="1400" b="1" dirty="0">
                <a:latin typeface="メイリオ" panose="020B0604030504040204" pitchFamily="50" charset="-128"/>
                <a:ea typeface="メイリオ" panose="020B0604030504040204" pitchFamily="50" charset="-128"/>
              </a:rPr>
              <a:t>音色は気に入りました</a:t>
            </a:r>
          </a:p>
          <a:p>
            <a:r>
              <a:rPr kumimoji="1" lang="ja-JP" altLang="en-US" sz="1400" b="1" dirty="0">
                <a:latin typeface="メイリオ" panose="020B0604030504040204" pitchFamily="50" charset="-128"/>
                <a:ea typeface="メイリオ" panose="020B0604030504040204" pitchFamily="50" charset="-128"/>
              </a:rPr>
              <a:t>テナーウクレレと同じサイズ</a:t>
            </a:r>
          </a:p>
          <a:p>
            <a:r>
              <a:rPr kumimoji="1" lang="ja-JP" altLang="en-US" sz="1400" b="1" dirty="0">
                <a:latin typeface="メイリオ" panose="020B0604030504040204" pitchFamily="50" charset="-128"/>
                <a:ea typeface="メイリオ" panose="020B0604030504040204" pitchFamily="50" charset="-128"/>
              </a:rPr>
              <a:t>普通のギターに</a:t>
            </a:r>
            <a:r>
              <a:rPr kumimoji="1" lang="en-US" altLang="ja-JP" sz="1400" b="1" dirty="0">
                <a:latin typeface="メイリオ" panose="020B0604030504040204" pitchFamily="50" charset="-128"/>
                <a:ea typeface="メイリオ" panose="020B0604030504040204" pitchFamily="50" charset="-128"/>
              </a:rPr>
              <a:t>5</a:t>
            </a:r>
            <a:r>
              <a:rPr kumimoji="1" lang="ja-JP" altLang="en-US" sz="1400" b="1" dirty="0">
                <a:latin typeface="メイリオ" panose="020B0604030504040204" pitchFamily="50" charset="-128"/>
                <a:ea typeface="メイリオ" panose="020B0604030504040204" pitchFamily="50" charset="-128"/>
              </a:rPr>
              <a:t>カポした音にチューニング</a:t>
            </a:r>
          </a:p>
          <a:p>
            <a:r>
              <a:rPr kumimoji="1" lang="ja-JP" altLang="en-US" sz="1400" b="1" dirty="0">
                <a:latin typeface="メイリオ" panose="020B0604030504040204" pitchFamily="50" charset="-128"/>
                <a:ea typeface="メイリオ" panose="020B0604030504040204" pitchFamily="50" charset="-128"/>
              </a:rPr>
              <a:t>ソフトケースが</a:t>
            </a:r>
            <a:r>
              <a:rPr kumimoji="1" lang="en-US" altLang="ja-JP" sz="1400" b="1" dirty="0">
                <a:latin typeface="メイリオ" panose="020B0604030504040204" pitchFamily="50" charset="-128"/>
                <a:ea typeface="メイリオ" panose="020B0604030504040204" pitchFamily="50" charset="-128"/>
              </a:rPr>
              <a:t>Ibanez</a:t>
            </a:r>
            <a:r>
              <a:rPr kumimoji="1" lang="ja-JP" altLang="en-US" sz="1400" b="1" dirty="0">
                <a:latin typeface="メイリオ" panose="020B0604030504040204" pitchFamily="50" charset="-128"/>
                <a:ea typeface="メイリオ" panose="020B0604030504040204" pitchFamily="50" charset="-128"/>
              </a:rPr>
              <a:t>じゃなくて</a:t>
            </a:r>
          </a:p>
          <a:p>
            <a:r>
              <a:rPr kumimoji="1" lang="en-US" altLang="ja-JP" sz="1400" b="1" dirty="0">
                <a:latin typeface="メイリオ" panose="020B0604030504040204" pitchFamily="50" charset="-128"/>
                <a:ea typeface="メイリオ" panose="020B0604030504040204" pitchFamily="50" charset="-128"/>
              </a:rPr>
              <a:t>Denver</a:t>
            </a:r>
            <a:r>
              <a:rPr kumimoji="1" lang="ja-JP" altLang="en-US" sz="1400" b="1" dirty="0">
                <a:latin typeface="メイリオ" panose="020B0604030504040204" pitchFamily="50" charset="-128"/>
                <a:ea typeface="メイリオ" panose="020B0604030504040204" pitchFamily="50" charset="-128"/>
              </a:rPr>
              <a:t>というのが入っていた</a:t>
            </a:r>
          </a:p>
          <a:p>
            <a:endParaRPr kumimoji="1" lang="ja-JP" altLang="en-US"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レビュー</a:t>
            </a:r>
            <a:r>
              <a:rPr kumimoji="1" lang="en-US" altLang="ja-JP" sz="1400" b="1" dirty="0">
                <a:latin typeface="メイリオ" panose="020B0604030504040204" pitchFamily="50" charset="-128"/>
                <a:ea typeface="メイリオ" panose="020B0604030504040204" pitchFamily="50" charset="-128"/>
              </a:rPr>
              <a:t>ID</a:t>
            </a: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98083</a:t>
            </a:r>
          </a:p>
          <a:p>
            <a:r>
              <a:rPr kumimoji="1" lang="ja-JP" altLang="en-US" sz="1400" b="1" dirty="0">
                <a:latin typeface="メイリオ" panose="020B0604030504040204" pitchFamily="50" charset="-128"/>
                <a:ea typeface="メイリオ" panose="020B0604030504040204" pitchFamily="50" charset="-128"/>
              </a:rPr>
              <a:t>参考になった人数：</a:t>
            </a:r>
            <a:r>
              <a:rPr kumimoji="1" lang="en-US" altLang="ja-JP" sz="1400" b="1" dirty="0">
                <a:latin typeface="メイリオ" panose="020B0604030504040204" pitchFamily="50" charset="-128"/>
                <a:ea typeface="メイリオ" panose="020B0604030504040204" pitchFamily="50" charset="-128"/>
              </a:rPr>
              <a:t>2</a:t>
            </a:r>
            <a:r>
              <a:rPr kumimoji="1" lang="ja-JP" altLang="en-US" sz="1400" b="1" dirty="0">
                <a:latin typeface="メイリオ" panose="020B0604030504040204" pitchFamily="50" charset="-128"/>
                <a:ea typeface="メイリオ" panose="020B0604030504040204" pitchFamily="50" charset="-128"/>
              </a:rPr>
              <a:t>人</a:t>
            </a:r>
          </a:p>
        </p:txBody>
      </p:sp>
      <p:sp>
        <p:nvSpPr>
          <p:cNvPr id="4" name="Rectangle 3">
            <a:extLst>
              <a:ext uri="{FF2B5EF4-FFF2-40B4-BE49-F238E27FC236}">
                <a16:creationId xmlns:a16="http://schemas.microsoft.com/office/drawing/2014/main" id="{2CC1E767-5FA6-4E9D-B26B-106E8BE1823A}"/>
              </a:ext>
            </a:extLst>
          </p:cNvPr>
          <p:cNvSpPr>
            <a:spLocks noChangeArrowheads="1"/>
          </p:cNvSpPr>
          <p:nvPr/>
        </p:nvSpPr>
        <p:spPr bwMode="auto">
          <a:xfrm>
            <a:off x="838200"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12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4CF4C8-4F9A-4293-A801-9C96587D9E61}"/>
              </a:ext>
            </a:extLst>
          </p:cNvPr>
          <p:cNvSpPr>
            <a:spLocks noGrp="1"/>
          </p:cNvSpPr>
          <p:nvPr>
            <p:ph idx="1"/>
          </p:nvPr>
        </p:nvSpPr>
        <p:spPr>
          <a:xfrm>
            <a:off x="757517" y="194047"/>
            <a:ext cx="10515600" cy="6601200"/>
          </a:xfrm>
        </p:spPr>
        <p:txBody>
          <a:bodyPr>
            <a:noAutofit/>
          </a:bodyPr>
          <a:lstStyle/>
          <a:p>
            <a:r>
              <a:rPr kumimoji="1" lang="en-US" altLang="ja-JP" sz="1000" dirty="0"/>
              <a:t>2017/05/08</a:t>
            </a:r>
          </a:p>
          <a:p>
            <a:endParaRPr kumimoji="1" lang="en-US" altLang="ja-JP" sz="1000" dirty="0"/>
          </a:p>
          <a:p>
            <a:r>
              <a:rPr kumimoji="1" lang="en-US" altLang="ja-JP" sz="1000" dirty="0"/>
              <a:t>1111</a:t>
            </a:r>
            <a:r>
              <a:rPr kumimoji="1" lang="ja-JP" altLang="en-US" sz="1000" dirty="0"/>
              <a:t>良いよ！</a:t>
            </a:r>
          </a:p>
          <a:p>
            <a:endParaRPr kumimoji="1" lang="ja-JP" altLang="en-US" sz="1000" dirty="0"/>
          </a:p>
          <a:p>
            <a:r>
              <a:rPr kumimoji="1" lang="ja-JP" altLang="en-US" sz="1000" dirty="0"/>
              <a:t>投稿者名：ジン </a:t>
            </a:r>
            <a:r>
              <a:rPr kumimoji="1" lang="en-US" altLang="ja-JP" sz="1000" dirty="0"/>
              <a:t>【</a:t>
            </a:r>
            <a:r>
              <a:rPr kumimoji="1" lang="ja-JP" altLang="en-US" sz="1000" dirty="0"/>
              <a:t>神奈川県</a:t>
            </a:r>
            <a:r>
              <a:rPr kumimoji="1" lang="en-US" altLang="ja-JP" sz="1000" dirty="0"/>
              <a:t>】</a:t>
            </a:r>
          </a:p>
          <a:p>
            <a:endParaRPr kumimoji="1" lang="en-US" altLang="ja-JP" sz="1000" dirty="0"/>
          </a:p>
          <a:p>
            <a:r>
              <a:rPr kumimoji="1" lang="ja-JP" altLang="en-US" sz="1000" dirty="0"/>
              <a:t>ピッコロギターでしか出ない音の雰囲気が重要な曲を練習したくて新品で衝動買いしました。</a:t>
            </a:r>
          </a:p>
          <a:p>
            <a:r>
              <a:rPr kumimoji="1" lang="ja-JP" altLang="en-US" sz="1000" dirty="0"/>
              <a:t>サウンドハウスさんで買った物ではありませんが、フレットのバリがひどく、作りは雑な印象でそこがマイナス</a:t>
            </a:r>
            <a:r>
              <a:rPr kumimoji="1" lang="en-US" altLang="ja-JP" sz="1000" dirty="0"/>
              <a:t>1</a:t>
            </a:r>
            <a:r>
              <a:rPr kumimoji="1" lang="ja-JP" altLang="en-US" sz="1000" dirty="0"/>
              <a:t>点。</a:t>
            </a:r>
          </a:p>
          <a:p>
            <a:endParaRPr kumimoji="1" lang="ja-JP" altLang="en-US" sz="1000" dirty="0"/>
          </a:p>
          <a:p>
            <a:r>
              <a:rPr kumimoji="1" lang="ja-JP" altLang="en-US" sz="1000" dirty="0"/>
              <a:t>アコギ弾く人なら一本持っていても損はないギター。</a:t>
            </a:r>
          </a:p>
          <a:p>
            <a:r>
              <a:rPr kumimoji="1" lang="ja-JP" altLang="en-US" sz="1000" dirty="0"/>
              <a:t>通常はチューニングが</a:t>
            </a:r>
            <a:r>
              <a:rPr kumimoji="1" lang="en-US" altLang="ja-JP" sz="1000" dirty="0"/>
              <a:t>5</a:t>
            </a:r>
            <a:r>
              <a:rPr kumimoji="1" lang="ja-JP" altLang="en-US" sz="1000" dirty="0"/>
              <a:t>カポの位置ですが、張る弦の太さによってはノーマルチューニングでもなんとかイケる。</a:t>
            </a:r>
          </a:p>
          <a:p>
            <a:r>
              <a:rPr kumimoji="1" lang="ja-JP" altLang="en-US" sz="1000" dirty="0"/>
              <a:t>ペグの作りもあまり良くなく、チューニングはそこそこズレますが、まぁ許容範囲です。</a:t>
            </a:r>
          </a:p>
          <a:p>
            <a:endParaRPr kumimoji="1" lang="ja-JP" altLang="en-US" sz="1000" dirty="0"/>
          </a:p>
          <a:p>
            <a:r>
              <a:rPr kumimoji="1" lang="ja-JP" altLang="en-US" sz="1000" dirty="0"/>
              <a:t>本当は</a:t>
            </a:r>
            <a:r>
              <a:rPr kumimoji="1" lang="en-US" altLang="ja-JP" sz="1000" dirty="0"/>
              <a:t>TACOMA</a:t>
            </a:r>
            <a:r>
              <a:rPr kumimoji="1" lang="ja-JP" altLang="en-US" sz="1000" dirty="0"/>
              <a:t>の</a:t>
            </a:r>
            <a:r>
              <a:rPr kumimoji="1" lang="en-US" altLang="ja-JP" sz="1000" dirty="0"/>
              <a:t>P1-Papoose</a:t>
            </a:r>
            <a:r>
              <a:rPr kumimoji="1" lang="ja-JP" altLang="en-US" sz="1000" dirty="0"/>
              <a:t>が欲しいんですけどねぇ</a:t>
            </a:r>
            <a:r>
              <a:rPr kumimoji="1" lang="en-US" altLang="ja-JP" sz="1000" dirty="0"/>
              <a:t>…</a:t>
            </a:r>
            <a:r>
              <a:rPr kumimoji="1" lang="ja-JP" altLang="en-US" sz="1000" dirty="0"/>
              <a:t>なんせ玉数が少なすぎるので、これで我慢</a:t>
            </a:r>
            <a:r>
              <a:rPr kumimoji="1" lang="en-US" altLang="ja-JP" sz="1000" dirty="0"/>
              <a:t>w</a:t>
            </a:r>
          </a:p>
          <a:p>
            <a:endParaRPr kumimoji="1" lang="en-US" altLang="ja-JP" sz="1000" dirty="0"/>
          </a:p>
          <a:p>
            <a:r>
              <a:rPr kumimoji="1" lang="ja-JP" altLang="en-US" sz="1000" dirty="0"/>
              <a:t>レビュー</a:t>
            </a:r>
            <a:r>
              <a:rPr kumimoji="1" lang="en-US" altLang="ja-JP" sz="1000" dirty="0"/>
              <a:t>ID</a:t>
            </a:r>
            <a:r>
              <a:rPr kumimoji="1" lang="ja-JP" altLang="en-US" sz="1000" dirty="0"/>
              <a:t>：</a:t>
            </a:r>
            <a:r>
              <a:rPr kumimoji="1" lang="en-US" altLang="ja-JP" sz="1000" dirty="0"/>
              <a:t>72608</a:t>
            </a:r>
          </a:p>
          <a:p>
            <a:r>
              <a:rPr kumimoji="1" lang="ja-JP" altLang="en-US" sz="1000" dirty="0"/>
              <a:t>参考になった人数：</a:t>
            </a:r>
            <a:r>
              <a:rPr kumimoji="1" lang="en-US" altLang="ja-JP" sz="1000" dirty="0"/>
              <a:t>5</a:t>
            </a:r>
            <a:r>
              <a:rPr kumimoji="1" lang="ja-JP" altLang="en-US" sz="1000" dirty="0"/>
              <a:t>人</a:t>
            </a:r>
          </a:p>
        </p:txBody>
      </p:sp>
      <p:sp>
        <p:nvSpPr>
          <p:cNvPr id="4" name="Rectangle 3">
            <a:extLst>
              <a:ext uri="{FF2B5EF4-FFF2-40B4-BE49-F238E27FC236}">
                <a16:creationId xmlns:a16="http://schemas.microsoft.com/office/drawing/2014/main" id="{2CC1E767-5FA6-4E9D-B26B-106E8BE1823A}"/>
              </a:ext>
            </a:extLst>
          </p:cNvPr>
          <p:cNvSpPr>
            <a:spLocks noChangeArrowheads="1"/>
          </p:cNvSpPr>
          <p:nvPr/>
        </p:nvSpPr>
        <p:spPr bwMode="auto">
          <a:xfrm>
            <a:off x="838200"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435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6D6FD4-0765-43E8-85CD-181404051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5199"/>
            <a:ext cx="9148012" cy="686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4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B93130-F34F-4EBB-9F40-D93C3B767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063"/>
            <a:ext cx="9111916" cy="683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8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39F3C4E-E6A2-47DF-B262-69E96DD59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33"/>
            <a:ext cx="9160042" cy="68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4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F3B6A05-6932-456C-87A8-1D4CA249ED75}"/>
              </a:ext>
            </a:extLst>
          </p:cNvPr>
          <p:cNvSpPr txBox="1"/>
          <p:nvPr/>
        </p:nvSpPr>
        <p:spPr>
          <a:xfrm>
            <a:off x="1528010" y="4048216"/>
            <a:ext cx="8554452" cy="1754326"/>
          </a:xfrm>
          <a:prstGeom prst="rect">
            <a:avLst/>
          </a:prstGeom>
          <a:noFill/>
        </p:spPr>
        <p:txBody>
          <a:bodyPr wrap="square">
            <a:spAutoFit/>
          </a:bodyPr>
          <a:lstStyle/>
          <a:p>
            <a:r>
              <a:rPr lang="en-US" altLang="ja-JP" sz="3600" b="1" dirty="0">
                <a:latin typeface="メイリオ" panose="020B0604030504040204" pitchFamily="50" charset="-128"/>
                <a:ea typeface="メイリオ" panose="020B0604030504040204" pitchFamily="50" charset="-128"/>
              </a:rPr>
              <a:t>Ibanez ( </a:t>
            </a:r>
            <a:r>
              <a:rPr lang="ja-JP" altLang="en-US" sz="3600" b="1" dirty="0">
                <a:latin typeface="メイリオ" panose="020B0604030504040204" pitchFamily="50" charset="-128"/>
                <a:ea typeface="メイリオ" panose="020B0604030504040204" pitchFamily="50" charset="-128"/>
              </a:rPr>
              <a:t>アイバニーズ </a:t>
            </a:r>
            <a:r>
              <a:rPr lang="en-US" altLang="ja-JP" sz="3600" b="1" dirty="0">
                <a:latin typeface="メイリオ" panose="020B0604030504040204" pitchFamily="50" charset="-128"/>
                <a:ea typeface="メイリオ" panose="020B0604030504040204" pitchFamily="50" charset="-128"/>
              </a:rPr>
              <a:t>) / EWP14WB-OPN</a:t>
            </a:r>
            <a:r>
              <a:rPr lang="ja-JP" altLang="en-US" sz="3600" b="1" dirty="0">
                <a:latin typeface="メイリオ" panose="020B0604030504040204" pitchFamily="50" charset="-128"/>
                <a:ea typeface="メイリオ" panose="020B0604030504040204" pitchFamily="50" charset="-128"/>
              </a:rPr>
              <a:t>　</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ピッコロ・アコースティックギター</a:t>
            </a:r>
          </a:p>
        </p:txBody>
      </p:sp>
      <p:sp>
        <p:nvSpPr>
          <p:cNvPr id="6" name="テキスト ボックス 5">
            <a:extLst>
              <a:ext uri="{FF2B5EF4-FFF2-40B4-BE49-F238E27FC236}">
                <a16:creationId xmlns:a16="http://schemas.microsoft.com/office/drawing/2014/main" id="{161C0B91-B00D-4108-A8AF-5B460761C972}"/>
              </a:ext>
            </a:extLst>
          </p:cNvPr>
          <p:cNvSpPr txBox="1"/>
          <p:nvPr/>
        </p:nvSpPr>
        <p:spPr>
          <a:xfrm>
            <a:off x="537209" y="3055613"/>
            <a:ext cx="11654791" cy="523220"/>
          </a:xfrm>
          <a:prstGeom prst="rect">
            <a:avLst/>
          </a:prstGeom>
          <a:noFill/>
        </p:spPr>
        <p:txBody>
          <a:bodyPr wrap="square">
            <a:spAutoFit/>
          </a:bodyPr>
          <a:lstStyle/>
          <a:p>
            <a:r>
              <a:rPr lang="ja-JP" altLang="en-US" sz="2800" b="1" dirty="0">
                <a:latin typeface="メイリオ" panose="020B0604030504040204" pitchFamily="50" charset="-128"/>
                <a:ea typeface="メイリオ" panose="020B0604030504040204" pitchFamily="50" charset="-128"/>
              </a:rPr>
              <a:t>ギター　⇒　アコースティックギター　⇒　アコースティックギター</a:t>
            </a:r>
          </a:p>
        </p:txBody>
      </p:sp>
      <p:sp>
        <p:nvSpPr>
          <p:cNvPr id="8" name="テキスト ボックス 7">
            <a:extLst>
              <a:ext uri="{FF2B5EF4-FFF2-40B4-BE49-F238E27FC236}">
                <a16:creationId xmlns:a16="http://schemas.microsoft.com/office/drawing/2014/main" id="{696AD52F-34AE-456B-90EA-D8FD879405FE}"/>
              </a:ext>
            </a:extLst>
          </p:cNvPr>
          <p:cNvSpPr txBox="1"/>
          <p:nvPr/>
        </p:nvSpPr>
        <p:spPr>
          <a:xfrm>
            <a:off x="745958" y="719118"/>
            <a:ext cx="10768263"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https://www.soundhouse.co.jp/products/detail/item/222084/</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51EA881-1AC6-4DA7-A033-0ECD62ABB13A}"/>
              </a:ext>
            </a:extLst>
          </p:cNvPr>
          <p:cNvSpPr txBox="1"/>
          <p:nvPr/>
        </p:nvSpPr>
        <p:spPr>
          <a:xfrm>
            <a:off x="3013910" y="1588610"/>
            <a:ext cx="6232358" cy="1200329"/>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株式会社サウンドハウス</a:t>
            </a:r>
          </a:p>
          <a:p>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286-0825 </a:t>
            </a:r>
            <a:r>
              <a:rPr lang="ja-JP" altLang="en-US" sz="2400" b="1" dirty="0">
                <a:latin typeface="メイリオ" panose="020B0604030504040204" pitchFamily="50" charset="-128"/>
                <a:ea typeface="メイリオ" panose="020B0604030504040204" pitchFamily="50" charset="-128"/>
              </a:rPr>
              <a:t>千葉県成田市新泉</a:t>
            </a:r>
            <a:r>
              <a:rPr lang="en-US" altLang="ja-JP" sz="2400" b="1" dirty="0">
                <a:latin typeface="メイリオ" panose="020B0604030504040204" pitchFamily="50" charset="-128"/>
                <a:ea typeface="メイリオ" panose="020B0604030504040204" pitchFamily="50" charset="-128"/>
              </a:rPr>
              <a:t>14-3</a:t>
            </a:r>
          </a:p>
          <a:p>
            <a:r>
              <a:rPr lang="ja-JP" altLang="en-US" sz="2400" b="1" dirty="0">
                <a:latin typeface="メイリオ" panose="020B0604030504040204" pitchFamily="50" charset="-128"/>
                <a:ea typeface="メイリオ" panose="020B0604030504040204" pitchFamily="50" charset="-128"/>
              </a:rPr>
              <a:t>平日 </a:t>
            </a:r>
            <a:r>
              <a:rPr lang="en-US" altLang="ja-JP" sz="2400" b="1" dirty="0">
                <a:latin typeface="メイリオ" panose="020B0604030504040204" pitchFamily="50" charset="-128"/>
                <a:ea typeface="メイリオ" panose="020B0604030504040204" pitchFamily="50" charset="-128"/>
              </a:rPr>
              <a:t>10:00</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17:00 </a:t>
            </a:r>
            <a:r>
              <a:rPr lang="ja-JP" altLang="en-US" sz="2400" b="1" dirty="0">
                <a:latin typeface="メイリオ" panose="020B0604030504040204" pitchFamily="50" charset="-128"/>
                <a:ea typeface="メイリオ" panose="020B0604030504040204" pitchFamily="50" charset="-128"/>
              </a:rPr>
              <a:t>土曜 </a:t>
            </a:r>
            <a:r>
              <a:rPr lang="en-US" altLang="ja-JP" sz="2400" b="1" dirty="0">
                <a:latin typeface="メイリオ" panose="020B0604030504040204" pitchFamily="50" charset="-128"/>
                <a:ea typeface="メイリオ" panose="020B0604030504040204" pitchFamily="50" charset="-128"/>
              </a:rPr>
              <a:t>12:00</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17:00</a:t>
            </a:r>
            <a:endParaRPr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5438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banez ( アイバニーズ )  / EWP14WB-OPN　ピッコロ・アコースティックギター">
            <a:extLst>
              <a:ext uri="{FF2B5EF4-FFF2-40B4-BE49-F238E27FC236}">
                <a16:creationId xmlns:a16="http://schemas.microsoft.com/office/drawing/2014/main" id="{EB5FE611-78AA-4FA0-A515-729415B89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5" y="545431"/>
            <a:ext cx="11662611" cy="583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5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banez ( アイバニーズ )  / EWP14WB-OPN　ピッコロ・アコースティックギター">
            <a:extLst>
              <a:ext uri="{FF2B5EF4-FFF2-40B4-BE49-F238E27FC236}">
                <a16:creationId xmlns:a16="http://schemas.microsoft.com/office/drawing/2014/main" id="{388A803A-CFC0-49DF-BAF0-A17AD9D63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8" y="380999"/>
            <a:ext cx="12328358" cy="61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68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banez ( アイバニーズ )  / EWP14WB-OPN　ピッコロ・アコースティックギター">
            <a:extLst>
              <a:ext uri="{FF2B5EF4-FFF2-40B4-BE49-F238E27FC236}">
                <a16:creationId xmlns:a16="http://schemas.microsoft.com/office/drawing/2014/main" id="{5CD5898F-8CAD-4DFA-8CF1-268250D9B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8" y="360947"/>
            <a:ext cx="12296274" cy="614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0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banez ( アイバニーズ )  / EWP14WB-OPN　ピッコロ・アコースティックギター">
            <a:extLst>
              <a:ext uri="{FF2B5EF4-FFF2-40B4-BE49-F238E27FC236}">
                <a16:creationId xmlns:a16="http://schemas.microsoft.com/office/drawing/2014/main" id="{85958927-40F9-4346-8C06-65399CC8C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 y="381000"/>
            <a:ext cx="12183978" cy="609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4807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1242</Words>
  <Application>Microsoft Office PowerPoint</Application>
  <PresentationFormat>ワイド画面</PresentationFormat>
  <Paragraphs>116</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Ibanez ( アイバニーズ ) EWP14WB【 ミニ・ アコースティックギター 価格 19,250円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17</cp:revision>
  <dcterms:created xsi:type="dcterms:W3CDTF">2021-02-22T04:26:30Z</dcterms:created>
  <dcterms:modified xsi:type="dcterms:W3CDTF">2021-04-28T12:30:48Z</dcterms:modified>
</cp:coreProperties>
</file>