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7" autoAdjust="0"/>
    <p:restoredTop sz="94660"/>
  </p:normalViewPr>
  <p:slideViewPr>
    <p:cSldViewPr snapToGrid="0">
      <p:cViewPr varScale="1">
        <p:scale>
          <a:sx n="68" d="100"/>
          <a:sy n="68" d="100"/>
        </p:scale>
        <p:origin x="77"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21ACF0-D31D-46D1-9373-59EC4DB17F2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1251436-EEF4-4010-851D-7552B3BCA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C20FEDA-74B2-4A0B-B4EF-3B36E44DE769}"/>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BE14952D-CD71-4B18-BAF0-2F2AA6A92D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A5D142-E807-4CB1-AE83-B1FACD5B352A}"/>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348855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14BCC5-F98C-46B2-8CC6-E405CF32349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36D0571-F266-43AA-9578-07CBB473323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E545E9-8BF8-4BBA-A410-5E6D9417EFD7}"/>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F40A2CC2-26A8-4584-A852-9E4AF50713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BC7803-DBD6-4DA5-A27B-18820988C0C2}"/>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16651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F57EF28-FE0D-46DE-A412-6D6F8BD390C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1C2A3E-FF8F-400D-8803-50104FAEA96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C58996-F4BB-422A-8834-D6622F404044}"/>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7CFECF83-48A4-421E-BCB6-D59165CB4D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7C1925-E384-47E8-9AD1-1B4B16F39B5E}"/>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317388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AC4B82-9039-40EF-9E11-C745D3E41E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BCB4DB-9D4E-445B-850F-2222688F761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EB77A5-0F88-44A9-A5CC-CC1C5FB34D7D}"/>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5090AF17-A6A6-4E54-A41B-36257DF743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40054A-16BC-400A-92F2-F365DC12E67A}"/>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95469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4F0D5-991C-47CD-B302-A4B682991A7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B88EFF-FCBE-4844-A756-8D9D0D715A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872DA91-A8D2-4DE4-A808-C60D6349F151}"/>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A25613D6-F873-4D33-8CA9-DF1E3D1AA2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0CFF18-4FEF-4D15-A554-2D853DFF4EF0}"/>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165834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6639B-5DA0-445E-A24D-43902BE3B9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E8CDE6-FCED-416F-AD46-93B65C65D9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9424ED1-8052-41A8-951C-831A286DFAC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7FFA56-14CF-4A7A-8BEC-B9DB1029A108}"/>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518DE386-9B9F-44D7-B472-3D67CFBDA8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DB4ACEC-17F6-49FA-94BA-60DA4841928C}"/>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47135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2B71A-C4A6-477B-AC49-1963B912F6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5BE6A8-D681-4652-8654-821ECE08D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F74503-A3D9-41E4-B50E-84F0C16D5A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621F362-E46E-4FF0-8A97-98214884B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0AAE5D7-85E8-4F44-961A-72573676E2A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DD3DC95-0969-4995-BAA7-ABD70CE1B23E}"/>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8" name="フッター プレースホルダー 7">
            <a:extLst>
              <a:ext uri="{FF2B5EF4-FFF2-40B4-BE49-F238E27FC236}">
                <a16:creationId xmlns:a16="http://schemas.microsoft.com/office/drawing/2014/main" id="{CEA05D97-0907-41B7-86F2-D112938E4EA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11B4EC8-7726-45D6-828D-1BEAE0D4CDAA}"/>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76110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63E4C-FC1A-463B-8E40-8628602A4C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6F2ACB1-AC16-46D4-A598-B53C8B288D21}"/>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4" name="フッター プレースホルダー 3">
            <a:extLst>
              <a:ext uri="{FF2B5EF4-FFF2-40B4-BE49-F238E27FC236}">
                <a16:creationId xmlns:a16="http://schemas.microsoft.com/office/drawing/2014/main" id="{E8580513-CA93-4325-BA3C-CCA82283242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4FF1D6-1C82-4102-B570-D463685AE7DE}"/>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338459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2B26517-4DCE-4573-B49A-EEF2B53E8DC5}"/>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3" name="フッター プレースホルダー 2">
            <a:extLst>
              <a:ext uri="{FF2B5EF4-FFF2-40B4-BE49-F238E27FC236}">
                <a16:creationId xmlns:a16="http://schemas.microsoft.com/office/drawing/2014/main" id="{772D88D9-7AED-44CC-A115-AC6AAEDE609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1D4A21F-5D93-415F-8350-2A4B9B983F1F}"/>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70210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76E9D-497E-4F92-8461-0E1F56109E1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F44374-5F2A-4267-A328-AEC0522573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D781D3-2F2B-45B0-B85E-420310CCA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CEFCB9D-9E02-479B-8C76-36511B3C762A}"/>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F2F153EB-C044-4601-AF6A-DC3653687E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819D9C-3BCA-411F-AFB9-AE3A7806695C}"/>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53857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BB3CFE-F87B-4A95-8267-2B007A1ABA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EA2DAD0-A0B2-4A8E-98A2-97BFB2D80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1DD4AB4-3DED-4051-A5C6-8364607A1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1448AFE-26BF-4808-8D11-0AD9E07388A4}"/>
              </a:ext>
            </a:extLst>
          </p:cNvPr>
          <p:cNvSpPr>
            <a:spLocks noGrp="1"/>
          </p:cNvSpPr>
          <p:nvPr>
            <p:ph type="dt" sz="half" idx="10"/>
          </p:nvPr>
        </p:nvSpPr>
        <p:spPr/>
        <p:txBody>
          <a:bodyPr/>
          <a:lstStyle/>
          <a:p>
            <a:fld id="{66205374-6CDC-406A-9275-8CC13B72CD6E}"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09E8762D-8C42-428C-A616-EC5E382175F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317892-5803-4501-8751-DDDE2E3028F2}"/>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95211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90F4F68-A542-457C-9743-6EDD63943D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9DA400-8E6E-4B9A-B068-EC639B271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7F4914-D50A-4768-8272-D7D9C4E49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05374-6CDC-406A-9275-8CC13B72CD6E}"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148CDAFD-277A-4974-BFCF-E769FD81F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E005FD5-86D2-4E89-A5E7-9C058354A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665243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CF70FE8-CF12-4685-8A67-CAE6F9644014}"/>
              </a:ext>
            </a:extLst>
          </p:cNvPr>
          <p:cNvSpPr txBox="1"/>
          <p:nvPr/>
        </p:nvSpPr>
        <p:spPr>
          <a:xfrm>
            <a:off x="5857729" y="4164889"/>
            <a:ext cx="6096000"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The harmonica is relatively easy to learn, and quickly opens a broad variety of options to the player. Another great advantage is its size: You can easily carry it around in your pocket, making it the perfect comp       anion for travelling.</a:t>
            </a:r>
            <a:endParaRPr kumimoji="0" lang="ja-JP" altLang="ja-JP" sz="14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9E87190-B292-424D-8BAF-DB437AAEEB40}"/>
              </a:ext>
            </a:extLst>
          </p:cNvPr>
          <p:cNvSpPr txBox="1"/>
          <p:nvPr/>
        </p:nvSpPr>
        <p:spPr>
          <a:xfrm>
            <a:off x="216568" y="3948631"/>
            <a:ext cx="5727031" cy="24622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HARMONICAS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BE A PART OF THE FAMILY!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October 13, 2016 marks a historical day for the world of music. On this day,  Bob Dylan became the first musician to ever be honored with the Nobel prize in literature. An important part of Dylan’s verse: the interplay between word and the unique sound of the harmonica.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ja-JP" sz="14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4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The harmonica has a long tradition not just in folk and blues, but also in popular culture. It is used in all genres, from rock and pop to classical music and jazz.</a:t>
            </a:r>
            <a:endParaRPr kumimoji="0" lang="ja-JP" altLang="en-US" sz="14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3F7139E4-4669-4817-AF29-034381DE0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138" y="83673"/>
            <a:ext cx="8650705" cy="36829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FD0EB3C-5078-49C4-B166-5936E809E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68" y="297531"/>
            <a:ext cx="1809750" cy="29527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016390E-F7E0-4EEF-A640-63E477FAA90B}"/>
              </a:ext>
            </a:extLst>
          </p:cNvPr>
          <p:cNvSpPr txBox="1"/>
          <p:nvPr/>
        </p:nvSpPr>
        <p:spPr>
          <a:xfrm>
            <a:off x="6806864" y="6039322"/>
            <a:ext cx="4752957"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https://www.hohner.de/en</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141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FB09C33-8092-4096-9A2B-651F88F8B1AD}"/>
              </a:ext>
            </a:extLst>
          </p:cNvPr>
          <p:cNvSpPr txBox="1"/>
          <p:nvPr/>
        </p:nvSpPr>
        <p:spPr>
          <a:xfrm>
            <a:off x="1058779" y="2274838"/>
            <a:ext cx="10804358" cy="4524315"/>
          </a:xfrm>
          <a:prstGeom prst="rect">
            <a:avLst/>
          </a:prstGeom>
          <a:noFill/>
        </p:spPr>
        <p:txBody>
          <a:bodyPr wrap="square">
            <a:spAutoFit/>
          </a:bodyPr>
          <a:lstStyle/>
          <a:p>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HARMONICAS</a:t>
            </a:r>
          </a:p>
          <a:p>
            <a:r>
              <a:rPr lang="en-US" altLang="ja-JP" sz="3200" b="1" dirty="0">
                <a:latin typeface="メイリオ" panose="020B0604030504040204" pitchFamily="50" charset="-128"/>
                <a:ea typeface="メイリオ" panose="020B0604030504040204" pitchFamily="50" charset="-128"/>
              </a:rPr>
              <a:t>DIATONIC</a:t>
            </a:r>
          </a:p>
          <a:p>
            <a:r>
              <a:rPr lang="en-US" altLang="ja-JP" sz="3200" b="1" dirty="0">
                <a:latin typeface="メイリオ" panose="020B0604030504040204" pitchFamily="50" charset="-128"/>
                <a:ea typeface="メイリオ" panose="020B0604030504040204" pitchFamily="50" charset="-128"/>
              </a:rPr>
              <a:t>The diatonic harmonica, also known as blues harp, offers simple major scales and chords. Special playing techniques like </a:t>
            </a:r>
            <a:r>
              <a:rPr lang="en-US" altLang="ja-JP" sz="3200" b="1" dirty="0" err="1">
                <a:latin typeface="メイリオ" panose="020B0604030504040204" pitchFamily="50" charset="-128"/>
                <a:ea typeface="メイリオ" panose="020B0604030504040204" pitchFamily="50" charset="-128"/>
              </a:rPr>
              <a:t>bendings</a:t>
            </a:r>
            <a:r>
              <a:rPr lang="en-US" altLang="ja-JP" sz="3200" b="1" dirty="0">
                <a:latin typeface="メイリオ" panose="020B0604030504040204" pitchFamily="50" charset="-128"/>
                <a:ea typeface="メイリオ" panose="020B0604030504040204" pitchFamily="50" charset="-128"/>
              </a:rPr>
              <a:t> and overbends extend the tonal range. Its sound is typical for blues, folk, and country, but also pop and rock.</a:t>
            </a:r>
            <a:endParaRPr lang="ja-JP" altLang="en-US" sz="3200" b="1" dirty="0">
              <a:latin typeface="メイリオ" panose="020B0604030504040204" pitchFamily="50" charset="-128"/>
              <a:ea typeface="メイリオ" panose="020B0604030504040204" pitchFamily="50" charset="-128"/>
            </a:endParaRPr>
          </a:p>
        </p:txBody>
      </p:sp>
      <p:pic>
        <p:nvPicPr>
          <p:cNvPr id="2050" name="Picture 2">
            <a:extLst>
              <a:ext uri="{FF2B5EF4-FFF2-40B4-BE49-F238E27FC236}">
                <a16:creationId xmlns:a16="http://schemas.microsoft.com/office/drawing/2014/main" id="{8E48156B-A5E7-45B2-8DE6-4C0581299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766" y="466945"/>
            <a:ext cx="5523140" cy="272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18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FCB7527-03ED-4409-A372-8E624A66A3F1}"/>
              </a:ext>
            </a:extLst>
          </p:cNvPr>
          <p:cNvSpPr txBox="1"/>
          <p:nvPr/>
        </p:nvSpPr>
        <p:spPr>
          <a:xfrm>
            <a:off x="1840832" y="1305342"/>
            <a:ext cx="8518357" cy="4031873"/>
          </a:xfrm>
          <a:prstGeom prst="rect">
            <a:avLst/>
          </a:prstGeom>
          <a:noFill/>
        </p:spPr>
        <p:txBody>
          <a:bodyPr wrap="square">
            <a:spAutoFit/>
          </a:bodyPr>
          <a:lstStyle/>
          <a:p>
            <a:r>
              <a:rPr lang="en-US" altLang="ja-JP" sz="3200" b="1" dirty="0">
                <a:latin typeface="メイリオ" panose="020B0604030504040204" pitchFamily="50" charset="-128"/>
                <a:ea typeface="メイリオ" panose="020B0604030504040204" pitchFamily="50" charset="-128"/>
              </a:rPr>
              <a:t>2004</a:t>
            </a:r>
            <a:r>
              <a:rPr lang="ja-JP" altLang="en-US" sz="3200" b="1" dirty="0">
                <a:latin typeface="メイリオ" panose="020B0604030504040204" pitchFamily="50" charset="-128"/>
                <a:ea typeface="メイリオ" panose="020B0604030504040204" pitchFamily="50" charset="-128"/>
              </a:rPr>
              <a:t>（平成</a:t>
            </a:r>
            <a:r>
              <a:rPr lang="en-US" altLang="ja-JP" sz="3200" b="1" dirty="0">
                <a:latin typeface="メイリオ" panose="020B0604030504040204" pitchFamily="50" charset="-128"/>
                <a:ea typeface="メイリオ" panose="020B0604030504040204" pitchFamily="50" charset="-128"/>
              </a:rPr>
              <a:t>16</a:t>
            </a:r>
            <a:r>
              <a:rPr lang="ja-JP" altLang="en-US" sz="3200" b="1" dirty="0">
                <a:latin typeface="メイリオ" panose="020B0604030504040204" pitchFamily="50" charset="-128"/>
                <a:ea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rPr>
              <a:t>44</a:t>
            </a:r>
            <a:r>
              <a:rPr lang="ja-JP" altLang="en-US" sz="3200" b="1" dirty="0">
                <a:latin typeface="メイリオ" panose="020B0604030504040204" pitchFamily="50" charset="-128"/>
                <a:ea typeface="メイリオ" panose="020B0604030504040204" pitchFamily="50" charset="-128"/>
              </a:rPr>
              <a:t>歳	</a:t>
            </a:r>
            <a:endParaRPr lang="en-US" altLang="ja-JP" sz="3200" b="1" dirty="0">
              <a:latin typeface="メイリオ" panose="020B0604030504040204" pitchFamily="50" charset="-128"/>
              <a:ea typeface="メイリオ" panose="020B0604030504040204" pitchFamily="50" charset="-128"/>
            </a:endParaRPr>
          </a:p>
          <a:p>
            <a:endParaRPr lang="ja-JP" altLang="en-US"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12</a:t>
            </a:r>
            <a:r>
              <a:rPr lang="ja-JP" altLang="en-US" sz="3200" b="1" dirty="0">
                <a:latin typeface="メイリオ" panose="020B0604030504040204" pitchFamily="50" charset="-128"/>
                <a:ea typeface="メイリオ" panose="020B0604030504040204" pitchFamily="50" charset="-128"/>
              </a:rPr>
              <a:t>月</a:t>
            </a:r>
            <a:r>
              <a:rPr lang="en-US" altLang="ja-JP" sz="3200" b="1" dirty="0">
                <a:latin typeface="メイリオ" panose="020B0604030504040204" pitchFamily="50" charset="-128"/>
                <a:ea typeface="メイリオ" panose="020B0604030504040204" pitchFamily="50" charset="-128"/>
              </a:rPr>
              <a:t>11</a:t>
            </a:r>
            <a:r>
              <a:rPr lang="ja-JP" altLang="en-US" sz="3200" b="1" dirty="0">
                <a:latin typeface="メイリオ" panose="020B0604030504040204" pitchFamily="50" charset="-128"/>
                <a:ea typeface="メイリオ" panose="020B0604030504040204" pitchFamily="50" charset="-128"/>
              </a:rPr>
              <a:t>日 ブルースハープを購入する</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キー：</a:t>
            </a:r>
            <a:r>
              <a:rPr lang="en-US" altLang="ja-JP" sz="3200" b="1" dirty="0">
                <a:latin typeface="メイリオ" panose="020B0604030504040204" pitchFamily="50" charset="-128"/>
                <a:ea typeface="メイリオ" panose="020B0604030504040204" pitchFamily="50" charset="-128"/>
              </a:rPr>
              <a:t>C, G</a:t>
            </a: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イシバシ楽器　横浜店で購入</a:t>
            </a:r>
            <a:endParaRPr lang="en-US" altLang="ja-JP" sz="3200" b="1" dirty="0">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28BAD64D-D77C-4FD5-9905-90BFF7814998}"/>
              </a:ext>
            </a:extLst>
          </p:cNvPr>
          <p:cNvSpPr txBox="1"/>
          <p:nvPr/>
        </p:nvSpPr>
        <p:spPr>
          <a:xfrm>
            <a:off x="1985212" y="525195"/>
            <a:ext cx="9664921"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http://www17.plala.or.jp/tamagawa1960/nenpyou.htm</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1384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99A6B6F-7C2E-4810-9FF6-E01BE7A4051D}"/>
              </a:ext>
            </a:extLst>
          </p:cNvPr>
          <p:cNvSpPr txBox="1"/>
          <p:nvPr/>
        </p:nvSpPr>
        <p:spPr>
          <a:xfrm>
            <a:off x="770022" y="4486477"/>
            <a:ext cx="10984832" cy="2308324"/>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横浜店  </a:t>
            </a:r>
            <a:r>
              <a:rPr lang="en-US" altLang="ja-JP" b="1" dirty="0">
                <a:latin typeface="メイリオ" panose="020B0604030504040204" pitchFamily="50" charset="-128"/>
                <a:ea typeface="メイリオ" panose="020B0604030504040204" pitchFamily="50" charset="-128"/>
              </a:rPr>
              <a:t>YOKOHAMA STORE</a:t>
            </a: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所在地   〒</a:t>
            </a:r>
            <a:r>
              <a:rPr lang="en-US" altLang="ja-JP" b="1" dirty="0">
                <a:latin typeface="メイリオ" panose="020B0604030504040204" pitchFamily="50" charset="-128"/>
                <a:ea typeface="メイリオ" panose="020B0604030504040204" pitchFamily="50" charset="-128"/>
              </a:rPr>
              <a:t>220-0005 </a:t>
            </a:r>
            <a:r>
              <a:rPr lang="ja-JP" altLang="en-US" b="1" dirty="0">
                <a:latin typeface="メイリオ" panose="020B0604030504040204" pitchFamily="50" charset="-128"/>
                <a:ea typeface="メイリオ" panose="020B0604030504040204" pitchFamily="50" charset="-128"/>
              </a:rPr>
              <a:t>神奈川県横浜市西区南幸</a:t>
            </a:r>
            <a:r>
              <a:rPr lang="en-US" altLang="ja-JP" b="1" dirty="0">
                <a:latin typeface="メイリオ" panose="020B0604030504040204" pitchFamily="50" charset="-128"/>
                <a:ea typeface="メイリオ" panose="020B0604030504040204" pitchFamily="50" charset="-128"/>
              </a:rPr>
              <a:t>2-17-1</a:t>
            </a:r>
          </a:p>
          <a:p>
            <a:r>
              <a:rPr lang="ja-JP" altLang="en-US" b="1" dirty="0">
                <a:latin typeface="メイリオ" panose="020B0604030504040204" pitchFamily="50" charset="-128"/>
                <a:ea typeface="メイリオ" panose="020B0604030504040204" pitchFamily="50" charset="-128"/>
              </a:rPr>
              <a:t>営業時間  </a:t>
            </a:r>
            <a:r>
              <a:rPr lang="en-US" altLang="ja-JP" b="1" dirty="0">
                <a:latin typeface="メイリオ" panose="020B0604030504040204" pitchFamily="50" charset="-128"/>
                <a:ea typeface="メイリオ" panose="020B0604030504040204" pitchFamily="50" charset="-128"/>
              </a:rPr>
              <a:t>11:00 </a:t>
            </a:r>
            <a:r>
              <a:rPr lang="ja-JP" altLang="en-US" b="1" dirty="0">
                <a:latin typeface="メイリオ" panose="020B0604030504040204" pitchFamily="50" charset="-128"/>
                <a:ea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rPr>
              <a:t>20:00</a:t>
            </a:r>
          </a:p>
          <a:p>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当面の間、営業時間を「</a:t>
            </a:r>
            <a:r>
              <a:rPr lang="en-US" altLang="ja-JP" b="1" dirty="0">
                <a:latin typeface="メイリオ" panose="020B0604030504040204" pitchFamily="50" charset="-128"/>
                <a:ea typeface="メイリオ" panose="020B0604030504040204" pitchFamily="50" charset="-128"/>
              </a:rPr>
              <a:t>12:00 </a:t>
            </a:r>
            <a:r>
              <a:rPr lang="ja-JP" altLang="en-US" b="1" dirty="0">
                <a:latin typeface="メイリオ" panose="020B0604030504040204" pitchFamily="50" charset="-128"/>
                <a:ea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rPr>
              <a:t>19:00</a:t>
            </a:r>
            <a:r>
              <a:rPr lang="ja-JP" altLang="en-US" b="1" dirty="0">
                <a:latin typeface="メイリオ" panose="020B0604030504040204" pitchFamily="50" charset="-128"/>
                <a:ea typeface="メイリオ" panose="020B0604030504040204" pitchFamily="50" charset="-128"/>
              </a:rPr>
              <a:t>」へ変更させていただきます。</a:t>
            </a:r>
          </a:p>
          <a:p>
            <a:r>
              <a:rPr lang="ja-JP" altLang="en-US" b="1" dirty="0">
                <a:latin typeface="メイリオ" panose="020B0604030504040204" pitchFamily="50" charset="-128"/>
                <a:ea typeface="メイリオ" panose="020B0604030504040204" pitchFamily="50" charset="-128"/>
              </a:rPr>
              <a:t>電話番号  </a:t>
            </a:r>
            <a:r>
              <a:rPr lang="en-US" altLang="ja-JP" b="1" dirty="0">
                <a:latin typeface="メイリオ" panose="020B0604030504040204" pitchFamily="50" charset="-128"/>
                <a:ea typeface="メイリオ" panose="020B0604030504040204" pitchFamily="50" charset="-128"/>
              </a:rPr>
              <a:t>045-311-1484</a:t>
            </a:r>
          </a:p>
          <a:p>
            <a:r>
              <a:rPr lang="ja-JP" altLang="en-US" b="1" dirty="0">
                <a:latin typeface="メイリオ" panose="020B0604030504040204" pitchFamily="50" charset="-128"/>
                <a:ea typeface="メイリオ" panose="020B0604030504040204" pitchFamily="50" charset="-128"/>
              </a:rPr>
              <a:t>メール  お問い合わせはこちら ≫お問い合わせ窓口  当店へのお問合せ、ご意見、ご要望等ありましたら、下記フォームよりご記入ください。</a:t>
            </a:r>
          </a:p>
        </p:txBody>
      </p:sp>
      <p:pic>
        <p:nvPicPr>
          <p:cNvPr id="5" name="図 4">
            <a:extLst>
              <a:ext uri="{FF2B5EF4-FFF2-40B4-BE49-F238E27FC236}">
                <a16:creationId xmlns:a16="http://schemas.microsoft.com/office/drawing/2014/main" id="{9420CC00-7437-4A13-9CDE-B09BBA66DA9F}"/>
              </a:ext>
            </a:extLst>
          </p:cNvPr>
          <p:cNvPicPr>
            <a:picLocks noChangeAspect="1"/>
          </p:cNvPicPr>
          <p:nvPr/>
        </p:nvPicPr>
        <p:blipFill>
          <a:blip r:embed="rId2"/>
          <a:stretch>
            <a:fillRect/>
          </a:stretch>
        </p:blipFill>
        <p:spPr>
          <a:xfrm>
            <a:off x="0" y="179707"/>
            <a:ext cx="12192000" cy="4236635"/>
          </a:xfrm>
          <a:prstGeom prst="rect">
            <a:avLst/>
          </a:prstGeom>
        </p:spPr>
      </p:pic>
    </p:spTree>
    <p:extLst>
      <p:ext uri="{BB962C8B-B14F-4D97-AF65-F5344CB8AC3E}">
        <p14:creationId xmlns:p14="http://schemas.microsoft.com/office/powerpoint/2010/main" val="428004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D532F80-4983-4CB4-85C3-55189515597D}"/>
              </a:ext>
            </a:extLst>
          </p:cNvPr>
          <p:cNvSpPr txBox="1"/>
          <p:nvPr/>
        </p:nvSpPr>
        <p:spPr>
          <a:xfrm>
            <a:off x="-5356" y="1083448"/>
            <a:ext cx="12186066" cy="4893647"/>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最後にこの商品を購入したのは</a:t>
            </a:r>
            <a:r>
              <a:rPr lang="en-US" altLang="ja-JP" sz="2400" b="1" dirty="0">
                <a:latin typeface="メイリオ" panose="020B0604030504040204" pitchFamily="50" charset="-128"/>
                <a:ea typeface="メイリオ" panose="020B0604030504040204" pitchFamily="50" charset="-128"/>
              </a:rPr>
              <a:t>2020/9/12</a:t>
            </a:r>
            <a:r>
              <a:rPr lang="ja-JP" altLang="en-US" sz="2400" b="1" dirty="0">
                <a:latin typeface="メイリオ" panose="020B0604030504040204" pitchFamily="50" charset="-128"/>
                <a:ea typeface="メイリオ" panose="020B0604030504040204" pitchFamily="50" charset="-128"/>
              </a:rPr>
              <a:t>です。</a:t>
            </a:r>
          </a:p>
          <a:p>
            <a:r>
              <a:rPr lang="en-US" altLang="ja-JP" sz="2400" b="1" dirty="0">
                <a:latin typeface="メイリオ" panose="020B0604030504040204" pitchFamily="50" charset="-128"/>
                <a:ea typeface="メイリオ" panose="020B0604030504040204" pitchFamily="50" charset="-128"/>
              </a:rPr>
              <a:t> </a:t>
            </a:r>
            <a:endParaRPr lang="ja-JP" altLang="en-US"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出荷元	          </a:t>
            </a:r>
            <a:r>
              <a:rPr lang="en-US" altLang="ja-JP" sz="2400" b="1" dirty="0">
                <a:latin typeface="メイリオ" panose="020B0604030504040204" pitchFamily="50" charset="-128"/>
                <a:ea typeface="メイリオ" panose="020B0604030504040204" pitchFamily="50" charset="-128"/>
              </a:rPr>
              <a:t>Amazon</a:t>
            </a:r>
          </a:p>
          <a:p>
            <a:r>
              <a:rPr lang="ja-JP" altLang="en-US" sz="2400" b="1" dirty="0">
                <a:latin typeface="メイリオ" panose="020B0604030504040204" pitchFamily="50" charset="-128"/>
                <a:ea typeface="メイリオ" panose="020B0604030504040204" pitchFamily="50" charset="-128"/>
              </a:rPr>
              <a:t>販売元	          </a:t>
            </a:r>
            <a:r>
              <a:rPr lang="en-US" altLang="ja-JP" sz="2400" b="1" dirty="0" err="1">
                <a:latin typeface="メイリオ" panose="020B0604030504040204" pitchFamily="50" charset="-128"/>
                <a:ea typeface="メイリオ" panose="020B0604030504040204" pitchFamily="50" charset="-128"/>
              </a:rPr>
              <a:t>shirukugou</a:t>
            </a:r>
            <a:endParaRPr lang="en-US" altLang="ja-JP" sz="2400" b="1" dirty="0">
              <a:latin typeface="メイリオ" panose="020B0604030504040204" pitchFamily="50" charset="-128"/>
              <a:ea typeface="メイリオ" panose="020B0604030504040204" pitchFamily="50" charset="-128"/>
            </a:endParaRPr>
          </a:p>
          <a:p>
            <a:endParaRPr lang="ja-JP" altLang="en-US" sz="2400" b="1" dirty="0">
              <a:latin typeface="メイリオ" panose="020B0604030504040204" pitchFamily="50" charset="-128"/>
              <a:ea typeface="メイリオ" panose="020B0604030504040204" pitchFamily="50" charset="-128"/>
            </a:endParaRPr>
          </a:p>
          <a:p>
            <a:r>
              <a:rPr lang="en-US" altLang="ja-JP" sz="2400" b="1" dirty="0">
                <a:latin typeface="メイリオ" panose="020B0604030504040204" pitchFamily="50" charset="-128"/>
                <a:ea typeface="メイリオ" panose="020B0604030504040204" pitchFamily="50" charset="-128"/>
              </a:rPr>
              <a:t>Hohner</a:t>
            </a:r>
            <a:r>
              <a:rPr lang="ja-JP" altLang="en-US" sz="2400" b="1" dirty="0">
                <a:latin typeface="メイリオ" panose="020B0604030504040204" pitchFamily="50" charset="-128"/>
                <a:ea typeface="メイリオ" panose="020B0604030504040204" pitchFamily="50" charset="-128"/>
              </a:rPr>
              <a:t>（ホーナー） </a:t>
            </a:r>
            <a:r>
              <a:rPr lang="en-US" altLang="ja-JP" sz="2400" b="1" dirty="0">
                <a:latin typeface="メイリオ" panose="020B0604030504040204" pitchFamily="50" charset="-128"/>
                <a:ea typeface="メイリオ" panose="020B0604030504040204" pitchFamily="50" charset="-128"/>
              </a:rPr>
              <a:t>Piedmont Blues</a:t>
            </a:r>
            <a:r>
              <a:rPr lang="ja-JP" altLang="en-US" sz="2400" b="1" dirty="0">
                <a:latin typeface="メイリオ" panose="020B0604030504040204" pitchFamily="50" charset="-128"/>
                <a:ea typeface="メイリオ" panose="020B0604030504040204" pitchFamily="50" charset="-128"/>
              </a:rPr>
              <a:t>　 ブルースハープ </a:t>
            </a:r>
            <a:r>
              <a:rPr lang="en-US" altLang="ja-JP" sz="2400" b="1" dirty="0">
                <a:latin typeface="メイリオ" panose="020B0604030504040204" pitchFamily="50" charset="-128"/>
                <a:ea typeface="メイリオ" panose="020B0604030504040204" pitchFamily="50" charset="-128"/>
              </a:rPr>
              <a:t>7</a:t>
            </a:r>
            <a:r>
              <a:rPr lang="ja-JP" altLang="en-US" sz="2400" b="1" dirty="0">
                <a:latin typeface="メイリオ" panose="020B0604030504040204" pitchFamily="50" charset="-128"/>
                <a:ea typeface="メイリオ" panose="020B0604030504040204" pitchFamily="50" charset="-128"/>
              </a:rPr>
              <a:t>本セット </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並行輸入品</a:t>
            </a:r>
            <a:r>
              <a:rPr lang="en-US" altLang="ja-JP" sz="2400" b="1" dirty="0">
                <a:latin typeface="メイリオ" panose="020B0604030504040204" pitchFamily="50" charset="-128"/>
                <a:ea typeface="メイリオ" panose="020B0604030504040204" pitchFamily="50" charset="-128"/>
              </a:rPr>
              <a:t>】</a:t>
            </a:r>
          </a:p>
          <a:p>
            <a:r>
              <a:rPr lang="ja-JP" altLang="en-US" sz="2400" b="1" dirty="0">
                <a:latin typeface="メイリオ" panose="020B0604030504040204" pitchFamily="50" charset="-128"/>
                <a:ea typeface="メイリオ" panose="020B0604030504040204" pitchFamily="50" charset="-128"/>
              </a:rPr>
              <a:t>ブランド</a:t>
            </a:r>
            <a:r>
              <a:rPr lang="en-US" altLang="ja-JP" sz="2400" b="1" dirty="0">
                <a:latin typeface="メイリオ" panose="020B0604030504040204" pitchFamily="50" charset="-128"/>
                <a:ea typeface="メイリオ" panose="020B0604030504040204" pitchFamily="50" charset="-128"/>
              </a:rPr>
              <a:t>: HOHNER </a:t>
            </a:r>
            <a:r>
              <a:rPr lang="ja-JP" altLang="en-US" sz="2400" b="1" dirty="0">
                <a:latin typeface="メイリオ" panose="020B0604030504040204" pitchFamily="50" charset="-128"/>
                <a:ea typeface="メイリオ" panose="020B0604030504040204" pitchFamily="50" charset="-128"/>
              </a:rPr>
              <a:t>ホーナー</a:t>
            </a:r>
          </a:p>
          <a:p>
            <a:r>
              <a:rPr lang="ja-JP" altLang="en-US" sz="2400" b="1" dirty="0">
                <a:latin typeface="メイリオ" panose="020B0604030504040204" pitchFamily="50" charset="-128"/>
                <a:ea typeface="メイリオ" panose="020B0604030504040204" pitchFamily="50" charset="-128"/>
              </a:rPr>
              <a:t>ブルースハープ 楽器</a:t>
            </a:r>
          </a:p>
          <a:p>
            <a:r>
              <a:rPr lang="ja-JP" altLang="en-US" sz="2400" b="1" dirty="0">
                <a:latin typeface="メイリオ" panose="020B0604030504040204" pitchFamily="50" charset="-128"/>
                <a:ea typeface="メイリオ" panose="020B0604030504040204" pitchFamily="50" charset="-128"/>
              </a:rPr>
              <a:t>価格</a:t>
            </a: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5,980</a:t>
            </a:r>
          </a:p>
          <a:p>
            <a:r>
              <a:rPr lang="ja-JP" altLang="en-US" sz="2400" b="1" dirty="0">
                <a:latin typeface="メイリオ" panose="020B0604030504040204" pitchFamily="50" charset="-128"/>
                <a:ea typeface="メイリオ" panose="020B0604030504040204" pitchFamily="50" charset="-128"/>
              </a:rPr>
              <a:t>キー：</a:t>
            </a:r>
            <a:r>
              <a:rPr lang="en-US" altLang="ja-JP" sz="2400" b="1" dirty="0">
                <a:latin typeface="メイリオ" panose="020B0604030504040204" pitchFamily="50" charset="-128"/>
                <a:ea typeface="メイリオ" panose="020B0604030504040204" pitchFamily="50" charset="-128"/>
              </a:rPr>
              <a:t>C, D, E, F, G, A, B</a:t>
            </a:r>
            <a:r>
              <a:rPr lang="ja-JP" altLang="en-US" sz="2400" b="1" dirty="0">
                <a:latin typeface="メイリオ" panose="020B0604030504040204" pitchFamily="50" charset="-128"/>
                <a:ea typeface="メイリオ" panose="020B0604030504040204" pitchFamily="50" charset="-128"/>
              </a:rPr>
              <a:t>♭</a:t>
            </a:r>
            <a:endParaRPr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r>
              <a:rPr lang="en-US" altLang="ja-JP" sz="2400" b="1" dirty="0">
                <a:latin typeface="メイリオ" panose="020B0604030504040204" pitchFamily="50" charset="-128"/>
                <a:ea typeface="メイリオ" panose="020B0604030504040204" pitchFamily="50" charset="-128"/>
              </a:rPr>
              <a:t>Hohner-quality brass reeds, aluminum plates, precision-molded combs, and a plush-lined nylon case</a:t>
            </a:r>
            <a:endParaRPr lang="ja-JP" altLang="en-US" sz="2400" b="1"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64151DA3-99D9-4E34-8EBE-06FE91250D67}"/>
              </a:ext>
            </a:extLst>
          </p:cNvPr>
          <p:cNvPicPr>
            <a:picLocks noChangeAspect="1"/>
          </p:cNvPicPr>
          <p:nvPr/>
        </p:nvPicPr>
        <p:blipFill>
          <a:blip r:embed="rId2"/>
          <a:stretch>
            <a:fillRect/>
          </a:stretch>
        </p:blipFill>
        <p:spPr>
          <a:xfrm>
            <a:off x="383377" y="268508"/>
            <a:ext cx="1848108" cy="628738"/>
          </a:xfrm>
          <a:prstGeom prst="rect">
            <a:avLst/>
          </a:prstGeom>
        </p:spPr>
      </p:pic>
    </p:spTree>
    <p:extLst>
      <p:ext uri="{BB962C8B-B14F-4D97-AF65-F5344CB8AC3E}">
        <p14:creationId xmlns:p14="http://schemas.microsoft.com/office/powerpoint/2010/main" val="395531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02C6A13-E6B8-4D7A-81FC-989609F76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273" y="1"/>
            <a:ext cx="5541211" cy="48126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5CC04B8-D8D8-4F3A-8F30-455D12932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797" y="4861266"/>
            <a:ext cx="4143603" cy="189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3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B25844B-CE01-43F0-B18D-455DED60CA04}"/>
              </a:ext>
            </a:extLst>
          </p:cNvPr>
          <p:cNvPicPr>
            <a:picLocks noChangeAspect="1"/>
          </p:cNvPicPr>
          <p:nvPr/>
        </p:nvPicPr>
        <p:blipFill>
          <a:blip r:embed="rId2"/>
          <a:stretch>
            <a:fillRect/>
          </a:stretch>
        </p:blipFill>
        <p:spPr>
          <a:xfrm>
            <a:off x="191524" y="980397"/>
            <a:ext cx="4820323" cy="4858428"/>
          </a:xfrm>
          <a:prstGeom prst="rect">
            <a:avLst/>
          </a:prstGeom>
        </p:spPr>
      </p:pic>
      <p:sp>
        <p:nvSpPr>
          <p:cNvPr id="10" name="テキスト ボックス 9">
            <a:extLst>
              <a:ext uri="{FF2B5EF4-FFF2-40B4-BE49-F238E27FC236}">
                <a16:creationId xmlns:a16="http://schemas.microsoft.com/office/drawing/2014/main" id="{4B0E6047-58E2-47C0-8A15-5C5FCAE290DE}"/>
              </a:ext>
            </a:extLst>
          </p:cNvPr>
          <p:cNvSpPr txBox="1"/>
          <p:nvPr/>
        </p:nvSpPr>
        <p:spPr>
          <a:xfrm>
            <a:off x="6493568" y="4931428"/>
            <a:ext cx="4669972" cy="646331"/>
          </a:xfrm>
          <a:prstGeom prst="rect">
            <a:avLst/>
          </a:prstGeom>
          <a:noFill/>
        </p:spPr>
        <p:txBody>
          <a:bodyPr wrap="square">
            <a:spAutoFit/>
          </a:bodyPr>
          <a:lstStyle/>
          <a:p>
            <a:r>
              <a:rPr lang="ja-JP" altLang="en-US" sz="3600" b="1" dirty="0">
                <a:latin typeface="メイリオ" panose="020B0604030504040204" pitchFamily="50" charset="-128"/>
                <a:ea typeface="メイリオ" panose="020B0604030504040204" pitchFamily="50" charset="-128"/>
              </a:rPr>
              <a:t>下倉楽器で購入</a:t>
            </a:r>
          </a:p>
        </p:txBody>
      </p:sp>
      <p:sp>
        <p:nvSpPr>
          <p:cNvPr id="12" name="テキスト ボックス 11">
            <a:extLst>
              <a:ext uri="{FF2B5EF4-FFF2-40B4-BE49-F238E27FC236}">
                <a16:creationId xmlns:a16="http://schemas.microsoft.com/office/drawing/2014/main" id="{3DA8D1AD-BA02-427F-AC1B-583C52CEBAA5}"/>
              </a:ext>
            </a:extLst>
          </p:cNvPr>
          <p:cNvSpPr txBox="1"/>
          <p:nvPr/>
        </p:nvSpPr>
        <p:spPr>
          <a:xfrm>
            <a:off x="5452534" y="5724043"/>
            <a:ext cx="6254044"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http://www.shimokura-gakki.com/</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pic>
        <p:nvPicPr>
          <p:cNvPr id="1032" name="Picture 8" descr="信頼と実績　下倉楽器　御茶ノ水">
            <a:extLst>
              <a:ext uri="{FF2B5EF4-FFF2-40B4-BE49-F238E27FC236}">
                <a16:creationId xmlns:a16="http://schemas.microsoft.com/office/drawing/2014/main" id="{F5DDAFB7-98B0-4385-BAE0-07267A47F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632" y="1251857"/>
            <a:ext cx="6343844" cy="330245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6BAF8B08-2F29-48E8-899B-FBAB0095185C}"/>
              </a:ext>
            </a:extLst>
          </p:cNvPr>
          <p:cNvSpPr txBox="1"/>
          <p:nvPr/>
        </p:nvSpPr>
        <p:spPr>
          <a:xfrm>
            <a:off x="2520997" y="263896"/>
            <a:ext cx="7083991" cy="646331"/>
          </a:xfrm>
          <a:prstGeom prst="rect">
            <a:avLst/>
          </a:prstGeom>
          <a:noFill/>
        </p:spPr>
        <p:txBody>
          <a:bodyPr wrap="none" rtlCol="0">
            <a:spAutoFit/>
          </a:bodyPr>
          <a:lstStyle/>
          <a:p>
            <a:r>
              <a:rPr kumimoji="1" lang="ja-JP" altLang="en-US" sz="3600" b="1" dirty="0">
                <a:latin typeface="メイリオ" panose="020B0604030504040204" pitchFamily="50" charset="-128"/>
                <a:ea typeface="メイリオ" panose="020B0604030504040204" pitchFamily="50" charset="-128"/>
              </a:rPr>
              <a:t>ハモニカホルダー </a:t>
            </a:r>
            <a:r>
              <a:rPr kumimoji="1" lang="en-US" altLang="ja-JP" sz="3600" b="1" dirty="0">
                <a:latin typeface="メイリオ" panose="020B0604030504040204" pitchFamily="50" charset="-128"/>
                <a:ea typeface="メイリオ" panose="020B0604030504040204" pitchFamily="50" charset="-128"/>
              </a:rPr>
              <a:t>(HOHNER</a:t>
            </a:r>
            <a:r>
              <a:rPr kumimoji="1" lang="ja-JP" altLang="en-US" sz="3600" b="1" dirty="0">
                <a:latin typeface="メイリオ" panose="020B0604030504040204" pitchFamily="50" charset="-128"/>
                <a:ea typeface="メイリオ" panose="020B0604030504040204" pitchFamily="50" charset="-128"/>
              </a:rPr>
              <a:t>製</a:t>
            </a:r>
            <a:r>
              <a:rPr kumimoji="1" lang="en-US" altLang="ja-JP" sz="3600" b="1" dirty="0">
                <a:latin typeface="メイリオ" panose="020B0604030504040204" pitchFamily="50" charset="-128"/>
                <a:ea typeface="メイリオ" panose="020B0604030504040204" pitchFamily="50" charset="-128"/>
              </a:rPr>
              <a:t>)</a:t>
            </a:r>
            <a:endParaRPr kumimoji="1" lang="ja-JP" altLang="en-US" sz="3600" b="1" dirty="0">
              <a:latin typeface="メイリオ" panose="020B0604030504040204" pitchFamily="50" charset="-128"/>
              <a:ea typeface="メイリオ" panose="020B0604030504040204" pitchFamily="50" charset="-128"/>
            </a:endParaRPr>
          </a:p>
        </p:txBody>
      </p:sp>
      <p:cxnSp>
        <p:nvCxnSpPr>
          <p:cNvPr id="15" name="直線矢印コネクタ 14">
            <a:extLst>
              <a:ext uri="{FF2B5EF4-FFF2-40B4-BE49-F238E27FC236}">
                <a16:creationId xmlns:a16="http://schemas.microsoft.com/office/drawing/2014/main" id="{9E074440-E211-4A7D-9249-1D2AF7C3306B}"/>
              </a:ext>
            </a:extLst>
          </p:cNvPr>
          <p:cNvCxnSpPr>
            <a:cxnSpLocks/>
          </p:cNvCxnSpPr>
          <p:nvPr/>
        </p:nvCxnSpPr>
        <p:spPr>
          <a:xfrm flipH="1" flipV="1">
            <a:off x="3624943" y="4554311"/>
            <a:ext cx="206828" cy="16313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13F3764-25CB-49BD-BBB1-5DFD6E6DF6ED}"/>
              </a:ext>
            </a:extLst>
          </p:cNvPr>
          <p:cNvSpPr txBox="1"/>
          <p:nvPr/>
        </p:nvSpPr>
        <p:spPr>
          <a:xfrm>
            <a:off x="3455684" y="6248989"/>
            <a:ext cx="8544792" cy="461665"/>
          </a:xfrm>
          <a:prstGeom prst="rect">
            <a:avLst/>
          </a:prstGeom>
          <a:noFill/>
        </p:spPr>
        <p:txBody>
          <a:bodyPr wrap="squar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ここがくびれているものは</a:t>
            </a:r>
            <a:r>
              <a:rPr lang="ja-JP" altLang="en-US" sz="2400" b="1" dirty="0">
                <a:solidFill>
                  <a:srgbClr val="FF0000"/>
                </a:solidFill>
                <a:latin typeface="メイリオ" panose="020B0604030504040204" pitchFamily="50" charset="-128"/>
                <a:ea typeface="メイリオ" panose="020B0604030504040204" pitchFamily="50" charset="-128"/>
              </a:rPr>
              <a:t>画像検索でなかなか見つからない</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6865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535155F-D113-4A5E-8965-7489A985C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75" y="209134"/>
            <a:ext cx="3562350" cy="47529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9DCDBC4D-91F1-47B2-A70B-E242DE3FF016}"/>
              </a:ext>
            </a:extLst>
          </p:cNvPr>
          <p:cNvSpPr txBox="1"/>
          <p:nvPr/>
        </p:nvSpPr>
        <p:spPr>
          <a:xfrm>
            <a:off x="4156967" y="209134"/>
            <a:ext cx="6601343" cy="120032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cs typeface="ZWAdobeF" pitchFamily="2" charset="0"/>
              </a:rPr>
              <a:t>ブルースハープの教科書 「ブルース</a:t>
            </a:r>
            <a:r>
              <a:rPr lang="en-US" altLang="ja-JP" b="1" dirty="0">
                <a:latin typeface="メイリオ" panose="020B0604030504040204" pitchFamily="50" charset="-128"/>
                <a:ea typeface="メイリオ" panose="020B0604030504040204" pitchFamily="50" charset="-128"/>
                <a:cs typeface="ZWAdobeF" pitchFamily="2" charset="0"/>
              </a:rPr>
              <a:t>/</a:t>
            </a:r>
            <a:r>
              <a:rPr lang="ja-JP" altLang="en-US" b="1" dirty="0">
                <a:latin typeface="メイリオ" panose="020B0604030504040204" pitchFamily="50" charset="-128"/>
                <a:ea typeface="メイリオ" panose="020B0604030504040204" pitchFamily="50" charset="-128"/>
                <a:cs typeface="ZWAdobeF" pitchFamily="2" charset="0"/>
              </a:rPr>
              <a:t>フォーク</a:t>
            </a:r>
            <a:r>
              <a:rPr lang="en-US" altLang="ja-JP" b="1" dirty="0">
                <a:latin typeface="メイリオ" panose="020B0604030504040204" pitchFamily="50" charset="-128"/>
                <a:ea typeface="メイリオ" panose="020B0604030504040204" pitchFamily="50" charset="-128"/>
                <a:cs typeface="ZWAdobeF" pitchFamily="2" charset="0"/>
              </a:rPr>
              <a:t>/</a:t>
            </a:r>
            <a:r>
              <a:rPr lang="ja-JP" altLang="en-US" b="1" dirty="0">
                <a:latin typeface="メイリオ" panose="020B0604030504040204" pitchFamily="50" charset="-128"/>
                <a:ea typeface="メイリオ" panose="020B0604030504040204" pitchFamily="50" charset="-128"/>
                <a:cs typeface="ZWAdobeF" pitchFamily="2" charset="0"/>
              </a:rPr>
              <a:t>ポップス」の基礎から応用まで </a:t>
            </a:r>
            <a:r>
              <a:rPr lang="en-US" altLang="ja-JP" b="1" dirty="0">
                <a:latin typeface="メイリオ" panose="020B0604030504040204" pitchFamily="50" charset="-128"/>
                <a:ea typeface="メイリオ" panose="020B0604030504040204" pitchFamily="50" charset="-128"/>
                <a:cs typeface="ZWAdobeF" pitchFamily="2" charset="0"/>
              </a:rPr>
              <a:t>【CD</a:t>
            </a:r>
            <a:r>
              <a:rPr lang="ja-JP" altLang="en-US" b="1" dirty="0">
                <a:latin typeface="メイリオ" panose="020B0604030504040204" pitchFamily="50" charset="-128"/>
                <a:ea typeface="メイリオ" panose="020B0604030504040204" pitchFamily="50" charset="-128"/>
                <a:cs typeface="ZWAdobeF" pitchFamily="2" charset="0"/>
              </a:rPr>
              <a:t>付</a:t>
            </a:r>
            <a:r>
              <a:rPr lang="en-US" altLang="ja-JP" b="1" dirty="0">
                <a:latin typeface="メイリオ" panose="020B0604030504040204" pitchFamily="50" charset="-128"/>
                <a:ea typeface="メイリオ" panose="020B0604030504040204" pitchFamily="50" charset="-128"/>
                <a:cs typeface="ZWAdobeF" pitchFamily="2" charset="0"/>
              </a:rPr>
              <a:t>】 </a:t>
            </a:r>
            <a:r>
              <a:rPr lang="ja-JP" altLang="en-US" b="1" dirty="0">
                <a:latin typeface="メイリオ" panose="020B0604030504040204" pitchFamily="50" charset="-128"/>
                <a:ea typeface="メイリオ" panose="020B0604030504040204" pitchFamily="50" charset="-128"/>
                <a:cs typeface="ZWAdobeF" pitchFamily="2" charset="0"/>
              </a:rPr>
              <a:t>単行本 </a:t>
            </a:r>
            <a:r>
              <a:rPr lang="en-US" altLang="ja-JP" b="1" dirty="0">
                <a:latin typeface="メイリオ" panose="020B0604030504040204" pitchFamily="50" charset="-128"/>
                <a:ea typeface="メイリオ" panose="020B0604030504040204" pitchFamily="50" charset="-128"/>
                <a:cs typeface="ZWAdobeF" pitchFamily="2" charset="0"/>
              </a:rPr>
              <a:t>– 2016/5/21</a:t>
            </a:r>
          </a:p>
          <a:p>
            <a:r>
              <a:rPr lang="ja-JP" altLang="en-US" b="1" dirty="0">
                <a:latin typeface="メイリオ" panose="020B0604030504040204" pitchFamily="50" charset="-128"/>
                <a:ea typeface="メイリオ" panose="020B0604030504040204" pitchFamily="50" charset="-128"/>
                <a:cs typeface="ZWAdobeF" pitchFamily="2" charset="0"/>
              </a:rPr>
              <a:t>かつら けいのすけ  </a:t>
            </a:r>
            <a:r>
              <a:rPr lang="en-US" altLang="ja-JP" b="1" dirty="0">
                <a:latin typeface="メイリオ" panose="020B0604030504040204" pitchFamily="50" charset="-128"/>
                <a:ea typeface="メイリオ" panose="020B0604030504040204" pitchFamily="50" charset="-128"/>
                <a:cs typeface="ZWAdobeF" pitchFamily="2" charset="0"/>
              </a:rPr>
              <a:t>(</a:t>
            </a:r>
            <a:r>
              <a:rPr lang="ja-JP" altLang="en-US" b="1" dirty="0">
                <a:latin typeface="メイリオ" panose="020B0604030504040204" pitchFamily="50" charset="-128"/>
                <a:ea typeface="メイリオ" panose="020B0604030504040204" pitchFamily="50" charset="-128"/>
                <a:cs typeface="ZWAdobeF" pitchFamily="2" charset="0"/>
              </a:rPr>
              <a:t>著</a:t>
            </a:r>
            <a:r>
              <a:rPr lang="en-US" altLang="ja-JP" b="1" dirty="0">
                <a:latin typeface="メイリオ" panose="020B0604030504040204" pitchFamily="50" charset="-128"/>
                <a:ea typeface="メイリオ" panose="020B0604030504040204" pitchFamily="50" charset="-128"/>
                <a:cs typeface="ZWAdobeF" pitchFamily="2" charset="0"/>
              </a:rPr>
              <a:t>)</a:t>
            </a:r>
          </a:p>
          <a:p>
            <a:r>
              <a:rPr lang="ja-JP" altLang="en-US" b="1" dirty="0">
                <a:latin typeface="メイリオ" panose="020B0604030504040204" pitchFamily="50" charset="-128"/>
                <a:ea typeface="メイリオ" panose="020B0604030504040204" pitchFamily="50" charset="-128"/>
                <a:cs typeface="ZWAdobeF" pitchFamily="2" charset="0"/>
              </a:rPr>
              <a:t>￥</a:t>
            </a:r>
            <a:r>
              <a:rPr lang="en-US" altLang="ja-JP" b="1" dirty="0">
                <a:latin typeface="メイリオ" panose="020B0604030504040204" pitchFamily="50" charset="-128"/>
                <a:ea typeface="メイリオ" panose="020B0604030504040204" pitchFamily="50" charset="-128"/>
                <a:cs typeface="ZWAdobeF" pitchFamily="2" charset="0"/>
              </a:rPr>
              <a:t>1,760</a:t>
            </a:r>
            <a:endParaRPr lang="ja-JP" altLang="en-US" b="1" dirty="0">
              <a:latin typeface="メイリオ" panose="020B0604030504040204" pitchFamily="50" charset="-128"/>
              <a:ea typeface="メイリオ" panose="020B0604030504040204" pitchFamily="50" charset="-128"/>
              <a:cs typeface="ZWAdobeF" pitchFamily="2" charset="0"/>
            </a:endParaRPr>
          </a:p>
        </p:txBody>
      </p:sp>
      <p:sp>
        <p:nvSpPr>
          <p:cNvPr id="8" name="テキスト ボックス 7">
            <a:extLst>
              <a:ext uri="{FF2B5EF4-FFF2-40B4-BE49-F238E27FC236}">
                <a16:creationId xmlns:a16="http://schemas.microsoft.com/office/drawing/2014/main" id="{BA24822B-2816-4DCB-B88C-CEA972637A22}"/>
              </a:ext>
            </a:extLst>
          </p:cNvPr>
          <p:cNvSpPr txBox="1"/>
          <p:nvPr/>
        </p:nvSpPr>
        <p:spPr>
          <a:xfrm>
            <a:off x="3916172" y="1500766"/>
            <a:ext cx="6094520" cy="5078313"/>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cs typeface="ZWAdobeF" pitchFamily="2" charset="0"/>
              </a:rPr>
              <a:t>ブルース・ハープを豊富なトレーニングフレーズで基礎からマスター</a:t>
            </a:r>
            <a:r>
              <a:rPr lang="en-US" altLang="ja-JP" sz="1200" b="1" dirty="0">
                <a:latin typeface="メイリオ" panose="020B0604030504040204" pitchFamily="50" charset="-128"/>
                <a:ea typeface="メイリオ" panose="020B0604030504040204" pitchFamily="50" charset="-128"/>
                <a:cs typeface="ZWAdobeF" pitchFamily="2" charset="0"/>
              </a:rPr>
              <a:t>!</a:t>
            </a:r>
          </a:p>
          <a:p>
            <a:endParaRPr lang="en-US" altLang="ja-JP"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本書はブルースやロックで多用される「</a:t>
            </a:r>
            <a:r>
              <a:rPr lang="en-US" altLang="ja-JP" sz="1200" b="1" dirty="0">
                <a:latin typeface="メイリオ" panose="020B0604030504040204" pitchFamily="50" charset="-128"/>
                <a:ea typeface="メイリオ" panose="020B0604030504040204" pitchFamily="50" charset="-128"/>
                <a:cs typeface="ZWAdobeF" pitchFamily="2" charset="0"/>
              </a:rPr>
              <a:t>2nd</a:t>
            </a:r>
            <a:r>
              <a:rPr lang="ja-JP" altLang="en-US" sz="1200" b="1" dirty="0">
                <a:latin typeface="メイリオ" panose="020B0604030504040204" pitchFamily="50" charset="-128"/>
                <a:ea typeface="メイリオ" panose="020B0604030504040204" pitchFamily="50" charset="-128"/>
                <a:cs typeface="ZWAdobeF" pitchFamily="2" charset="0"/>
              </a:rPr>
              <a:t>ポジション」でのプレイを中心にして、ブルースハープを基礎から応用までしっかりとマスターすることができる教則本です。</a:t>
            </a:r>
          </a:p>
          <a:p>
            <a:r>
              <a:rPr lang="ja-JP" altLang="en-US" sz="1200" b="1" dirty="0">
                <a:latin typeface="メイリオ" panose="020B0604030504040204" pitchFamily="50" charset="-128"/>
                <a:ea typeface="メイリオ" panose="020B0604030504040204" pitchFamily="50" charset="-128"/>
                <a:cs typeface="ZWAdobeF" pitchFamily="2" charset="0"/>
              </a:rPr>
              <a:t>トレーニングフレーズは、ブルースやロックで多用される実践的なフレーズを数多く掲載し、かっこいいフレーズを楽しみながらトレーニングを進めることができます。</a:t>
            </a:r>
          </a:p>
          <a:p>
            <a:r>
              <a:rPr lang="ja-JP" altLang="en-US" sz="1200" b="1" dirty="0">
                <a:latin typeface="メイリオ" panose="020B0604030504040204" pitchFamily="50" charset="-128"/>
                <a:ea typeface="メイリオ" panose="020B0604030504040204" pitchFamily="50" charset="-128"/>
                <a:cs typeface="ZWAdobeF" pitchFamily="2" charset="0"/>
              </a:rPr>
              <a:t>また模範演奏</a:t>
            </a:r>
            <a:r>
              <a:rPr lang="en-US" altLang="ja-JP" sz="1200" b="1" dirty="0">
                <a:latin typeface="メイリオ" panose="020B0604030504040204" pitchFamily="50" charset="-128"/>
                <a:ea typeface="メイリオ" panose="020B0604030504040204" pitchFamily="50" charset="-128"/>
                <a:cs typeface="ZWAdobeF" pitchFamily="2" charset="0"/>
              </a:rPr>
              <a:t>CD</a:t>
            </a:r>
            <a:r>
              <a:rPr lang="ja-JP" altLang="en-US" sz="1200" b="1" dirty="0">
                <a:latin typeface="メイリオ" panose="020B0604030504040204" pitchFamily="50" charset="-128"/>
                <a:ea typeface="メイリオ" panose="020B0604030504040204" pitchFamily="50" charset="-128"/>
                <a:cs typeface="ZWAdobeF" pitchFamily="2" charset="0"/>
              </a:rPr>
              <a:t>付きですので、楽譜が苦手な初心者でも安心してチャレンジできます。</a:t>
            </a:r>
          </a:p>
          <a:p>
            <a:r>
              <a:rPr lang="ja-JP" altLang="en-US" sz="1200" b="1" dirty="0">
                <a:latin typeface="メイリオ" panose="020B0604030504040204" pitchFamily="50" charset="-128"/>
                <a:ea typeface="メイリオ" panose="020B0604030504040204" pitchFamily="50" charset="-128"/>
                <a:cs typeface="ZWAdobeF" pitchFamily="2" charset="0"/>
              </a:rPr>
              <a:t>ブルースハープでかっこいい演奏を目指すなら是非この</a:t>
            </a:r>
            <a:r>
              <a:rPr lang="en-US" altLang="ja-JP" sz="1200" b="1" dirty="0">
                <a:latin typeface="メイリオ" panose="020B0604030504040204" pitchFamily="50" charset="-128"/>
                <a:ea typeface="メイリオ" panose="020B0604030504040204" pitchFamily="50" charset="-128"/>
                <a:cs typeface="ZWAdobeF" pitchFamily="2" charset="0"/>
              </a:rPr>
              <a:t>1</a:t>
            </a:r>
            <a:r>
              <a:rPr lang="ja-JP" altLang="en-US" sz="1200" b="1" dirty="0">
                <a:latin typeface="メイリオ" panose="020B0604030504040204" pitchFamily="50" charset="-128"/>
                <a:ea typeface="メイリオ" panose="020B0604030504040204" pitchFamily="50" charset="-128"/>
                <a:cs typeface="ZWAdobeF" pitchFamily="2" charset="0"/>
              </a:rPr>
              <a:t>冊</a:t>
            </a:r>
            <a:r>
              <a:rPr lang="en-US" altLang="ja-JP" sz="1200" b="1" dirty="0">
                <a:latin typeface="メイリオ" panose="020B0604030504040204" pitchFamily="50" charset="-128"/>
                <a:ea typeface="メイリオ" panose="020B0604030504040204" pitchFamily="50" charset="-128"/>
                <a:cs typeface="ZWAdobeF" pitchFamily="2" charset="0"/>
              </a:rPr>
              <a:t>!</a:t>
            </a:r>
          </a:p>
          <a:p>
            <a:endParaRPr lang="en-US" altLang="ja-JP" sz="1200" b="1" dirty="0">
              <a:latin typeface="メイリオ" panose="020B0604030504040204" pitchFamily="50" charset="-128"/>
              <a:ea typeface="メイリオ" panose="020B0604030504040204" pitchFamily="50" charset="-128"/>
              <a:cs typeface="ZWAdobeF" pitchFamily="2" charset="0"/>
            </a:endParaRPr>
          </a:p>
          <a:p>
            <a:r>
              <a:rPr lang="en-US" altLang="ja-JP" sz="1200" b="1" dirty="0">
                <a:latin typeface="メイリオ" panose="020B0604030504040204" pitchFamily="50" charset="-128"/>
                <a:ea typeface="メイリオ" panose="020B0604030504040204" pitchFamily="50" charset="-128"/>
                <a:cs typeface="ZWAdobeF" pitchFamily="2" charset="0"/>
              </a:rPr>
              <a:t>※</a:t>
            </a:r>
            <a:r>
              <a:rPr lang="ja-JP" altLang="en-US" sz="1200" b="1" dirty="0">
                <a:latin typeface="メイリオ" panose="020B0604030504040204" pitchFamily="50" charset="-128"/>
                <a:ea typeface="メイリオ" panose="020B0604030504040204" pitchFamily="50" charset="-128"/>
                <a:cs typeface="ZWAdobeF" pitchFamily="2" charset="0"/>
              </a:rPr>
              <a:t>本書は</a:t>
            </a:r>
            <a:r>
              <a:rPr lang="en-US" altLang="ja-JP" sz="1200" b="1" dirty="0">
                <a:latin typeface="メイリオ" panose="020B0604030504040204" pitchFamily="50" charset="-128"/>
                <a:ea typeface="メイリオ" panose="020B0604030504040204" pitchFamily="50" charset="-128"/>
                <a:cs typeface="ZWAdobeF" pitchFamily="2" charset="0"/>
              </a:rPr>
              <a:t>2012</a:t>
            </a:r>
            <a:r>
              <a:rPr lang="ja-JP" altLang="en-US" sz="1200" b="1" dirty="0">
                <a:latin typeface="メイリオ" panose="020B0604030504040204" pitchFamily="50" charset="-128"/>
                <a:ea typeface="メイリオ" panose="020B0604030504040204" pitchFamily="50" charset="-128"/>
                <a:cs typeface="ZWAdobeF" pitchFamily="2" charset="0"/>
              </a:rPr>
              <a:t>年に発刊された「徹底攻略</a:t>
            </a:r>
            <a:r>
              <a:rPr lang="en-US" altLang="ja-JP" sz="1200" b="1" dirty="0">
                <a:latin typeface="メイリオ" panose="020B0604030504040204" pitchFamily="50" charset="-128"/>
                <a:ea typeface="メイリオ" panose="020B0604030504040204" pitchFamily="50" charset="-128"/>
                <a:cs typeface="ZWAdobeF" pitchFamily="2" charset="0"/>
              </a:rPr>
              <a:t>! </a:t>
            </a:r>
            <a:r>
              <a:rPr lang="ja-JP" altLang="en-US" sz="1200" b="1" dirty="0">
                <a:latin typeface="メイリオ" panose="020B0604030504040204" pitchFamily="50" charset="-128"/>
                <a:ea typeface="メイリオ" panose="020B0604030504040204" pitchFamily="50" charset="-128"/>
                <a:cs typeface="ZWAdobeF" pitchFamily="2" charset="0"/>
              </a:rPr>
              <a:t>ブルース・ハープ トレーニング</a:t>
            </a:r>
            <a:r>
              <a:rPr lang="en-US" altLang="ja-JP" sz="1200" b="1" dirty="0">
                <a:latin typeface="メイリオ" panose="020B0604030504040204" pitchFamily="50" charset="-128"/>
                <a:ea typeface="メイリオ" panose="020B0604030504040204" pitchFamily="50" charset="-128"/>
                <a:cs typeface="ZWAdobeF" pitchFamily="2" charset="0"/>
              </a:rPr>
              <a:t>BOOK CD</a:t>
            </a:r>
            <a:r>
              <a:rPr lang="ja-JP" altLang="en-US" sz="1200" b="1" dirty="0">
                <a:latin typeface="メイリオ" panose="020B0604030504040204" pitchFamily="50" charset="-128"/>
                <a:ea typeface="メイリオ" panose="020B0604030504040204" pitchFamily="50" charset="-128"/>
                <a:cs typeface="ZWAdobeF" pitchFamily="2" charset="0"/>
              </a:rPr>
              <a:t>付」</a:t>
            </a:r>
            <a:r>
              <a:rPr lang="en-US" altLang="ja-JP" sz="1200" b="1" dirty="0">
                <a:latin typeface="メイリオ" panose="020B0604030504040204" pitchFamily="50" charset="-128"/>
                <a:ea typeface="メイリオ" panose="020B0604030504040204" pitchFamily="50" charset="-128"/>
                <a:cs typeface="ZWAdobeF" pitchFamily="2" charset="0"/>
              </a:rPr>
              <a:t>(ISBN:9784636893991) </a:t>
            </a:r>
            <a:r>
              <a:rPr lang="ja-JP" altLang="en-US" sz="1200" b="1" dirty="0">
                <a:latin typeface="メイリオ" panose="020B0604030504040204" pitchFamily="50" charset="-128"/>
                <a:ea typeface="メイリオ" panose="020B0604030504040204" pitchFamily="50" charset="-128"/>
                <a:cs typeface="ZWAdobeF" pitchFamily="2" charset="0"/>
              </a:rPr>
              <a:t>を加筆・再編集したものです。</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en-US" altLang="ja-JP" sz="1200" b="1" dirty="0">
                <a:latin typeface="メイリオ" panose="020B0604030504040204" pitchFamily="50" charset="-128"/>
                <a:ea typeface="メイリオ" panose="020B0604030504040204" pitchFamily="50" charset="-128"/>
                <a:cs typeface="ZWAdobeF" pitchFamily="2" charset="0"/>
              </a:rPr>
              <a:t>Chapter 1 </a:t>
            </a:r>
            <a:r>
              <a:rPr lang="ja-JP" altLang="en-US" sz="1200" b="1" dirty="0">
                <a:latin typeface="メイリオ" panose="020B0604030504040204" pitchFamily="50" charset="-128"/>
                <a:ea typeface="メイリオ" panose="020B0604030504040204" pitchFamily="50" charset="-128"/>
                <a:cs typeface="ZWAdobeF" pitchFamily="2" charset="0"/>
              </a:rPr>
              <a:t>プレイする前に</a:t>
            </a:r>
          </a:p>
          <a:p>
            <a:r>
              <a:rPr lang="ja-JP" altLang="en-US" sz="1200" b="1" dirty="0">
                <a:latin typeface="メイリオ" panose="020B0604030504040204" pitchFamily="50" charset="-128"/>
                <a:ea typeface="メイリオ" panose="020B0604030504040204" pitchFamily="50" charset="-128"/>
                <a:cs typeface="ZWAdobeF" pitchFamily="2" charset="0"/>
              </a:rPr>
              <a:t>■ ブルースハープの選び方</a:t>
            </a:r>
          </a:p>
          <a:p>
            <a:r>
              <a:rPr lang="ja-JP" altLang="en-US" sz="1200" b="1" dirty="0">
                <a:latin typeface="メイリオ" panose="020B0604030504040204" pitchFamily="50" charset="-128"/>
                <a:ea typeface="メイリオ" panose="020B0604030504040204" pitchFamily="50" charset="-128"/>
                <a:cs typeface="ZWAdobeF" pitchFamily="2" charset="0"/>
              </a:rPr>
              <a:t>■ ブルースハープの構造</a:t>
            </a:r>
          </a:p>
          <a:p>
            <a:r>
              <a:rPr lang="ja-JP" altLang="en-US" sz="1200" b="1" dirty="0">
                <a:latin typeface="メイリオ" panose="020B0604030504040204" pitchFamily="50" charset="-128"/>
                <a:ea typeface="メイリオ" panose="020B0604030504040204" pitchFamily="50" charset="-128"/>
                <a:cs typeface="ZWAdobeF" pitchFamily="2" charset="0"/>
              </a:rPr>
              <a:t>■ 音の配列</a:t>
            </a:r>
          </a:p>
          <a:p>
            <a:r>
              <a:rPr lang="ja-JP" altLang="en-US" sz="1200" b="1" dirty="0">
                <a:latin typeface="メイリオ" panose="020B0604030504040204" pitchFamily="50" charset="-128"/>
                <a:ea typeface="メイリオ" panose="020B0604030504040204" pitchFamily="50" charset="-128"/>
                <a:cs typeface="ZWAdobeF" pitchFamily="2" charset="0"/>
              </a:rPr>
              <a:t>■ ブルースハープの持ち方</a:t>
            </a:r>
          </a:p>
          <a:p>
            <a:r>
              <a:rPr lang="ja-JP" altLang="en-US" sz="1200" b="1" dirty="0">
                <a:latin typeface="メイリオ" panose="020B0604030504040204" pitchFamily="50" charset="-128"/>
                <a:ea typeface="メイリオ" panose="020B0604030504040204" pitchFamily="50" charset="-128"/>
                <a:cs typeface="ZWAdobeF" pitchFamily="2" charset="0"/>
              </a:rPr>
              <a:t>■ 吹くときの姿勢</a:t>
            </a:r>
          </a:p>
          <a:p>
            <a:r>
              <a:rPr lang="ja-JP" altLang="en-US" sz="1200" b="1" dirty="0">
                <a:latin typeface="メイリオ" panose="020B0604030504040204" pitchFamily="50" charset="-128"/>
                <a:ea typeface="メイリオ" panose="020B0604030504040204" pitchFamily="50" charset="-128"/>
                <a:cs typeface="ZWAdobeF" pitchFamily="2" charset="0"/>
              </a:rPr>
              <a:t>■ 腹式呼吸</a:t>
            </a:r>
          </a:p>
          <a:p>
            <a:r>
              <a:rPr lang="ja-JP" altLang="en-US" sz="1200" b="1" dirty="0">
                <a:latin typeface="メイリオ" panose="020B0604030504040204" pitchFamily="50" charset="-128"/>
                <a:ea typeface="メイリオ" panose="020B0604030504040204" pitchFamily="50" charset="-128"/>
                <a:cs typeface="ZWAdobeF" pitchFamily="2" charset="0"/>
              </a:rPr>
              <a:t>■ 楽譜の読み方</a:t>
            </a:r>
          </a:p>
          <a:p>
            <a:r>
              <a:rPr lang="ja-JP" altLang="en-US" sz="1200" b="1" dirty="0">
                <a:latin typeface="メイリオ" panose="020B0604030504040204" pitchFamily="50" charset="-128"/>
                <a:ea typeface="メイリオ" panose="020B0604030504040204" pitchFamily="50" charset="-128"/>
                <a:cs typeface="ZWAdobeF" pitchFamily="2" charset="0"/>
              </a:rPr>
              <a:t>■ </a:t>
            </a:r>
            <a:r>
              <a:rPr lang="en-US" altLang="ja-JP" sz="1200" b="1" dirty="0">
                <a:latin typeface="メイリオ" panose="020B0604030504040204" pitchFamily="50" charset="-128"/>
                <a:ea typeface="メイリオ" panose="020B0604030504040204" pitchFamily="50" charset="-128"/>
                <a:cs typeface="ZWAdobeF" pitchFamily="2" charset="0"/>
              </a:rPr>
              <a:t>2nd(</a:t>
            </a:r>
            <a:r>
              <a:rPr lang="ja-JP" altLang="en-US" sz="1200" b="1" dirty="0">
                <a:latin typeface="メイリオ" panose="020B0604030504040204" pitchFamily="50" charset="-128"/>
                <a:ea typeface="メイリオ" panose="020B0604030504040204" pitchFamily="50" charset="-128"/>
                <a:cs typeface="ZWAdobeF" pitchFamily="2" charset="0"/>
              </a:rPr>
              <a:t>セカンド</a:t>
            </a:r>
            <a:r>
              <a:rPr lang="en-US" altLang="ja-JP" sz="1200" b="1" dirty="0">
                <a:latin typeface="メイリオ" panose="020B0604030504040204" pitchFamily="50" charset="-128"/>
                <a:ea typeface="メイリオ" panose="020B0604030504040204" pitchFamily="50" charset="-128"/>
                <a:cs typeface="ZWAdobeF" pitchFamily="2" charset="0"/>
              </a:rPr>
              <a:t>)</a:t>
            </a:r>
            <a:r>
              <a:rPr lang="ja-JP" altLang="en-US" sz="1200" b="1" dirty="0">
                <a:latin typeface="メイリオ" panose="020B0604030504040204" pitchFamily="50" charset="-128"/>
                <a:ea typeface="メイリオ" panose="020B0604030504040204" pitchFamily="50" charset="-128"/>
                <a:cs typeface="ZWAdobeF" pitchFamily="2" charset="0"/>
              </a:rPr>
              <a:t>ポジションとは</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en-US" altLang="ja-JP" sz="1200" b="1" dirty="0">
                <a:latin typeface="メイリオ" panose="020B0604030504040204" pitchFamily="50" charset="-128"/>
                <a:ea typeface="メイリオ" panose="020B0604030504040204" pitchFamily="50" charset="-128"/>
                <a:cs typeface="ZWAdobeF" pitchFamily="2" charset="0"/>
              </a:rPr>
              <a:t>Chapter 2 </a:t>
            </a:r>
            <a:r>
              <a:rPr lang="ja-JP" altLang="en-US" sz="1200" b="1" dirty="0">
                <a:latin typeface="メイリオ" panose="020B0604030504040204" pitchFamily="50" charset="-128"/>
                <a:ea typeface="メイリオ" panose="020B0604030504040204" pitchFamily="50" charset="-128"/>
                <a:cs typeface="ZWAdobeF" pitchFamily="2" charset="0"/>
              </a:rPr>
              <a:t>ブルースハープの基礎練習</a:t>
            </a:r>
          </a:p>
          <a:p>
            <a:r>
              <a:rPr lang="ja-JP" altLang="en-US" sz="1200" b="1" dirty="0">
                <a:latin typeface="メイリオ" panose="020B0604030504040204" pitchFamily="50" charset="-128"/>
                <a:ea typeface="メイリオ" panose="020B0604030504040204" pitchFamily="50" charset="-128"/>
                <a:cs typeface="ZWAdobeF" pitchFamily="2" charset="0"/>
              </a:rPr>
              <a:t>■ 音を出してみよう</a:t>
            </a:r>
          </a:p>
          <a:p>
            <a:r>
              <a:rPr lang="ja-JP" altLang="en-US" sz="1200" b="1" dirty="0">
                <a:latin typeface="メイリオ" panose="020B0604030504040204" pitchFamily="50" charset="-128"/>
                <a:ea typeface="メイリオ" panose="020B0604030504040204" pitchFamily="50" charset="-128"/>
                <a:cs typeface="ZWAdobeF" pitchFamily="2" charset="0"/>
              </a:rPr>
              <a:t>■ </a:t>
            </a:r>
            <a:r>
              <a:rPr lang="en-US" altLang="ja-JP" sz="1200" b="1" dirty="0">
                <a:latin typeface="メイリオ" panose="020B0604030504040204" pitchFamily="50" charset="-128"/>
                <a:ea typeface="メイリオ" panose="020B0604030504040204" pitchFamily="50" charset="-128"/>
                <a:cs typeface="ZWAdobeF" pitchFamily="2" charset="0"/>
              </a:rPr>
              <a:t>2nd </a:t>
            </a:r>
            <a:r>
              <a:rPr lang="ja-JP" altLang="en-US" sz="1200" b="1" dirty="0">
                <a:latin typeface="メイリオ" panose="020B0604030504040204" pitchFamily="50" charset="-128"/>
                <a:ea typeface="メイリオ" panose="020B0604030504040204" pitchFamily="50" charset="-128"/>
                <a:cs typeface="ZWAdobeF" pitchFamily="2" charset="0"/>
              </a:rPr>
              <a:t>ポジションで吹いてみよう</a:t>
            </a:r>
          </a:p>
          <a:p>
            <a:r>
              <a:rPr lang="ja-JP" altLang="en-US" sz="1200" b="1" dirty="0">
                <a:latin typeface="メイリオ" panose="020B0604030504040204" pitchFamily="50" charset="-128"/>
                <a:ea typeface="メイリオ" panose="020B0604030504040204" pitchFamily="50" charset="-128"/>
                <a:cs typeface="ZWAdobeF" pitchFamily="2" charset="0"/>
              </a:rPr>
              <a:t>■ </a:t>
            </a:r>
            <a:r>
              <a:rPr lang="en-US" altLang="ja-JP" sz="1200" b="1" dirty="0">
                <a:latin typeface="メイリオ" panose="020B0604030504040204" pitchFamily="50" charset="-128"/>
                <a:ea typeface="メイリオ" panose="020B0604030504040204" pitchFamily="50" charset="-128"/>
                <a:cs typeface="ZWAdobeF" pitchFamily="2" charset="0"/>
              </a:rPr>
              <a:t>12 </a:t>
            </a:r>
            <a:r>
              <a:rPr lang="ja-JP" altLang="en-US" sz="1200" b="1" dirty="0">
                <a:latin typeface="メイリオ" panose="020B0604030504040204" pitchFamily="50" charset="-128"/>
                <a:ea typeface="メイリオ" panose="020B0604030504040204" pitchFamily="50" charset="-128"/>
                <a:cs typeface="ZWAdobeF" pitchFamily="2" charset="0"/>
              </a:rPr>
              <a:t>小節ブルース</a:t>
            </a:r>
          </a:p>
          <a:p>
            <a:endParaRPr lang="ja-JP" altLang="en-US" sz="1200" b="1" dirty="0">
              <a:latin typeface="メイリオ" panose="020B0604030504040204" pitchFamily="50" charset="-128"/>
              <a:ea typeface="メイリオ" panose="020B0604030504040204" pitchFamily="50" charset="-128"/>
              <a:cs typeface="ZWAdobeF" pitchFamily="2" charset="0"/>
            </a:endParaRPr>
          </a:p>
        </p:txBody>
      </p:sp>
      <p:sp>
        <p:nvSpPr>
          <p:cNvPr id="10" name="テキスト ボックス 9">
            <a:extLst>
              <a:ext uri="{FF2B5EF4-FFF2-40B4-BE49-F238E27FC236}">
                <a16:creationId xmlns:a16="http://schemas.microsoft.com/office/drawing/2014/main" id="{9CF5D26E-70BB-4603-B023-3EDF4BED26E4}"/>
              </a:ext>
            </a:extLst>
          </p:cNvPr>
          <p:cNvSpPr txBox="1"/>
          <p:nvPr/>
        </p:nvSpPr>
        <p:spPr>
          <a:xfrm>
            <a:off x="6679212" y="3682080"/>
            <a:ext cx="3033943" cy="2862322"/>
          </a:xfrm>
          <a:prstGeom prst="rect">
            <a:avLst/>
          </a:prstGeom>
          <a:noFill/>
        </p:spPr>
        <p:txBody>
          <a:bodyPr wrap="square">
            <a:spAutoFit/>
          </a:bodyPr>
          <a:lstStyle/>
          <a:p>
            <a:r>
              <a:rPr lang="en-US" altLang="ja-JP" sz="1200" b="1" dirty="0">
                <a:latin typeface="メイリオ" panose="020B0604030504040204" pitchFamily="50" charset="-128"/>
                <a:ea typeface="メイリオ" panose="020B0604030504040204" pitchFamily="50" charset="-128"/>
                <a:cs typeface="ZWAdobeF" pitchFamily="2" charset="0"/>
              </a:rPr>
              <a:t>Chapter 3 </a:t>
            </a:r>
            <a:r>
              <a:rPr lang="ja-JP" altLang="en-US" sz="1200" b="1" dirty="0">
                <a:latin typeface="メイリオ" panose="020B0604030504040204" pitchFamily="50" charset="-128"/>
                <a:ea typeface="メイリオ" panose="020B0604030504040204" pitchFamily="50" charset="-128"/>
                <a:cs typeface="ZWAdobeF" pitchFamily="2" charset="0"/>
              </a:rPr>
              <a:t>必須テクニックをマスター</a:t>
            </a:r>
          </a:p>
          <a:p>
            <a:r>
              <a:rPr lang="ja-JP" altLang="en-US" sz="1200" b="1" dirty="0">
                <a:latin typeface="メイリオ" panose="020B0604030504040204" pitchFamily="50" charset="-128"/>
                <a:ea typeface="メイリオ" panose="020B0604030504040204" pitchFamily="50" charset="-128"/>
                <a:cs typeface="ZWAdobeF" pitchFamily="2" charset="0"/>
              </a:rPr>
              <a:t>■ ハンド・ビブラート</a:t>
            </a:r>
          </a:p>
          <a:p>
            <a:r>
              <a:rPr lang="ja-JP" altLang="en-US" sz="1200" b="1" dirty="0">
                <a:latin typeface="メイリオ" panose="020B0604030504040204" pitchFamily="50" charset="-128"/>
                <a:ea typeface="メイリオ" panose="020B0604030504040204" pitchFamily="50" charset="-128"/>
                <a:cs typeface="ZWAdobeF" pitchFamily="2" charset="0"/>
              </a:rPr>
              <a:t>■ ドゥロー・ベンド</a:t>
            </a:r>
            <a:r>
              <a:rPr lang="en-US" altLang="ja-JP" sz="1200" b="1" dirty="0">
                <a:latin typeface="メイリオ" panose="020B0604030504040204" pitchFamily="50" charset="-128"/>
                <a:ea typeface="メイリオ" panose="020B0604030504040204" pitchFamily="50" charset="-128"/>
                <a:cs typeface="ZWAdobeF" pitchFamily="2" charset="0"/>
              </a:rPr>
              <a:t>(Draw-Bends)</a:t>
            </a:r>
          </a:p>
          <a:p>
            <a:r>
              <a:rPr lang="en-US" altLang="ja-JP" sz="1200" b="1" dirty="0">
                <a:latin typeface="メイリオ" panose="020B0604030504040204" pitchFamily="50" charset="-128"/>
                <a:ea typeface="メイリオ" panose="020B0604030504040204" pitchFamily="50" charset="-128"/>
                <a:cs typeface="ZWAdobeF" pitchFamily="2" charset="0"/>
              </a:rPr>
              <a:t>■ </a:t>
            </a:r>
            <a:r>
              <a:rPr lang="ja-JP" altLang="en-US" sz="1200" b="1" dirty="0">
                <a:latin typeface="メイリオ" panose="020B0604030504040204" pitchFamily="50" charset="-128"/>
                <a:ea typeface="メイリオ" panose="020B0604030504040204" pitchFamily="50" charset="-128"/>
                <a:cs typeface="ZWAdobeF" pitchFamily="2" charset="0"/>
              </a:rPr>
              <a:t>ドゥロー・ベンドを使ったフレーズ</a:t>
            </a:r>
          </a:p>
          <a:p>
            <a:r>
              <a:rPr lang="ja-JP" altLang="en-US" sz="1200" b="1" dirty="0">
                <a:latin typeface="メイリオ" panose="020B0604030504040204" pitchFamily="50" charset="-128"/>
                <a:ea typeface="メイリオ" panose="020B0604030504040204" pitchFamily="50" charset="-128"/>
                <a:cs typeface="ZWAdobeF" pitchFamily="2" charset="0"/>
              </a:rPr>
              <a:t>■ その他のテクニック</a:t>
            </a:r>
          </a:p>
          <a:p>
            <a:r>
              <a:rPr lang="ja-JP" altLang="en-US" sz="1200" b="1" dirty="0">
                <a:latin typeface="メイリオ" panose="020B0604030504040204" pitchFamily="50" charset="-128"/>
                <a:ea typeface="メイリオ" panose="020B0604030504040204" pitchFamily="50" charset="-128"/>
                <a:cs typeface="ZWAdobeF" pitchFamily="2" charset="0"/>
              </a:rPr>
              <a:t>■ バッキング・プレイ</a:t>
            </a:r>
          </a:p>
          <a:p>
            <a:r>
              <a:rPr lang="ja-JP" altLang="en-US" sz="1200" b="1" dirty="0">
                <a:latin typeface="メイリオ" panose="020B0604030504040204" pitchFamily="50" charset="-128"/>
                <a:ea typeface="メイリオ" panose="020B0604030504040204" pitchFamily="50" charset="-128"/>
                <a:cs typeface="ZWAdobeF" pitchFamily="2" charset="0"/>
              </a:rPr>
              <a:t>■ ブロー・ベンド</a:t>
            </a:r>
            <a:r>
              <a:rPr lang="en-US" altLang="ja-JP" sz="1200" b="1" dirty="0">
                <a:latin typeface="メイリオ" panose="020B0604030504040204" pitchFamily="50" charset="-128"/>
                <a:ea typeface="メイリオ" panose="020B0604030504040204" pitchFamily="50" charset="-128"/>
                <a:cs typeface="ZWAdobeF" pitchFamily="2" charset="0"/>
              </a:rPr>
              <a:t>(Blow-Bends)</a:t>
            </a:r>
          </a:p>
          <a:p>
            <a:r>
              <a:rPr lang="en-US" altLang="ja-JP" sz="1200" b="1" dirty="0">
                <a:latin typeface="メイリオ" panose="020B0604030504040204" pitchFamily="50" charset="-128"/>
                <a:ea typeface="メイリオ" panose="020B0604030504040204" pitchFamily="50" charset="-128"/>
                <a:cs typeface="ZWAdobeF" pitchFamily="2" charset="0"/>
              </a:rPr>
              <a:t>■ </a:t>
            </a:r>
            <a:r>
              <a:rPr lang="ja-JP" altLang="en-US" sz="1200" b="1" dirty="0">
                <a:latin typeface="メイリオ" panose="020B0604030504040204" pitchFamily="50" charset="-128"/>
                <a:ea typeface="メイリオ" panose="020B0604030504040204" pitchFamily="50" charset="-128"/>
                <a:cs typeface="ZWAdobeF" pitchFamily="2" charset="0"/>
              </a:rPr>
              <a:t>ブルース・リック</a:t>
            </a:r>
          </a:p>
          <a:p>
            <a:r>
              <a:rPr lang="ja-JP" altLang="en-US" sz="1200" b="1" dirty="0">
                <a:latin typeface="メイリオ" panose="020B0604030504040204" pitchFamily="50" charset="-128"/>
                <a:ea typeface="メイリオ" panose="020B0604030504040204" pitchFamily="50" charset="-128"/>
                <a:cs typeface="ZWAdobeF" pitchFamily="2" charset="0"/>
              </a:rPr>
              <a:t>■ いろいろなフレーズ</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en-US" altLang="ja-JP" sz="1200" b="1" dirty="0">
                <a:latin typeface="メイリオ" panose="020B0604030504040204" pitchFamily="50" charset="-128"/>
                <a:ea typeface="メイリオ" panose="020B0604030504040204" pitchFamily="50" charset="-128"/>
                <a:cs typeface="ZWAdobeF" pitchFamily="2" charset="0"/>
              </a:rPr>
              <a:t>Chapter 4 </a:t>
            </a:r>
            <a:r>
              <a:rPr lang="ja-JP" altLang="en-US" sz="1200" b="1" dirty="0">
                <a:latin typeface="メイリオ" panose="020B0604030504040204" pitchFamily="50" charset="-128"/>
                <a:ea typeface="メイリオ" panose="020B0604030504040204" pitchFamily="50" charset="-128"/>
                <a:cs typeface="ZWAdobeF" pitchFamily="2" charset="0"/>
              </a:rPr>
              <a:t>よく使われるポジション</a:t>
            </a:r>
          </a:p>
          <a:p>
            <a:r>
              <a:rPr lang="ja-JP" altLang="en-US" sz="1200" b="1" dirty="0">
                <a:latin typeface="メイリオ" panose="020B0604030504040204" pitchFamily="50" charset="-128"/>
                <a:ea typeface="メイリオ" panose="020B0604030504040204" pitchFamily="50" charset="-128"/>
                <a:cs typeface="ZWAdobeF" pitchFamily="2" charset="0"/>
              </a:rPr>
              <a:t>■ </a:t>
            </a:r>
            <a:r>
              <a:rPr lang="en-US" altLang="ja-JP" sz="1200" b="1" dirty="0">
                <a:latin typeface="メイリオ" panose="020B0604030504040204" pitchFamily="50" charset="-128"/>
                <a:ea typeface="メイリオ" panose="020B0604030504040204" pitchFamily="50" charset="-128"/>
                <a:cs typeface="ZWAdobeF" pitchFamily="2" charset="0"/>
              </a:rPr>
              <a:t>1st(</a:t>
            </a:r>
            <a:r>
              <a:rPr lang="ja-JP" altLang="en-US" sz="1200" b="1" dirty="0">
                <a:latin typeface="メイリオ" panose="020B0604030504040204" pitchFamily="50" charset="-128"/>
                <a:ea typeface="メイリオ" panose="020B0604030504040204" pitchFamily="50" charset="-128"/>
                <a:cs typeface="ZWAdobeF" pitchFamily="2" charset="0"/>
              </a:rPr>
              <a:t>ファースト</a:t>
            </a:r>
            <a:r>
              <a:rPr lang="en-US" altLang="ja-JP" sz="1200" b="1" dirty="0">
                <a:latin typeface="メイリオ" panose="020B0604030504040204" pitchFamily="50" charset="-128"/>
                <a:ea typeface="メイリオ" panose="020B0604030504040204" pitchFamily="50" charset="-128"/>
                <a:cs typeface="ZWAdobeF" pitchFamily="2" charset="0"/>
              </a:rPr>
              <a:t>)</a:t>
            </a:r>
            <a:r>
              <a:rPr lang="ja-JP" altLang="en-US" sz="1200" b="1" dirty="0">
                <a:latin typeface="メイリオ" panose="020B0604030504040204" pitchFamily="50" charset="-128"/>
                <a:ea typeface="メイリオ" panose="020B0604030504040204" pitchFamily="50" charset="-128"/>
                <a:cs typeface="ZWAdobeF" pitchFamily="2" charset="0"/>
              </a:rPr>
              <a:t>ポジション</a:t>
            </a:r>
          </a:p>
          <a:p>
            <a:r>
              <a:rPr lang="ja-JP" altLang="en-US" sz="1200" b="1" dirty="0">
                <a:latin typeface="メイリオ" panose="020B0604030504040204" pitchFamily="50" charset="-128"/>
                <a:ea typeface="メイリオ" panose="020B0604030504040204" pitchFamily="50" charset="-128"/>
                <a:cs typeface="ZWAdobeF" pitchFamily="2" charset="0"/>
              </a:rPr>
              <a:t>■ その他のポジション</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endParaRPr lang="ja-JP" altLang="en-US" sz="1200" b="1" dirty="0">
              <a:latin typeface="メイリオ" panose="020B0604030504040204" pitchFamily="50" charset="-128"/>
              <a:ea typeface="メイリオ" panose="020B0604030504040204" pitchFamily="50" charset="-128"/>
              <a:cs typeface="ZWAdobeF" pitchFamily="2" charset="0"/>
            </a:endParaRPr>
          </a:p>
        </p:txBody>
      </p:sp>
      <p:sp>
        <p:nvSpPr>
          <p:cNvPr id="12" name="テキスト ボックス 11">
            <a:extLst>
              <a:ext uri="{FF2B5EF4-FFF2-40B4-BE49-F238E27FC236}">
                <a16:creationId xmlns:a16="http://schemas.microsoft.com/office/drawing/2014/main" id="{9043CC3E-4BCD-46E4-AA43-528F8B9655A1}"/>
              </a:ext>
            </a:extLst>
          </p:cNvPr>
          <p:cNvSpPr txBox="1"/>
          <p:nvPr/>
        </p:nvSpPr>
        <p:spPr>
          <a:xfrm>
            <a:off x="9567772" y="3670186"/>
            <a:ext cx="2593760" cy="2123658"/>
          </a:xfrm>
          <a:prstGeom prst="rect">
            <a:avLst/>
          </a:prstGeom>
          <a:noFill/>
        </p:spPr>
        <p:txBody>
          <a:bodyPr wrap="square">
            <a:spAutoFit/>
          </a:bodyPr>
          <a:lstStyle/>
          <a:p>
            <a:r>
              <a:rPr lang="en-US" altLang="ja-JP" sz="1200" b="1" dirty="0">
                <a:latin typeface="メイリオ" panose="020B0604030504040204" pitchFamily="50" charset="-128"/>
                <a:ea typeface="メイリオ" panose="020B0604030504040204" pitchFamily="50" charset="-128"/>
                <a:cs typeface="ZWAdobeF" pitchFamily="2" charset="0"/>
              </a:rPr>
              <a:t>Chapter 5 </a:t>
            </a:r>
            <a:r>
              <a:rPr lang="ja-JP" altLang="en-US" sz="1200" b="1" dirty="0">
                <a:latin typeface="メイリオ" panose="020B0604030504040204" pitchFamily="50" charset="-128"/>
                <a:ea typeface="メイリオ" panose="020B0604030504040204" pitchFamily="50" charset="-128"/>
                <a:cs typeface="ZWAdobeF" pitchFamily="2" charset="0"/>
              </a:rPr>
              <a:t>ポジションと音の配列</a:t>
            </a:r>
          </a:p>
          <a:p>
            <a:r>
              <a:rPr lang="ja-JP" altLang="en-US" sz="1200" b="1" dirty="0">
                <a:latin typeface="メイリオ" panose="020B0604030504040204" pitchFamily="50" charset="-128"/>
                <a:ea typeface="メイリオ" panose="020B0604030504040204" pitchFamily="50" charset="-128"/>
                <a:cs typeface="ZWAdobeF" pitchFamily="2" charset="0"/>
              </a:rPr>
              <a:t>■ ポジションの見つけ方</a:t>
            </a:r>
          </a:p>
          <a:p>
            <a:r>
              <a:rPr lang="ja-JP" altLang="en-US" sz="1200" b="1" dirty="0">
                <a:latin typeface="メイリオ" panose="020B0604030504040204" pitchFamily="50" charset="-128"/>
                <a:ea typeface="メイリオ" panose="020B0604030504040204" pitchFamily="50" charset="-128"/>
                <a:cs typeface="ZWAdobeF" pitchFamily="2" charset="0"/>
              </a:rPr>
              <a:t>■ ベンドを加えた音の配列</a:t>
            </a:r>
          </a:p>
          <a:p>
            <a:r>
              <a:rPr lang="ja-JP" altLang="en-US" sz="1200" b="1" dirty="0">
                <a:latin typeface="メイリオ" panose="020B0604030504040204" pitchFamily="50" charset="-128"/>
                <a:ea typeface="メイリオ" panose="020B0604030504040204" pitchFamily="50" charset="-128"/>
                <a:cs typeface="ZWAdobeF" pitchFamily="2" charset="0"/>
              </a:rPr>
              <a:t>■ メジャー </a:t>
            </a:r>
            <a:r>
              <a:rPr lang="en-US" altLang="ja-JP" sz="1200" b="1" dirty="0">
                <a:latin typeface="メイリオ" panose="020B0604030504040204" pitchFamily="50" charset="-128"/>
                <a:ea typeface="メイリオ" panose="020B0604030504040204" pitchFamily="50" charset="-128"/>
                <a:cs typeface="ZWAdobeF" pitchFamily="2" charset="0"/>
              </a:rPr>
              <a:t>12Key </a:t>
            </a:r>
            <a:r>
              <a:rPr lang="ja-JP" altLang="en-US" sz="1200" b="1" dirty="0">
                <a:latin typeface="メイリオ" panose="020B0604030504040204" pitchFamily="50" charset="-128"/>
                <a:ea typeface="メイリオ" panose="020B0604030504040204" pitchFamily="50" charset="-128"/>
                <a:cs typeface="ZWAdobeF" pitchFamily="2" charset="0"/>
              </a:rPr>
              <a:t>の音の配列</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en-US" altLang="ja-JP" sz="1200" b="1" dirty="0">
                <a:latin typeface="メイリオ" panose="020B0604030504040204" pitchFamily="50" charset="-128"/>
                <a:ea typeface="メイリオ" panose="020B0604030504040204" pitchFamily="50" charset="-128"/>
                <a:cs typeface="ZWAdobeF" pitchFamily="2" charset="0"/>
              </a:rPr>
              <a:t>Chapter 6 </a:t>
            </a:r>
            <a:r>
              <a:rPr lang="ja-JP" altLang="en-US" sz="1200" b="1" dirty="0">
                <a:latin typeface="メイリオ" panose="020B0604030504040204" pitchFamily="50" charset="-128"/>
                <a:ea typeface="メイリオ" panose="020B0604030504040204" pitchFamily="50" charset="-128"/>
                <a:cs typeface="ZWAdobeF" pitchFamily="2" charset="0"/>
              </a:rPr>
              <a:t>マイクとアンプの使い方</a:t>
            </a:r>
          </a:p>
          <a:p>
            <a:r>
              <a:rPr lang="ja-JP" altLang="en-US" sz="1200" b="1" dirty="0">
                <a:latin typeface="メイリオ" panose="020B0604030504040204" pitchFamily="50" charset="-128"/>
                <a:ea typeface="メイリオ" panose="020B0604030504040204" pitchFamily="50" charset="-128"/>
                <a:cs typeface="ZWAdobeF" pitchFamily="2" charset="0"/>
              </a:rPr>
              <a:t>■ マイク</a:t>
            </a:r>
          </a:p>
          <a:p>
            <a:r>
              <a:rPr lang="ja-JP" altLang="en-US" sz="1200" b="1" dirty="0">
                <a:latin typeface="メイリオ" panose="020B0604030504040204" pitchFamily="50" charset="-128"/>
                <a:ea typeface="メイリオ" panose="020B0604030504040204" pitchFamily="50" charset="-128"/>
                <a:cs typeface="ZWAdobeF" pitchFamily="2" charset="0"/>
              </a:rPr>
              <a:t>■ アンプ</a:t>
            </a:r>
          </a:p>
          <a:p>
            <a:r>
              <a:rPr lang="ja-JP" altLang="en-US" sz="1200" b="1" dirty="0">
                <a:latin typeface="メイリオ" panose="020B0604030504040204" pitchFamily="50" charset="-128"/>
                <a:ea typeface="メイリオ" panose="020B0604030504040204" pitchFamily="50" charset="-128"/>
                <a:cs typeface="ZWAdobeF" pitchFamily="2" charset="0"/>
              </a:rPr>
              <a:t>■ マイク・プリアンプ</a:t>
            </a:r>
          </a:p>
          <a:p>
            <a:r>
              <a:rPr lang="ja-JP" altLang="en-US" sz="1200" b="1" dirty="0">
                <a:latin typeface="メイリオ" panose="020B0604030504040204" pitchFamily="50" charset="-128"/>
                <a:ea typeface="メイリオ" panose="020B0604030504040204" pitchFamily="50" charset="-128"/>
                <a:cs typeface="ZWAdobeF" pitchFamily="2" charset="0"/>
              </a:rPr>
              <a:t>■ マイクの持ち方</a:t>
            </a:r>
          </a:p>
        </p:txBody>
      </p:sp>
    </p:spTree>
    <p:extLst>
      <p:ext uri="{BB962C8B-B14F-4D97-AF65-F5344CB8AC3E}">
        <p14:creationId xmlns:p14="http://schemas.microsoft.com/office/powerpoint/2010/main" val="4354545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746</Words>
  <Application>Microsoft Office PowerPoint</Application>
  <PresentationFormat>ワイド画面</PresentationFormat>
  <Paragraphs>91</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tamagawa akio</dc:creator>
  <cp:lastModifiedBy>tamagawa akio</cp:lastModifiedBy>
  <cp:revision>20</cp:revision>
  <dcterms:created xsi:type="dcterms:W3CDTF">2021-02-22T04:26:30Z</dcterms:created>
  <dcterms:modified xsi:type="dcterms:W3CDTF">2021-04-28T12:24:38Z</dcterms:modified>
</cp:coreProperties>
</file>