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59" r:id="rId22"/>
    <p:sldId id="260"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82" y="4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5DE402-E134-472B-A18D-C438874E0EF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3F3CA65-A714-442A-A92E-7CE86B9779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033FC4F-D2AD-4F9A-847F-25DE17311B16}"/>
              </a:ext>
            </a:extLst>
          </p:cNvPr>
          <p:cNvSpPr>
            <a:spLocks noGrp="1"/>
          </p:cNvSpPr>
          <p:nvPr>
            <p:ph type="dt" sz="half" idx="10"/>
          </p:nvPr>
        </p:nvSpPr>
        <p:spPr/>
        <p:txBody>
          <a:bodyPr/>
          <a:lstStyle/>
          <a:p>
            <a:fld id="{D0FD420F-89B7-4734-B5C4-46E6D8F9A277}" type="datetimeFigureOut">
              <a:rPr kumimoji="1" lang="ja-JP" altLang="en-US" smtClean="0"/>
              <a:t>2021/5/24</a:t>
            </a:fld>
            <a:endParaRPr kumimoji="1" lang="ja-JP" altLang="en-US"/>
          </a:p>
        </p:txBody>
      </p:sp>
      <p:sp>
        <p:nvSpPr>
          <p:cNvPr id="5" name="フッター プレースホルダー 4">
            <a:extLst>
              <a:ext uri="{FF2B5EF4-FFF2-40B4-BE49-F238E27FC236}">
                <a16:creationId xmlns:a16="http://schemas.microsoft.com/office/drawing/2014/main" id="{BD75EB45-7800-45A6-AA49-D6C5A634A53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D4A5B2-0A4D-4D61-8DE4-E4EED690EE52}"/>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362981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5D605A-4F9C-4311-8FEF-E9B10FB122C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EDFE5EA-1928-4F3D-9BE8-6DA16AF8AC8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58091D-3B8F-439C-9DE0-2F07A8AA54E9}"/>
              </a:ext>
            </a:extLst>
          </p:cNvPr>
          <p:cNvSpPr>
            <a:spLocks noGrp="1"/>
          </p:cNvSpPr>
          <p:nvPr>
            <p:ph type="dt" sz="half" idx="10"/>
          </p:nvPr>
        </p:nvSpPr>
        <p:spPr/>
        <p:txBody>
          <a:bodyPr/>
          <a:lstStyle/>
          <a:p>
            <a:fld id="{D0FD420F-89B7-4734-B5C4-46E6D8F9A277}" type="datetimeFigureOut">
              <a:rPr kumimoji="1" lang="ja-JP" altLang="en-US" smtClean="0"/>
              <a:t>2021/5/24</a:t>
            </a:fld>
            <a:endParaRPr kumimoji="1" lang="ja-JP" altLang="en-US"/>
          </a:p>
        </p:txBody>
      </p:sp>
      <p:sp>
        <p:nvSpPr>
          <p:cNvPr id="5" name="フッター プレースホルダー 4">
            <a:extLst>
              <a:ext uri="{FF2B5EF4-FFF2-40B4-BE49-F238E27FC236}">
                <a16:creationId xmlns:a16="http://schemas.microsoft.com/office/drawing/2014/main" id="{55F06E77-AB68-4E13-9847-4548B22840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8A56F1-199A-4746-B08E-A95EF6AE89ED}"/>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2735180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2F1FE63-2906-42B5-B4D2-77565C56BFF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908C1E-07A7-479E-8002-7A075D1042B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6D6579-1315-4241-A32A-379E6A5ACB0D}"/>
              </a:ext>
            </a:extLst>
          </p:cNvPr>
          <p:cNvSpPr>
            <a:spLocks noGrp="1"/>
          </p:cNvSpPr>
          <p:nvPr>
            <p:ph type="dt" sz="half" idx="10"/>
          </p:nvPr>
        </p:nvSpPr>
        <p:spPr/>
        <p:txBody>
          <a:bodyPr/>
          <a:lstStyle/>
          <a:p>
            <a:fld id="{D0FD420F-89B7-4734-B5C4-46E6D8F9A277}" type="datetimeFigureOut">
              <a:rPr kumimoji="1" lang="ja-JP" altLang="en-US" smtClean="0"/>
              <a:t>2021/5/24</a:t>
            </a:fld>
            <a:endParaRPr kumimoji="1" lang="ja-JP" altLang="en-US"/>
          </a:p>
        </p:txBody>
      </p:sp>
      <p:sp>
        <p:nvSpPr>
          <p:cNvPr id="5" name="フッター プレースホルダー 4">
            <a:extLst>
              <a:ext uri="{FF2B5EF4-FFF2-40B4-BE49-F238E27FC236}">
                <a16:creationId xmlns:a16="http://schemas.microsoft.com/office/drawing/2014/main" id="{5DE7F6E1-787F-41AA-87E2-5F15A7A8B6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CA844B-6744-42E8-8F97-8DABCA38F8D2}"/>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280614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A139D5-5F47-49BE-B42E-6269CBAA16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2F7DE1F-B25E-443F-9437-9C05228861F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08A6A3-9F7D-479A-9100-C9C7D05E6E83}"/>
              </a:ext>
            </a:extLst>
          </p:cNvPr>
          <p:cNvSpPr>
            <a:spLocks noGrp="1"/>
          </p:cNvSpPr>
          <p:nvPr>
            <p:ph type="dt" sz="half" idx="10"/>
          </p:nvPr>
        </p:nvSpPr>
        <p:spPr/>
        <p:txBody>
          <a:bodyPr/>
          <a:lstStyle/>
          <a:p>
            <a:fld id="{D0FD420F-89B7-4734-B5C4-46E6D8F9A277}" type="datetimeFigureOut">
              <a:rPr kumimoji="1" lang="ja-JP" altLang="en-US" smtClean="0"/>
              <a:t>2021/5/24</a:t>
            </a:fld>
            <a:endParaRPr kumimoji="1" lang="ja-JP" altLang="en-US"/>
          </a:p>
        </p:txBody>
      </p:sp>
      <p:sp>
        <p:nvSpPr>
          <p:cNvPr id="5" name="フッター プレースホルダー 4">
            <a:extLst>
              <a:ext uri="{FF2B5EF4-FFF2-40B4-BE49-F238E27FC236}">
                <a16:creationId xmlns:a16="http://schemas.microsoft.com/office/drawing/2014/main" id="{C6ED7A5D-C5E1-41AB-9FD1-93839FA077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6E9D3B-2A5B-46BD-9B1E-3C12D96E2C5A}"/>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154882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BEB8F1-0073-4FBC-AF86-563495E6AB3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88A683-B337-403F-A1B8-BE619288AD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B2D5B44-B339-4400-B21D-96A9B1D27D25}"/>
              </a:ext>
            </a:extLst>
          </p:cNvPr>
          <p:cNvSpPr>
            <a:spLocks noGrp="1"/>
          </p:cNvSpPr>
          <p:nvPr>
            <p:ph type="dt" sz="half" idx="10"/>
          </p:nvPr>
        </p:nvSpPr>
        <p:spPr/>
        <p:txBody>
          <a:bodyPr/>
          <a:lstStyle/>
          <a:p>
            <a:fld id="{D0FD420F-89B7-4734-B5C4-46E6D8F9A277}" type="datetimeFigureOut">
              <a:rPr kumimoji="1" lang="ja-JP" altLang="en-US" smtClean="0"/>
              <a:t>2021/5/24</a:t>
            </a:fld>
            <a:endParaRPr kumimoji="1" lang="ja-JP" altLang="en-US"/>
          </a:p>
        </p:txBody>
      </p:sp>
      <p:sp>
        <p:nvSpPr>
          <p:cNvPr id="5" name="フッター プレースホルダー 4">
            <a:extLst>
              <a:ext uri="{FF2B5EF4-FFF2-40B4-BE49-F238E27FC236}">
                <a16:creationId xmlns:a16="http://schemas.microsoft.com/office/drawing/2014/main" id="{D7FB2C09-C4A7-428C-9F9C-4430E5DB33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4E6C35-5D8E-4732-A0A4-696E0E1D3781}"/>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166414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5BFC9F-C563-4DB4-8FED-F9B17E164F9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E05A13-088F-4C4B-99AB-2C870DD95A4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7EAF7C5-FF17-4400-8EBA-D22E573B55F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BA80CC2-2388-460B-91C0-1BDDF6C02097}"/>
              </a:ext>
            </a:extLst>
          </p:cNvPr>
          <p:cNvSpPr>
            <a:spLocks noGrp="1"/>
          </p:cNvSpPr>
          <p:nvPr>
            <p:ph type="dt" sz="half" idx="10"/>
          </p:nvPr>
        </p:nvSpPr>
        <p:spPr/>
        <p:txBody>
          <a:bodyPr/>
          <a:lstStyle/>
          <a:p>
            <a:fld id="{D0FD420F-89B7-4734-B5C4-46E6D8F9A277}" type="datetimeFigureOut">
              <a:rPr kumimoji="1" lang="ja-JP" altLang="en-US" smtClean="0"/>
              <a:t>2021/5/24</a:t>
            </a:fld>
            <a:endParaRPr kumimoji="1" lang="ja-JP" altLang="en-US"/>
          </a:p>
        </p:txBody>
      </p:sp>
      <p:sp>
        <p:nvSpPr>
          <p:cNvPr id="6" name="フッター プレースホルダー 5">
            <a:extLst>
              <a:ext uri="{FF2B5EF4-FFF2-40B4-BE49-F238E27FC236}">
                <a16:creationId xmlns:a16="http://schemas.microsoft.com/office/drawing/2014/main" id="{E9CE3EF3-6E09-4B67-A5C2-3060C1122E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B9448C-63D9-46C8-8ABD-0CB4869BBDA6}"/>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141080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9943A8-2F50-4010-AFC8-9C223B9B315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9F8209-E0E7-4AB6-9786-737203B826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85B526F-1206-45E5-88A0-89206829510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375B3C4-620F-4F73-B882-379E2B1F73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60EB9A7-C1B5-4DEE-B8A0-805E6BB0642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F63F852-1F01-4B77-B08B-4C4EF5D13964}"/>
              </a:ext>
            </a:extLst>
          </p:cNvPr>
          <p:cNvSpPr>
            <a:spLocks noGrp="1"/>
          </p:cNvSpPr>
          <p:nvPr>
            <p:ph type="dt" sz="half" idx="10"/>
          </p:nvPr>
        </p:nvSpPr>
        <p:spPr/>
        <p:txBody>
          <a:bodyPr/>
          <a:lstStyle/>
          <a:p>
            <a:fld id="{D0FD420F-89B7-4734-B5C4-46E6D8F9A277}" type="datetimeFigureOut">
              <a:rPr kumimoji="1" lang="ja-JP" altLang="en-US" smtClean="0"/>
              <a:t>2021/5/24</a:t>
            </a:fld>
            <a:endParaRPr kumimoji="1" lang="ja-JP" altLang="en-US"/>
          </a:p>
        </p:txBody>
      </p:sp>
      <p:sp>
        <p:nvSpPr>
          <p:cNvPr id="8" name="フッター プレースホルダー 7">
            <a:extLst>
              <a:ext uri="{FF2B5EF4-FFF2-40B4-BE49-F238E27FC236}">
                <a16:creationId xmlns:a16="http://schemas.microsoft.com/office/drawing/2014/main" id="{5A617DC0-F2A5-4B16-8891-3573714CC0D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CE740E5-1360-444C-819A-FDD2EAD0A35B}"/>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422674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22C8B6-FD75-4FA0-8151-A509244D805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23AE10-047B-4D11-9049-A8D27E3033B4}"/>
              </a:ext>
            </a:extLst>
          </p:cNvPr>
          <p:cNvSpPr>
            <a:spLocks noGrp="1"/>
          </p:cNvSpPr>
          <p:nvPr>
            <p:ph type="dt" sz="half" idx="10"/>
          </p:nvPr>
        </p:nvSpPr>
        <p:spPr/>
        <p:txBody>
          <a:bodyPr/>
          <a:lstStyle/>
          <a:p>
            <a:fld id="{D0FD420F-89B7-4734-B5C4-46E6D8F9A277}" type="datetimeFigureOut">
              <a:rPr kumimoji="1" lang="ja-JP" altLang="en-US" smtClean="0"/>
              <a:t>2021/5/24</a:t>
            </a:fld>
            <a:endParaRPr kumimoji="1" lang="ja-JP" altLang="en-US"/>
          </a:p>
        </p:txBody>
      </p:sp>
      <p:sp>
        <p:nvSpPr>
          <p:cNvPr id="4" name="フッター プレースホルダー 3">
            <a:extLst>
              <a:ext uri="{FF2B5EF4-FFF2-40B4-BE49-F238E27FC236}">
                <a16:creationId xmlns:a16="http://schemas.microsoft.com/office/drawing/2014/main" id="{B7997CED-F840-4558-906C-F9B6B1F2E13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1C10674-220B-409B-94F2-B9900C6DBB18}"/>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94435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9D167A6-AC14-44A4-A555-97AF1E54BFE3}"/>
              </a:ext>
            </a:extLst>
          </p:cNvPr>
          <p:cNvSpPr>
            <a:spLocks noGrp="1"/>
          </p:cNvSpPr>
          <p:nvPr>
            <p:ph type="dt" sz="half" idx="10"/>
          </p:nvPr>
        </p:nvSpPr>
        <p:spPr/>
        <p:txBody>
          <a:bodyPr/>
          <a:lstStyle/>
          <a:p>
            <a:fld id="{D0FD420F-89B7-4734-B5C4-46E6D8F9A277}" type="datetimeFigureOut">
              <a:rPr kumimoji="1" lang="ja-JP" altLang="en-US" smtClean="0"/>
              <a:t>2021/5/24</a:t>
            </a:fld>
            <a:endParaRPr kumimoji="1" lang="ja-JP" altLang="en-US"/>
          </a:p>
        </p:txBody>
      </p:sp>
      <p:sp>
        <p:nvSpPr>
          <p:cNvPr id="3" name="フッター プレースホルダー 2">
            <a:extLst>
              <a:ext uri="{FF2B5EF4-FFF2-40B4-BE49-F238E27FC236}">
                <a16:creationId xmlns:a16="http://schemas.microsoft.com/office/drawing/2014/main" id="{7D40341C-088C-464A-945B-9A149A704B0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4675758-D470-4D17-B43E-69ACBCC3E1AC}"/>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191291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64E503-BA46-475D-918E-AE64DE9A485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D7A7D8-D775-4327-BF87-33AD8838EF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6575F86-2594-4DD0-8560-5EC45079C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8448648-9353-432B-8C47-E742E768B33C}"/>
              </a:ext>
            </a:extLst>
          </p:cNvPr>
          <p:cNvSpPr>
            <a:spLocks noGrp="1"/>
          </p:cNvSpPr>
          <p:nvPr>
            <p:ph type="dt" sz="half" idx="10"/>
          </p:nvPr>
        </p:nvSpPr>
        <p:spPr/>
        <p:txBody>
          <a:bodyPr/>
          <a:lstStyle/>
          <a:p>
            <a:fld id="{D0FD420F-89B7-4734-B5C4-46E6D8F9A277}" type="datetimeFigureOut">
              <a:rPr kumimoji="1" lang="ja-JP" altLang="en-US" smtClean="0"/>
              <a:t>2021/5/24</a:t>
            </a:fld>
            <a:endParaRPr kumimoji="1" lang="ja-JP" altLang="en-US"/>
          </a:p>
        </p:txBody>
      </p:sp>
      <p:sp>
        <p:nvSpPr>
          <p:cNvPr id="6" name="フッター プレースホルダー 5">
            <a:extLst>
              <a:ext uri="{FF2B5EF4-FFF2-40B4-BE49-F238E27FC236}">
                <a16:creationId xmlns:a16="http://schemas.microsoft.com/office/drawing/2014/main" id="{9F860776-1F17-4CC3-8AB2-51EB3480CE7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EB015E7-1FC1-45D5-B43D-6959F31522CC}"/>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17960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1B178C-778B-4402-9A44-9B974017358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4E76ED2-34A9-4E62-AF64-AC29361BD8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2E8ADE7-1D5E-4E44-BC11-FE881E5C6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D5E946-437F-4DC3-916A-88C6798F1C30}"/>
              </a:ext>
            </a:extLst>
          </p:cNvPr>
          <p:cNvSpPr>
            <a:spLocks noGrp="1"/>
          </p:cNvSpPr>
          <p:nvPr>
            <p:ph type="dt" sz="half" idx="10"/>
          </p:nvPr>
        </p:nvSpPr>
        <p:spPr/>
        <p:txBody>
          <a:bodyPr/>
          <a:lstStyle/>
          <a:p>
            <a:fld id="{D0FD420F-89B7-4734-B5C4-46E6D8F9A277}" type="datetimeFigureOut">
              <a:rPr kumimoji="1" lang="ja-JP" altLang="en-US" smtClean="0"/>
              <a:t>2021/5/24</a:t>
            </a:fld>
            <a:endParaRPr kumimoji="1" lang="ja-JP" altLang="en-US"/>
          </a:p>
        </p:txBody>
      </p:sp>
      <p:sp>
        <p:nvSpPr>
          <p:cNvPr id="6" name="フッター プレースホルダー 5">
            <a:extLst>
              <a:ext uri="{FF2B5EF4-FFF2-40B4-BE49-F238E27FC236}">
                <a16:creationId xmlns:a16="http://schemas.microsoft.com/office/drawing/2014/main" id="{A83A1DED-D710-4EDA-90BA-718D6BB57E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14DDE0-8D44-4D66-B62A-5CC9C0171FA8}"/>
              </a:ext>
            </a:extLst>
          </p:cNvPr>
          <p:cNvSpPr>
            <a:spLocks noGrp="1"/>
          </p:cNvSpPr>
          <p:nvPr>
            <p:ph type="sldNum" sz="quarter" idx="12"/>
          </p:nvPr>
        </p:nvSpPr>
        <p:spPr/>
        <p:txBody>
          <a:body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369891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FF61F5C-62F6-4334-9E3F-190968180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CB6349-FD82-48C4-A608-6F5229E01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E1096F-6265-41C6-A651-9CA760DFAA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D420F-89B7-4734-B5C4-46E6D8F9A277}" type="datetimeFigureOut">
              <a:rPr kumimoji="1" lang="ja-JP" altLang="en-US" smtClean="0"/>
              <a:t>2021/5/24</a:t>
            </a:fld>
            <a:endParaRPr kumimoji="1" lang="ja-JP" altLang="en-US"/>
          </a:p>
        </p:txBody>
      </p:sp>
      <p:sp>
        <p:nvSpPr>
          <p:cNvPr id="5" name="フッター プレースホルダー 4">
            <a:extLst>
              <a:ext uri="{FF2B5EF4-FFF2-40B4-BE49-F238E27FC236}">
                <a16:creationId xmlns:a16="http://schemas.microsoft.com/office/drawing/2014/main" id="{BB06B9FD-6DC2-4BB8-9490-BBC360437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D42618E-6F46-4745-B0C3-E9C52A400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D0F66-98FE-4955-8D95-CBA8AAF2A1ED}" type="slidenum">
              <a:rPr kumimoji="1" lang="ja-JP" altLang="en-US" smtClean="0"/>
              <a:t>‹#›</a:t>
            </a:fld>
            <a:endParaRPr kumimoji="1" lang="ja-JP" altLang="en-US"/>
          </a:p>
        </p:txBody>
      </p:sp>
    </p:spTree>
    <p:extLst>
      <p:ext uri="{BB962C8B-B14F-4D97-AF65-F5344CB8AC3E}">
        <p14:creationId xmlns:p14="http://schemas.microsoft.com/office/powerpoint/2010/main" val="878169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025FE4D-D2AE-4A4E-9249-CDBFB48387EE}"/>
              </a:ext>
            </a:extLst>
          </p:cNvPr>
          <p:cNvSpPr txBox="1"/>
          <p:nvPr/>
        </p:nvSpPr>
        <p:spPr>
          <a:xfrm>
            <a:off x="617220" y="672584"/>
            <a:ext cx="11327130" cy="584775"/>
          </a:xfrm>
          <a:prstGeom prst="rect">
            <a:avLst/>
          </a:prstGeom>
          <a:noFill/>
        </p:spPr>
        <p:txBody>
          <a:bodyPr wrap="square">
            <a:spAutoFit/>
          </a:bodyPr>
          <a:lstStyle/>
          <a:p>
            <a:r>
              <a:rPr lang="en-US" altLang="ja-JP" sz="3200" b="0" i="0" dirty="0">
                <a:solidFill>
                  <a:srgbClr val="333333"/>
                </a:solidFill>
                <a:effectLst/>
                <a:latin typeface="メイリオ" panose="020B0604030504040204" pitchFamily="50" charset="-128"/>
                <a:ea typeface="メイリオ" panose="020B0604030504040204" pitchFamily="50" charset="-128"/>
              </a:rPr>
              <a:t>Angel Harp </a:t>
            </a:r>
            <a:r>
              <a:rPr lang="ja-JP" altLang="en-US" sz="3200" b="0" i="0" dirty="0">
                <a:solidFill>
                  <a:srgbClr val="333333"/>
                </a:solidFill>
                <a:effectLst/>
                <a:latin typeface="メイリオ" panose="020B0604030504040204" pitchFamily="50" charset="-128"/>
                <a:ea typeface="メイリオ" panose="020B0604030504040204" pitchFamily="50" charset="-128"/>
              </a:rPr>
              <a:t>エンジェルハープ </a:t>
            </a:r>
            <a:r>
              <a:rPr lang="en-US" altLang="ja-JP" sz="3200" b="0" i="0" dirty="0">
                <a:solidFill>
                  <a:srgbClr val="333333"/>
                </a:solidFill>
                <a:effectLst/>
                <a:latin typeface="メイリオ" panose="020B0604030504040204" pitchFamily="50" charset="-128"/>
                <a:ea typeface="メイリオ" panose="020B0604030504040204" pitchFamily="50" charset="-128"/>
              </a:rPr>
              <a:t>28</a:t>
            </a:r>
            <a:r>
              <a:rPr lang="ja-JP" altLang="en-US" sz="3200" b="0" i="0" dirty="0">
                <a:solidFill>
                  <a:srgbClr val="333333"/>
                </a:solidFill>
                <a:effectLst/>
                <a:latin typeface="メイリオ" panose="020B0604030504040204" pitchFamily="50" charset="-128"/>
                <a:ea typeface="メイリオ" panose="020B0604030504040204" pitchFamily="50" charset="-128"/>
              </a:rPr>
              <a:t>弦 アイリッシュハープ④</a:t>
            </a:r>
            <a:endParaRPr lang="ja-JP" altLang="en-US" sz="32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87B411B0-93CF-4752-A072-BE09C230C634}"/>
              </a:ext>
            </a:extLst>
          </p:cNvPr>
          <p:cNvSpPr txBox="1"/>
          <p:nvPr/>
        </p:nvSpPr>
        <p:spPr>
          <a:xfrm>
            <a:off x="991553" y="2438966"/>
            <a:ext cx="4609147" cy="3416320"/>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個数：</a:t>
            </a:r>
            <a:r>
              <a:rPr lang="en-US" altLang="ja-JP" b="1" dirty="0">
                <a:latin typeface="メイリオ" panose="020B0604030504040204" pitchFamily="50" charset="-128"/>
                <a:ea typeface="メイリオ" panose="020B0604030504040204" pitchFamily="50" charset="-128"/>
              </a:rPr>
              <a:t>1</a:t>
            </a:r>
          </a:p>
          <a:p>
            <a:r>
              <a:rPr lang="ja-JP" altLang="en-US" b="1" dirty="0">
                <a:latin typeface="メイリオ" panose="020B0604030504040204" pitchFamily="50" charset="-128"/>
                <a:ea typeface="メイリオ" panose="020B0604030504040204" pitchFamily="50" charset="-128"/>
              </a:rPr>
              <a:t>開始日時：</a:t>
            </a:r>
            <a:r>
              <a:rPr lang="en-US" altLang="ja-JP" b="1" dirty="0">
                <a:latin typeface="メイリオ" panose="020B0604030504040204" pitchFamily="50" charset="-128"/>
                <a:ea typeface="メイリオ" panose="020B0604030504040204" pitchFamily="50" charset="-128"/>
              </a:rPr>
              <a:t>2021.05.17</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11:51</a:t>
            </a:r>
          </a:p>
          <a:p>
            <a:r>
              <a:rPr lang="ja-JP" altLang="en-US" b="1" dirty="0">
                <a:latin typeface="メイリオ" panose="020B0604030504040204" pitchFamily="50" charset="-128"/>
                <a:ea typeface="メイリオ" panose="020B0604030504040204" pitchFamily="50" charset="-128"/>
              </a:rPr>
              <a:t>終了日時：</a:t>
            </a:r>
            <a:r>
              <a:rPr lang="en-US" altLang="ja-JP" b="1" dirty="0">
                <a:latin typeface="メイリオ" panose="020B0604030504040204" pitchFamily="50" charset="-128"/>
                <a:ea typeface="メイリオ" panose="020B0604030504040204" pitchFamily="50" charset="-128"/>
              </a:rPr>
              <a:t>2021.05.23</a:t>
            </a:r>
            <a:r>
              <a:rPr lang="ja-JP" altLang="en-US" b="1" dirty="0">
                <a:latin typeface="メイリオ" panose="020B0604030504040204" pitchFamily="50" charset="-128"/>
                <a:ea typeface="メイリオ" panose="020B0604030504040204" pitchFamily="50" charset="-128"/>
              </a:rPr>
              <a:t>（日）</a:t>
            </a:r>
            <a:r>
              <a:rPr lang="en-US" altLang="ja-JP" b="1" dirty="0">
                <a:latin typeface="メイリオ" panose="020B0604030504040204" pitchFamily="50" charset="-128"/>
                <a:ea typeface="メイリオ" panose="020B0604030504040204" pitchFamily="50" charset="-128"/>
              </a:rPr>
              <a:t>23:01</a:t>
            </a:r>
          </a:p>
          <a:p>
            <a:r>
              <a:rPr lang="ja-JP" altLang="en-US" b="1" dirty="0">
                <a:latin typeface="メイリオ" panose="020B0604030504040204" pitchFamily="50" charset="-128"/>
                <a:ea typeface="メイリオ" panose="020B0604030504040204" pitchFamily="50" charset="-128"/>
              </a:rPr>
              <a:t>自動延長：あり</a:t>
            </a:r>
          </a:p>
          <a:p>
            <a:r>
              <a:rPr lang="ja-JP" altLang="en-US" b="1" dirty="0">
                <a:latin typeface="メイリオ" panose="020B0604030504040204" pitchFamily="50" charset="-128"/>
                <a:ea typeface="メイリオ" panose="020B0604030504040204" pitchFamily="50" charset="-128"/>
              </a:rPr>
              <a:t>早期終了：あり</a:t>
            </a:r>
          </a:p>
          <a:p>
            <a:r>
              <a:rPr lang="ja-JP" altLang="en-US" b="1" dirty="0">
                <a:latin typeface="メイリオ" panose="020B0604030504040204" pitchFamily="50" charset="-128"/>
                <a:ea typeface="メイリオ" panose="020B0604030504040204" pitchFamily="50" charset="-128"/>
              </a:rPr>
              <a:t>返品：返品不可</a:t>
            </a:r>
          </a:p>
          <a:p>
            <a:r>
              <a:rPr lang="ja-JP" altLang="en-US" b="1" dirty="0">
                <a:latin typeface="メイリオ" panose="020B0604030504040204" pitchFamily="50" charset="-128"/>
                <a:ea typeface="メイリオ" panose="020B0604030504040204" pitchFamily="50" charset="-128"/>
              </a:rPr>
              <a:t>入札者評価制限：あり</a:t>
            </a:r>
          </a:p>
          <a:p>
            <a:r>
              <a:rPr lang="ja-JP" altLang="en-US" b="1" dirty="0">
                <a:latin typeface="メイリオ" panose="020B0604030504040204" pitchFamily="50" charset="-128"/>
                <a:ea typeface="メイリオ" panose="020B0604030504040204" pitchFamily="50" charset="-128"/>
              </a:rPr>
              <a:t>入札者認証制限：なし</a:t>
            </a:r>
          </a:p>
          <a:p>
            <a:r>
              <a:rPr lang="ja-JP" altLang="en-US" b="1" dirty="0">
                <a:latin typeface="メイリオ" panose="020B0604030504040204" pitchFamily="50" charset="-128"/>
                <a:ea typeface="メイリオ" panose="020B0604030504040204" pitchFamily="50" charset="-128"/>
              </a:rPr>
              <a:t>落札者：</a:t>
            </a:r>
            <a:r>
              <a:rPr lang="en-US" altLang="ja-JP" b="1" dirty="0">
                <a:latin typeface="メイリオ" panose="020B0604030504040204" pitchFamily="50" charset="-128"/>
                <a:ea typeface="メイリオ" panose="020B0604030504040204" pitchFamily="50" charset="-128"/>
              </a:rPr>
              <a:t>lnoow45525 / </a:t>
            </a:r>
            <a:r>
              <a:rPr lang="ja-JP" altLang="en-US" b="1" dirty="0">
                <a:latin typeface="メイリオ" panose="020B0604030504040204" pitchFamily="50" charset="-128"/>
                <a:ea typeface="メイリオ" panose="020B0604030504040204" pitchFamily="50" charset="-128"/>
              </a:rPr>
              <a:t>評価 </a:t>
            </a:r>
            <a:r>
              <a:rPr lang="en-US" altLang="ja-JP" b="1" dirty="0">
                <a:latin typeface="メイリオ" panose="020B0604030504040204" pitchFamily="50" charset="-128"/>
                <a:ea typeface="メイリオ" panose="020B0604030504040204" pitchFamily="50" charset="-128"/>
              </a:rPr>
              <a:t>7</a:t>
            </a:r>
          </a:p>
          <a:p>
            <a:r>
              <a:rPr lang="ja-JP" altLang="en-US" b="1" dirty="0">
                <a:latin typeface="メイリオ" panose="020B0604030504040204" pitchFamily="50" charset="-128"/>
                <a:ea typeface="メイリオ" panose="020B0604030504040204" pitchFamily="50" charset="-128"/>
              </a:rPr>
              <a:t>開始価格：</a:t>
            </a:r>
            <a:r>
              <a:rPr lang="en-US" altLang="ja-JP" b="1" dirty="0">
                <a:latin typeface="メイリオ" panose="020B0604030504040204" pitchFamily="50" charset="-128"/>
                <a:ea typeface="メイリオ" panose="020B0604030504040204" pitchFamily="50" charset="-128"/>
              </a:rPr>
              <a:t>5,000</a:t>
            </a:r>
            <a:r>
              <a:rPr lang="ja-JP" altLang="en-US" b="1" dirty="0">
                <a:latin typeface="メイリオ" panose="020B0604030504040204" pitchFamily="50" charset="-128"/>
                <a:ea typeface="メイリオ" panose="020B0604030504040204" pitchFamily="50" charset="-128"/>
              </a:rPr>
              <a:t>円（税込 </a:t>
            </a:r>
            <a:r>
              <a:rPr lang="en-US" altLang="ja-JP" b="1" dirty="0">
                <a:latin typeface="メイリオ" panose="020B0604030504040204" pitchFamily="50" charset="-128"/>
                <a:ea typeface="メイリオ" panose="020B0604030504040204" pitchFamily="50" charset="-128"/>
              </a:rPr>
              <a:t>5,500 </a:t>
            </a:r>
            <a:r>
              <a:rPr lang="ja-JP" altLang="en-US" b="1" dirty="0">
                <a:latin typeface="メイリオ" panose="020B0604030504040204" pitchFamily="50" charset="-128"/>
                <a:ea typeface="メイリオ" panose="020B0604030504040204" pitchFamily="50" charset="-128"/>
              </a:rPr>
              <a:t>円）</a:t>
            </a:r>
          </a:p>
          <a:p>
            <a:r>
              <a:rPr lang="ja-JP" altLang="en-US" b="1" dirty="0">
                <a:latin typeface="メイリオ" panose="020B0604030504040204" pitchFamily="50" charset="-128"/>
                <a:ea typeface="メイリオ" panose="020B0604030504040204" pitchFamily="50" charset="-128"/>
              </a:rPr>
              <a:t>オークション</a:t>
            </a:r>
            <a:r>
              <a:rPr lang="en-US" altLang="ja-JP" b="1" dirty="0">
                <a:latin typeface="メイリオ" panose="020B0604030504040204" pitchFamily="50" charset="-128"/>
                <a:ea typeface="メイリオ" panose="020B0604030504040204" pitchFamily="50" charset="-128"/>
              </a:rPr>
              <a:t>ID</a:t>
            </a:r>
          </a:p>
          <a:p>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x776790162</a:t>
            </a:r>
            <a:endParaRPr lang="ja-JP" altLang="en-US" b="1" dirty="0">
              <a:latin typeface="メイリオ" panose="020B0604030504040204" pitchFamily="50" charset="-128"/>
              <a:ea typeface="メイリオ" panose="020B0604030504040204" pitchFamily="50" charset="-128"/>
            </a:endParaRPr>
          </a:p>
        </p:txBody>
      </p:sp>
      <p:pic>
        <p:nvPicPr>
          <p:cNvPr id="1027" name="Picture 3" descr="Angel Harp エンジェルハープ 28弦 アイリッシュハープ④_画像1">
            <a:extLst>
              <a:ext uri="{FF2B5EF4-FFF2-40B4-BE49-F238E27FC236}">
                <a16:creationId xmlns:a16="http://schemas.microsoft.com/office/drawing/2014/main" id="{51296379-1185-4DD5-AB9A-74F9B925B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230" y="1400174"/>
            <a:ext cx="3409950"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89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ngel Harp エンジェルハープ 28弦 アイリッシュハープ④_画像9">
            <a:extLst>
              <a:ext uri="{FF2B5EF4-FFF2-40B4-BE49-F238E27FC236}">
                <a16:creationId xmlns:a16="http://schemas.microsoft.com/office/drawing/2014/main" id="{F6D0B38D-1E83-4CC8-8292-C78FD7718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71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EAB7267-9A48-4232-AC9B-D123FA383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458" y="3836894"/>
            <a:ext cx="3657600" cy="2438400"/>
          </a:xfrm>
          <a:prstGeom prst="rect">
            <a:avLst/>
          </a:prstGeom>
        </p:spPr>
      </p:pic>
      <p:pic>
        <p:nvPicPr>
          <p:cNvPr id="5" name="図 4">
            <a:extLst>
              <a:ext uri="{FF2B5EF4-FFF2-40B4-BE49-F238E27FC236}">
                <a16:creationId xmlns:a16="http://schemas.microsoft.com/office/drawing/2014/main" id="{16F2098B-E2A4-4E9D-A3D7-14C2AF43D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4" y="3836894"/>
            <a:ext cx="3657600" cy="2438400"/>
          </a:xfrm>
          <a:prstGeom prst="rect">
            <a:avLst/>
          </a:prstGeom>
        </p:spPr>
      </p:pic>
      <p:pic>
        <p:nvPicPr>
          <p:cNvPr id="7" name="図 6">
            <a:extLst>
              <a:ext uri="{FF2B5EF4-FFF2-40B4-BE49-F238E27FC236}">
                <a16:creationId xmlns:a16="http://schemas.microsoft.com/office/drawing/2014/main" id="{8BE983B5-85F9-45F6-B678-9487FA802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1458" y="582706"/>
            <a:ext cx="3657600" cy="2438400"/>
          </a:xfrm>
          <a:prstGeom prst="rect">
            <a:avLst/>
          </a:prstGeom>
        </p:spPr>
      </p:pic>
      <p:pic>
        <p:nvPicPr>
          <p:cNvPr id="9" name="図 8">
            <a:extLst>
              <a:ext uri="{FF2B5EF4-FFF2-40B4-BE49-F238E27FC236}">
                <a16:creationId xmlns:a16="http://schemas.microsoft.com/office/drawing/2014/main" id="{24E5F94A-7F1F-4CEC-9157-1720223F7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011" y="582706"/>
            <a:ext cx="3657600" cy="2438400"/>
          </a:xfrm>
          <a:prstGeom prst="rect">
            <a:avLst/>
          </a:prstGeom>
        </p:spPr>
      </p:pic>
    </p:spTree>
    <p:extLst>
      <p:ext uri="{BB962C8B-B14F-4D97-AF65-F5344CB8AC3E}">
        <p14:creationId xmlns:p14="http://schemas.microsoft.com/office/powerpoint/2010/main" val="946879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C8B47F8-ADE5-455C-B291-354FE2A38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142" y="3863789"/>
            <a:ext cx="3657600" cy="2438400"/>
          </a:xfrm>
          <a:prstGeom prst="rect">
            <a:avLst/>
          </a:prstGeom>
        </p:spPr>
      </p:pic>
      <p:pic>
        <p:nvPicPr>
          <p:cNvPr id="5" name="図 4">
            <a:extLst>
              <a:ext uri="{FF2B5EF4-FFF2-40B4-BE49-F238E27FC236}">
                <a16:creationId xmlns:a16="http://schemas.microsoft.com/office/drawing/2014/main" id="{45B68A30-A0DB-4C90-BAE8-0C5FF3108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694" y="3863789"/>
            <a:ext cx="3657600" cy="2438400"/>
          </a:xfrm>
          <a:prstGeom prst="rect">
            <a:avLst/>
          </a:prstGeom>
        </p:spPr>
      </p:pic>
      <p:pic>
        <p:nvPicPr>
          <p:cNvPr id="7" name="図 6">
            <a:extLst>
              <a:ext uri="{FF2B5EF4-FFF2-40B4-BE49-F238E27FC236}">
                <a16:creationId xmlns:a16="http://schemas.microsoft.com/office/drawing/2014/main" id="{AF879857-F02A-46C4-86BA-7590EE7C1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142" y="555812"/>
            <a:ext cx="3657600" cy="2438400"/>
          </a:xfrm>
          <a:prstGeom prst="rect">
            <a:avLst/>
          </a:prstGeom>
        </p:spPr>
      </p:pic>
      <p:pic>
        <p:nvPicPr>
          <p:cNvPr id="9" name="図 8">
            <a:extLst>
              <a:ext uri="{FF2B5EF4-FFF2-40B4-BE49-F238E27FC236}">
                <a16:creationId xmlns:a16="http://schemas.microsoft.com/office/drawing/2014/main" id="{38900830-EAEE-4764-A00E-4D05ADF4C2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694" y="555812"/>
            <a:ext cx="3657600" cy="2438400"/>
          </a:xfrm>
          <a:prstGeom prst="rect">
            <a:avLst/>
          </a:prstGeom>
        </p:spPr>
      </p:pic>
    </p:spTree>
    <p:extLst>
      <p:ext uri="{BB962C8B-B14F-4D97-AF65-F5344CB8AC3E}">
        <p14:creationId xmlns:p14="http://schemas.microsoft.com/office/powerpoint/2010/main" val="363800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9A8C49D-BF81-4251-819F-3BD6A3DB4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353" y="3863788"/>
            <a:ext cx="3657600" cy="2438400"/>
          </a:xfrm>
          <a:prstGeom prst="rect">
            <a:avLst/>
          </a:prstGeom>
        </p:spPr>
      </p:pic>
      <p:pic>
        <p:nvPicPr>
          <p:cNvPr id="5" name="図 4">
            <a:extLst>
              <a:ext uri="{FF2B5EF4-FFF2-40B4-BE49-F238E27FC236}">
                <a16:creationId xmlns:a16="http://schemas.microsoft.com/office/drawing/2014/main" id="{D4B1E0B0-59B4-442C-A97C-34A50D4D8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53" y="3863788"/>
            <a:ext cx="3657600" cy="2438400"/>
          </a:xfrm>
          <a:prstGeom prst="rect">
            <a:avLst/>
          </a:prstGeom>
        </p:spPr>
      </p:pic>
      <p:pic>
        <p:nvPicPr>
          <p:cNvPr id="7" name="図 6">
            <a:extLst>
              <a:ext uri="{FF2B5EF4-FFF2-40B4-BE49-F238E27FC236}">
                <a16:creationId xmlns:a16="http://schemas.microsoft.com/office/drawing/2014/main" id="{33158F59-F616-402E-952E-334EA51571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353" y="555812"/>
            <a:ext cx="3657600" cy="2438400"/>
          </a:xfrm>
          <a:prstGeom prst="rect">
            <a:avLst/>
          </a:prstGeom>
        </p:spPr>
      </p:pic>
      <p:pic>
        <p:nvPicPr>
          <p:cNvPr id="9" name="図 8">
            <a:extLst>
              <a:ext uri="{FF2B5EF4-FFF2-40B4-BE49-F238E27FC236}">
                <a16:creationId xmlns:a16="http://schemas.microsoft.com/office/drawing/2014/main" id="{CA8C5347-A413-413B-943F-B8FB69AA7C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353" y="555812"/>
            <a:ext cx="3657600" cy="2438400"/>
          </a:xfrm>
          <a:prstGeom prst="rect">
            <a:avLst/>
          </a:prstGeom>
        </p:spPr>
      </p:pic>
    </p:spTree>
    <p:extLst>
      <p:ext uri="{BB962C8B-B14F-4D97-AF65-F5344CB8AC3E}">
        <p14:creationId xmlns:p14="http://schemas.microsoft.com/office/powerpoint/2010/main" val="2638835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C842F92-D82D-4F81-B932-4652D7E59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868274"/>
            <a:ext cx="3657600" cy="2438400"/>
          </a:xfrm>
          <a:prstGeom prst="rect">
            <a:avLst/>
          </a:prstGeom>
        </p:spPr>
      </p:pic>
      <p:pic>
        <p:nvPicPr>
          <p:cNvPr id="5" name="図 4">
            <a:extLst>
              <a:ext uri="{FF2B5EF4-FFF2-40B4-BE49-F238E27FC236}">
                <a16:creationId xmlns:a16="http://schemas.microsoft.com/office/drawing/2014/main" id="{1E5621E1-38E8-4476-818A-5E669C7CA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694" y="3863790"/>
            <a:ext cx="3657600" cy="2438400"/>
          </a:xfrm>
          <a:prstGeom prst="rect">
            <a:avLst/>
          </a:prstGeom>
        </p:spPr>
      </p:pic>
      <p:pic>
        <p:nvPicPr>
          <p:cNvPr id="7" name="図 6">
            <a:extLst>
              <a:ext uri="{FF2B5EF4-FFF2-40B4-BE49-F238E27FC236}">
                <a16:creationId xmlns:a16="http://schemas.microsoft.com/office/drawing/2014/main" id="{CDA0557B-9A77-48C0-9C09-093832794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555811"/>
            <a:ext cx="3657600" cy="2438400"/>
          </a:xfrm>
          <a:prstGeom prst="rect">
            <a:avLst/>
          </a:prstGeom>
        </p:spPr>
      </p:pic>
      <p:pic>
        <p:nvPicPr>
          <p:cNvPr id="9" name="図 8">
            <a:extLst>
              <a:ext uri="{FF2B5EF4-FFF2-40B4-BE49-F238E27FC236}">
                <a16:creationId xmlns:a16="http://schemas.microsoft.com/office/drawing/2014/main" id="{E5C8926F-810F-4678-9869-37053B4BE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694" y="555811"/>
            <a:ext cx="3657600" cy="2438400"/>
          </a:xfrm>
          <a:prstGeom prst="rect">
            <a:avLst/>
          </a:prstGeom>
        </p:spPr>
      </p:pic>
    </p:spTree>
    <p:extLst>
      <p:ext uri="{BB962C8B-B14F-4D97-AF65-F5344CB8AC3E}">
        <p14:creationId xmlns:p14="http://schemas.microsoft.com/office/powerpoint/2010/main" val="90799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7CBCD96-899C-4F35-B6EE-E7DB59496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694" y="3836894"/>
            <a:ext cx="3657600" cy="2438400"/>
          </a:xfrm>
          <a:prstGeom prst="rect">
            <a:avLst/>
          </a:prstGeom>
        </p:spPr>
      </p:pic>
      <p:pic>
        <p:nvPicPr>
          <p:cNvPr id="5" name="図 4">
            <a:extLst>
              <a:ext uri="{FF2B5EF4-FFF2-40B4-BE49-F238E27FC236}">
                <a16:creationId xmlns:a16="http://schemas.microsoft.com/office/drawing/2014/main" id="{34AC94DE-6E9F-4C2B-BF33-72BB1E7C5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835" y="3836895"/>
            <a:ext cx="3657600" cy="2438400"/>
          </a:xfrm>
          <a:prstGeom prst="rect">
            <a:avLst/>
          </a:prstGeom>
        </p:spPr>
      </p:pic>
      <p:pic>
        <p:nvPicPr>
          <p:cNvPr id="7" name="図 6">
            <a:extLst>
              <a:ext uri="{FF2B5EF4-FFF2-40B4-BE49-F238E27FC236}">
                <a16:creationId xmlns:a16="http://schemas.microsoft.com/office/drawing/2014/main" id="{324D54FE-E1CF-4C4F-B1E8-40831C78B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694" y="582706"/>
            <a:ext cx="3657600" cy="2438400"/>
          </a:xfrm>
          <a:prstGeom prst="rect">
            <a:avLst/>
          </a:prstGeom>
        </p:spPr>
      </p:pic>
      <p:pic>
        <p:nvPicPr>
          <p:cNvPr id="9" name="図 8">
            <a:extLst>
              <a:ext uri="{FF2B5EF4-FFF2-40B4-BE49-F238E27FC236}">
                <a16:creationId xmlns:a16="http://schemas.microsoft.com/office/drawing/2014/main" id="{A1AC0264-F2FF-4635-B651-BEF5FA4A92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459" y="582706"/>
            <a:ext cx="3657600" cy="2438400"/>
          </a:xfrm>
          <a:prstGeom prst="rect">
            <a:avLst/>
          </a:prstGeom>
        </p:spPr>
      </p:pic>
    </p:spTree>
    <p:extLst>
      <p:ext uri="{BB962C8B-B14F-4D97-AF65-F5344CB8AC3E}">
        <p14:creationId xmlns:p14="http://schemas.microsoft.com/office/powerpoint/2010/main" val="122968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21880E0-1340-4CAA-9E55-E1DC66A86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9729" y="3810001"/>
            <a:ext cx="3657600" cy="2438400"/>
          </a:xfrm>
          <a:prstGeom prst="rect">
            <a:avLst/>
          </a:prstGeom>
        </p:spPr>
      </p:pic>
      <p:pic>
        <p:nvPicPr>
          <p:cNvPr id="5" name="図 4">
            <a:extLst>
              <a:ext uri="{FF2B5EF4-FFF2-40B4-BE49-F238E27FC236}">
                <a16:creationId xmlns:a16="http://schemas.microsoft.com/office/drawing/2014/main" id="{08FA7870-24EE-4C70-AD0F-701FF5F5A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7" y="3810001"/>
            <a:ext cx="3657600" cy="2438400"/>
          </a:xfrm>
          <a:prstGeom prst="rect">
            <a:avLst/>
          </a:prstGeom>
        </p:spPr>
      </p:pic>
      <p:pic>
        <p:nvPicPr>
          <p:cNvPr id="7" name="図 6">
            <a:extLst>
              <a:ext uri="{FF2B5EF4-FFF2-40B4-BE49-F238E27FC236}">
                <a16:creationId xmlns:a16="http://schemas.microsoft.com/office/drawing/2014/main" id="{AF29C6AA-D0EB-4D6C-9831-6DBFFF24C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609600"/>
            <a:ext cx="3657600" cy="2438400"/>
          </a:xfrm>
          <a:prstGeom prst="rect">
            <a:avLst/>
          </a:prstGeom>
        </p:spPr>
      </p:pic>
      <p:pic>
        <p:nvPicPr>
          <p:cNvPr id="9" name="図 8">
            <a:extLst>
              <a:ext uri="{FF2B5EF4-FFF2-40B4-BE49-F238E27FC236}">
                <a16:creationId xmlns:a16="http://schemas.microsoft.com/office/drawing/2014/main" id="{AC97B1F7-5E9A-4CEA-9C40-B3517A4AC8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247" y="609600"/>
            <a:ext cx="3657600" cy="2438400"/>
          </a:xfrm>
          <a:prstGeom prst="rect">
            <a:avLst/>
          </a:prstGeom>
        </p:spPr>
      </p:pic>
    </p:spTree>
    <p:extLst>
      <p:ext uri="{BB962C8B-B14F-4D97-AF65-F5344CB8AC3E}">
        <p14:creationId xmlns:p14="http://schemas.microsoft.com/office/powerpoint/2010/main" val="1089499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5F5E70C-2FF4-47FC-AE69-E8EDE3016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141" y="3823447"/>
            <a:ext cx="3657600" cy="2438400"/>
          </a:xfrm>
          <a:prstGeom prst="rect">
            <a:avLst/>
          </a:prstGeom>
        </p:spPr>
      </p:pic>
      <p:pic>
        <p:nvPicPr>
          <p:cNvPr id="5" name="図 4">
            <a:extLst>
              <a:ext uri="{FF2B5EF4-FFF2-40B4-BE49-F238E27FC236}">
                <a16:creationId xmlns:a16="http://schemas.microsoft.com/office/drawing/2014/main" id="{D8FEE769-7EAC-4ACA-BD59-199506B2A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53" y="3823448"/>
            <a:ext cx="3657600" cy="2438400"/>
          </a:xfrm>
          <a:prstGeom prst="rect">
            <a:avLst/>
          </a:prstGeom>
        </p:spPr>
      </p:pic>
      <p:pic>
        <p:nvPicPr>
          <p:cNvPr id="7" name="図 6">
            <a:extLst>
              <a:ext uri="{FF2B5EF4-FFF2-40B4-BE49-F238E27FC236}">
                <a16:creationId xmlns:a16="http://schemas.microsoft.com/office/drawing/2014/main" id="{BDBFD08B-2D35-47EC-8934-665284D29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141" y="596153"/>
            <a:ext cx="3657600" cy="2438400"/>
          </a:xfrm>
          <a:prstGeom prst="rect">
            <a:avLst/>
          </a:prstGeom>
        </p:spPr>
      </p:pic>
      <p:pic>
        <p:nvPicPr>
          <p:cNvPr id="9" name="図 8">
            <a:extLst>
              <a:ext uri="{FF2B5EF4-FFF2-40B4-BE49-F238E27FC236}">
                <a16:creationId xmlns:a16="http://schemas.microsoft.com/office/drawing/2014/main" id="{B01FA8AA-FA9D-4CE8-BE27-9C80F3A29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353" y="596153"/>
            <a:ext cx="3657600" cy="2438400"/>
          </a:xfrm>
          <a:prstGeom prst="rect">
            <a:avLst/>
          </a:prstGeom>
        </p:spPr>
      </p:pic>
    </p:spTree>
    <p:extLst>
      <p:ext uri="{BB962C8B-B14F-4D97-AF65-F5344CB8AC3E}">
        <p14:creationId xmlns:p14="http://schemas.microsoft.com/office/powerpoint/2010/main" val="272868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31AD567-EB9A-4F13-AF72-F911E61D7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353" y="3877235"/>
            <a:ext cx="3657600" cy="2438400"/>
          </a:xfrm>
          <a:prstGeom prst="rect">
            <a:avLst/>
          </a:prstGeom>
        </p:spPr>
      </p:pic>
      <p:pic>
        <p:nvPicPr>
          <p:cNvPr id="5" name="図 4">
            <a:extLst>
              <a:ext uri="{FF2B5EF4-FFF2-40B4-BE49-F238E27FC236}">
                <a16:creationId xmlns:a16="http://schemas.microsoft.com/office/drawing/2014/main" id="{EE013054-2D3B-4782-B48D-767F27621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694" y="3877235"/>
            <a:ext cx="3657600" cy="2438400"/>
          </a:xfrm>
          <a:prstGeom prst="rect">
            <a:avLst/>
          </a:prstGeom>
        </p:spPr>
      </p:pic>
      <p:pic>
        <p:nvPicPr>
          <p:cNvPr id="7" name="図 6">
            <a:extLst>
              <a:ext uri="{FF2B5EF4-FFF2-40B4-BE49-F238E27FC236}">
                <a16:creationId xmlns:a16="http://schemas.microsoft.com/office/drawing/2014/main" id="{A4792ECE-91F1-41B4-9A0B-0E14CC50A1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353" y="542365"/>
            <a:ext cx="3657600" cy="2438400"/>
          </a:xfrm>
          <a:prstGeom prst="rect">
            <a:avLst/>
          </a:prstGeom>
        </p:spPr>
      </p:pic>
      <p:pic>
        <p:nvPicPr>
          <p:cNvPr id="9" name="図 8">
            <a:extLst>
              <a:ext uri="{FF2B5EF4-FFF2-40B4-BE49-F238E27FC236}">
                <a16:creationId xmlns:a16="http://schemas.microsoft.com/office/drawing/2014/main" id="{F3E94003-1093-4058-9BF2-79D248BFB9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694" y="542365"/>
            <a:ext cx="3657600" cy="2438400"/>
          </a:xfrm>
          <a:prstGeom prst="rect">
            <a:avLst/>
          </a:prstGeom>
        </p:spPr>
      </p:pic>
    </p:spTree>
    <p:extLst>
      <p:ext uri="{BB962C8B-B14F-4D97-AF65-F5344CB8AC3E}">
        <p14:creationId xmlns:p14="http://schemas.microsoft.com/office/powerpoint/2010/main" val="2466898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3B1E9A6-8EE6-454E-A1D7-0E712FA2F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353" y="3877235"/>
            <a:ext cx="3657600" cy="2438400"/>
          </a:xfrm>
          <a:prstGeom prst="rect">
            <a:avLst/>
          </a:prstGeom>
        </p:spPr>
      </p:pic>
      <p:pic>
        <p:nvPicPr>
          <p:cNvPr id="5" name="図 4">
            <a:extLst>
              <a:ext uri="{FF2B5EF4-FFF2-40B4-BE49-F238E27FC236}">
                <a16:creationId xmlns:a16="http://schemas.microsoft.com/office/drawing/2014/main" id="{5F3D947F-AEC8-4818-BDA3-CD5FE5119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877235"/>
            <a:ext cx="3657600" cy="2438400"/>
          </a:xfrm>
          <a:prstGeom prst="rect">
            <a:avLst/>
          </a:prstGeom>
        </p:spPr>
      </p:pic>
      <p:pic>
        <p:nvPicPr>
          <p:cNvPr id="7" name="図 6">
            <a:extLst>
              <a:ext uri="{FF2B5EF4-FFF2-40B4-BE49-F238E27FC236}">
                <a16:creationId xmlns:a16="http://schemas.microsoft.com/office/drawing/2014/main" id="{3C05B53F-903A-41BF-A929-5CA70BF42A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353" y="676836"/>
            <a:ext cx="3657600" cy="2438400"/>
          </a:xfrm>
          <a:prstGeom prst="rect">
            <a:avLst/>
          </a:prstGeom>
        </p:spPr>
      </p:pic>
      <p:pic>
        <p:nvPicPr>
          <p:cNvPr id="9" name="図 8">
            <a:extLst>
              <a:ext uri="{FF2B5EF4-FFF2-40B4-BE49-F238E27FC236}">
                <a16:creationId xmlns:a16="http://schemas.microsoft.com/office/drawing/2014/main" id="{ADA74514-8B6B-4A10-BDE0-312F1A034C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542365"/>
            <a:ext cx="3657600" cy="2438400"/>
          </a:xfrm>
          <a:prstGeom prst="rect">
            <a:avLst/>
          </a:prstGeom>
        </p:spPr>
      </p:pic>
    </p:spTree>
    <p:extLst>
      <p:ext uri="{BB962C8B-B14F-4D97-AF65-F5344CB8AC3E}">
        <p14:creationId xmlns:p14="http://schemas.microsoft.com/office/powerpoint/2010/main" val="1138022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gel Harp エンジェルハープ 28弦 アイリッシュハープ④_画像1">
            <a:extLst>
              <a:ext uri="{FF2B5EF4-FFF2-40B4-BE49-F238E27FC236}">
                <a16:creationId xmlns:a16="http://schemas.microsoft.com/office/drawing/2014/main" id="{B5BB55B2-E5A4-4F8F-BC65-E04CCA890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33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B9096B4-D56A-44FF-9AA1-3633449EF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5247" y="582706"/>
            <a:ext cx="3657600" cy="2438400"/>
          </a:xfrm>
          <a:prstGeom prst="rect">
            <a:avLst/>
          </a:prstGeom>
        </p:spPr>
      </p:pic>
      <p:pic>
        <p:nvPicPr>
          <p:cNvPr id="5" name="図 4">
            <a:extLst>
              <a:ext uri="{FF2B5EF4-FFF2-40B4-BE49-F238E27FC236}">
                <a16:creationId xmlns:a16="http://schemas.microsoft.com/office/drawing/2014/main" id="{12EF7787-CAB1-4EFC-ADAF-6BD1C26DA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7" y="582706"/>
            <a:ext cx="3657600" cy="2438400"/>
          </a:xfrm>
          <a:prstGeom prst="rect">
            <a:avLst/>
          </a:prstGeom>
        </p:spPr>
      </p:pic>
    </p:spTree>
    <p:extLst>
      <p:ext uri="{BB962C8B-B14F-4D97-AF65-F5344CB8AC3E}">
        <p14:creationId xmlns:p14="http://schemas.microsoft.com/office/powerpoint/2010/main" val="397546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68D32D7-58EC-4A27-9A22-1FBA6C2AD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 y="0"/>
            <a:ext cx="5141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D7E29328-BE4D-46EF-8E0A-7BDC5B7117D6}"/>
              </a:ext>
            </a:extLst>
          </p:cNvPr>
          <p:cNvSpPr txBox="1"/>
          <p:nvPr/>
        </p:nvSpPr>
        <p:spPr>
          <a:xfrm>
            <a:off x="5266373" y="134749"/>
            <a:ext cx="6097904" cy="6186309"/>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はじめてのハープ教本 楽譜 </a:t>
            </a:r>
            <a:r>
              <a:rPr lang="en-US" altLang="ja-JP" b="1" dirty="0">
                <a:latin typeface="メイリオ" panose="020B0604030504040204" pitchFamily="50" charset="-128"/>
                <a:ea typeface="メイリオ" panose="020B0604030504040204" pitchFamily="50" charset="-128"/>
              </a:rPr>
              <a:t>– 2014/6/28</a:t>
            </a:r>
          </a:p>
          <a:p>
            <a:r>
              <a:rPr lang="ja-JP" altLang="en-US" b="1" dirty="0">
                <a:latin typeface="メイリオ" panose="020B0604030504040204" pitchFamily="50" charset="-128"/>
                <a:ea typeface="メイリオ" panose="020B0604030504040204" pitchFamily="50" charset="-128"/>
              </a:rPr>
              <a:t>松岡 みやび </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著</a:t>
            </a:r>
            <a:r>
              <a:rPr lang="en-US" altLang="ja-JP" b="1" dirty="0">
                <a:latin typeface="メイリオ" panose="020B0604030504040204" pitchFamily="50" charset="-128"/>
                <a:ea typeface="メイリオ" panose="020B0604030504040204" pitchFamily="50" charset="-128"/>
              </a:rPr>
              <a:t>)</a:t>
            </a:r>
          </a:p>
          <a:p>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4,510</a:t>
            </a: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21</a:t>
            </a:r>
            <a:r>
              <a:rPr lang="ja-JP" altLang="en-US" b="1" dirty="0">
                <a:latin typeface="メイリオ" panose="020B0604030504040204" pitchFamily="50" charset="-128"/>
                <a:ea typeface="メイリオ" panose="020B0604030504040204" pitchFamily="50" charset="-128"/>
              </a:rPr>
              <a:t>世紀は一家に一台ハープの時代に</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」をスローガンに趣味層への普及を目指し活躍するハーピスト・松岡みやびによるハープ教則本、入門書。 </a:t>
            </a:r>
            <a:r>
              <a:rPr lang="en-US" altLang="ja-JP" b="1" dirty="0">
                <a:latin typeface="メイリオ" panose="020B0604030504040204" pitchFamily="50" charset="-128"/>
                <a:ea typeface="メイリオ" panose="020B0604030504040204" pitchFamily="50" charset="-128"/>
              </a:rPr>
              <a:t>&lt;</a:t>
            </a:r>
            <a:r>
              <a:rPr lang="en-US" altLang="ja-JP" b="1" dirty="0" err="1">
                <a:latin typeface="メイリオ" panose="020B0604030504040204" pitchFamily="50" charset="-128"/>
                <a:ea typeface="メイリオ" panose="020B0604030504040204" pitchFamily="50" charset="-128"/>
              </a:rPr>
              <a:t>br</a:t>
            </a:r>
            <a:r>
              <a:rPr lang="en-US" altLang="ja-JP" b="1" dirty="0">
                <a:latin typeface="メイリオ" panose="020B0604030504040204" pitchFamily="50" charset="-128"/>
                <a:ea typeface="メイリオ" panose="020B0604030504040204" pitchFamily="50" charset="-128"/>
              </a:rPr>
              <a:t>/&gt;</a:t>
            </a:r>
            <a:r>
              <a:rPr lang="ja-JP" altLang="en-US" b="1" dirty="0">
                <a:latin typeface="メイリオ" panose="020B0604030504040204" pitchFamily="50" charset="-128"/>
                <a:ea typeface="メイリオ" panose="020B0604030504040204" pitchFamily="50" charset="-128"/>
              </a:rPr>
              <a:t>腕や関節を固定せずに体全体を柔軟に使うことで美しく豊かな演奏表現を実現する独自の奏法</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ミヤビ・メソード</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を分かりやすく解説する。本書は従来のグランドハープ、アイリッシュハープに加え、近年広まりを見せる小型の「ミニハープ」にも対応する。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はじめに演奏姿勢やチューニング、半音操作などの基礎を学び、以降は</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きらきら星</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や</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チューリップ</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などのポピュラー曲を交えて、旋律、和音、音階、アルペジオ・グリッサンドと段階的に演奏テクニックを習得していく。楽しみながら練習できるよう、単なる指練習は極力少なくし、演奏テクニックをポピュラー曲で復習しながら進めていく構成とした。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巻末には</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アメージング・グレイス</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や</a:t>
            </a:r>
            <a:r>
              <a:rPr lang="en-US" altLang="ja-JP" b="1" dirty="0">
                <a:latin typeface="メイリオ" panose="020B0604030504040204" pitchFamily="50" charset="-128"/>
                <a:ea typeface="メイリオ" panose="020B0604030504040204" pitchFamily="50" charset="-128"/>
              </a:rPr>
              <a:t>〈Jupiter〉</a:t>
            </a:r>
            <a:r>
              <a:rPr lang="ja-JP" altLang="en-US" b="1" dirty="0">
                <a:latin typeface="メイリオ" panose="020B0604030504040204" pitchFamily="50" charset="-128"/>
                <a:ea typeface="メイリオ" panose="020B0604030504040204" pitchFamily="50" charset="-128"/>
              </a:rPr>
              <a:t>など、様々なシーンで演奏できるステージレパートリー</a:t>
            </a:r>
            <a:r>
              <a:rPr lang="en-US" altLang="ja-JP" b="1" dirty="0">
                <a:latin typeface="メイリオ" panose="020B0604030504040204" pitchFamily="50" charset="-128"/>
                <a:ea typeface="メイリオ" panose="020B0604030504040204" pitchFamily="50" charset="-128"/>
              </a:rPr>
              <a:t>11</a:t>
            </a:r>
            <a:r>
              <a:rPr lang="ja-JP" altLang="en-US" b="1" dirty="0">
                <a:latin typeface="メイリオ" panose="020B0604030504040204" pitchFamily="50" charset="-128"/>
                <a:ea typeface="メイリオ" panose="020B0604030504040204" pitchFamily="50" charset="-128"/>
              </a:rPr>
              <a:t>曲も併載する。</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00917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ACC44EF-A6C1-4D7E-9DB4-2DD30F5739B7}"/>
              </a:ext>
            </a:extLst>
          </p:cNvPr>
          <p:cNvSpPr txBox="1"/>
          <p:nvPr/>
        </p:nvSpPr>
        <p:spPr>
          <a:xfrm>
            <a:off x="274320" y="154395"/>
            <a:ext cx="11601449" cy="5909310"/>
          </a:xfrm>
          <a:prstGeom prst="rect">
            <a:avLst/>
          </a:prstGeom>
          <a:noFill/>
        </p:spPr>
        <p:txBody>
          <a:bodyPr wrap="square">
            <a:spAutoFit/>
          </a:bodyPr>
          <a:lstStyle/>
          <a:p>
            <a:r>
              <a:rPr lang="ja-JP" altLang="en-US" sz="1400" b="1" dirty="0">
                <a:latin typeface="メイリオ" panose="020B0604030504040204" pitchFamily="50" charset="-128"/>
                <a:ea typeface="メイリオ" panose="020B0604030504040204" pitchFamily="50" charset="-128"/>
              </a:rPr>
              <a:t>商品の説明</a:t>
            </a:r>
            <a:endParaRPr lang="en-US" altLang="ja-JP" sz="1400" b="1" dirty="0">
              <a:latin typeface="メイリオ" panose="020B0604030504040204" pitchFamily="50" charset="-128"/>
              <a:ea typeface="メイリオ" panose="020B0604030504040204" pitchFamily="50" charset="-128"/>
            </a:endParaRPr>
          </a:p>
          <a:p>
            <a:endParaRPr lang="ja-JP" altLang="en-US"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著者について</a:t>
            </a:r>
            <a:endParaRPr lang="en-US" altLang="ja-JP" sz="1400" b="1" dirty="0">
              <a:latin typeface="メイリオ" panose="020B0604030504040204" pitchFamily="50" charset="-128"/>
              <a:ea typeface="メイリオ" panose="020B0604030504040204" pitchFamily="50" charset="-128"/>
            </a:endParaRPr>
          </a:p>
          <a:p>
            <a:endParaRPr lang="ja-JP" altLang="en-US"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1973</a:t>
            </a:r>
            <a:r>
              <a:rPr lang="ja-JP" altLang="en-US" sz="1400" b="1" dirty="0">
                <a:latin typeface="メイリオ" panose="020B0604030504040204" pitchFamily="50" charset="-128"/>
                <a:ea typeface="メイリオ" panose="020B0604030504040204" pitchFamily="50" charset="-128"/>
              </a:rPr>
              <a:t>年東京生まれ。学習院女子高等科在学中、日本ハープコンクールに最年少優勝してデビュー。「まぶしい輝きを放つ宝石のようなハーピスト」と評される。東京芸術大学音楽学部</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ハープ専攻</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卒業。東京大学研究生としてサウンドスケープ論</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音による環境問題</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を研究。</a:t>
            </a:r>
            <a:r>
              <a:rPr lang="en-US" altLang="ja-JP" sz="1400" b="1" dirty="0">
                <a:latin typeface="メイリオ" panose="020B0604030504040204" pitchFamily="50" charset="-128"/>
                <a:ea typeface="メイリオ" panose="020B0604030504040204" pitchFamily="50" charset="-128"/>
              </a:rPr>
              <a:t>USA</a:t>
            </a:r>
            <a:r>
              <a:rPr lang="ja-JP" altLang="en-US" sz="1400" b="1" dirty="0">
                <a:latin typeface="メイリオ" panose="020B0604030504040204" pitchFamily="50" charset="-128"/>
                <a:ea typeface="メイリオ" panose="020B0604030504040204" pitchFamily="50" charset="-128"/>
              </a:rPr>
              <a:t>国際ハープコンクール日本人初入賞。ジュネーヴ国際音楽コンクール</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ハープ部門</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日本人初ファイナリストとなる。ウィーン・フィルハーモニー管弦楽団首席メンバーとモーツアルト「フルートとハープのための協奏曲」を共演。</a:t>
            </a:r>
            <a:r>
              <a:rPr lang="en-US" altLang="ja-JP" sz="1400" b="1" dirty="0">
                <a:latin typeface="メイリオ" panose="020B0604030504040204" pitchFamily="50" charset="-128"/>
                <a:ea typeface="メイリオ" panose="020B0604030504040204" pitchFamily="50" charset="-128"/>
              </a:rPr>
              <a:t>NHK-BS</a:t>
            </a:r>
            <a:r>
              <a:rPr lang="ja-JP" altLang="en-US" sz="1400" b="1" dirty="0">
                <a:latin typeface="メイリオ" panose="020B0604030504040204" pitchFamily="50" charset="-128"/>
                <a:ea typeface="メイリオ" panose="020B0604030504040204" pitchFamily="50" charset="-128"/>
              </a:rPr>
              <a:t>テレビでオリジナル流派「ミヤビ・メソード」が特集され反響を呼んでいる。著書</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「聴くだけで元気がでる本」</a:t>
            </a:r>
            <a:r>
              <a:rPr lang="en-US" altLang="ja-JP" sz="1400" b="1" dirty="0">
                <a:latin typeface="メイリオ" panose="020B0604030504040204" pitchFamily="50" charset="-128"/>
                <a:ea typeface="メイリオ" panose="020B0604030504040204" pitchFamily="50" charset="-128"/>
              </a:rPr>
              <a:t>(PHP</a:t>
            </a:r>
            <a:r>
              <a:rPr lang="ja-JP" altLang="en-US" sz="1400" b="1" dirty="0">
                <a:latin typeface="メイリオ" panose="020B0604030504040204" pitchFamily="50" charset="-128"/>
                <a:ea typeface="メイリオ" panose="020B0604030504040204" pitchFamily="50" charset="-128"/>
              </a:rPr>
              <a:t>研究所</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CD:</a:t>
            </a:r>
            <a:r>
              <a:rPr lang="ja-JP" altLang="en-US" sz="1400" b="1" dirty="0">
                <a:latin typeface="メイリオ" panose="020B0604030504040204" pitchFamily="50" charset="-128"/>
                <a:ea typeface="メイリオ" panose="020B0604030504040204" pitchFamily="50" charset="-128"/>
              </a:rPr>
              <a:t>「クリスタル・ハープ」</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オーマガトキ</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他。</a:t>
            </a:r>
          </a:p>
          <a:p>
            <a:r>
              <a:rPr lang="ja-JP" altLang="en-US" sz="1400" b="1" dirty="0">
                <a:latin typeface="メイリオ" panose="020B0604030504040204" pitchFamily="50" charset="-128"/>
                <a:ea typeface="メイリオ" panose="020B0604030504040204" pitchFamily="50" charset="-128"/>
              </a:rPr>
              <a:t>著者略歴 </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rPr>
              <a:t>BOOK</a:t>
            </a:r>
            <a:r>
              <a:rPr lang="ja-JP" altLang="en-US" sz="1400" b="1" dirty="0">
                <a:latin typeface="メイリオ" panose="020B0604030504040204" pitchFamily="50" charset="-128"/>
                <a:ea typeface="メイリオ" panose="020B0604030504040204" pitchFamily="50" charset="-128"/>
              </a:rPr>
              <a:t>著者紹介情報」より</a:t>
            </a:r>
            <a:r>
              <a:rPr lang="en-US" altLang="ja-JP" sz="1400" b="1" dirty="0">
                <a:latin typeface="メイリオ" panose="020B0604030504040204" pitchFamily="50" charset="-128"/>
                <a:ea typeface="メイリオ" panose="020B0604030504040204" pitchFamily="50" charset="-128"/>
              </a:rPr>
              <a:t>)</a:t>
            </a:r>
          </a:p>
          <a:p>
            <a:r>
              <a:rPr lang="ja-JP" altLang="en-US" sz="1400" b="1" dirty="0">
                <a:latin typeface="メイリオ" panose="020B0604030504040204" pitchFamily="50" charset="-128"/>
                <a:ea typeface="メイリオ" panose="020B0604030504040204" pitchFamily="50" charset="-128"/>
              </a:rPr>
              <a:t>松岡</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みやび</a:t>
            </a:r>
          </a:p>
          <a:p>
            <a:r>
              <a:rPr lang="ja-JP" altLang="en-US" sz="1400" b="1" dirty="0">
                <a:latin typeface="メイリオ" panose="020B0604030504040204" pitchFamily="50" charset="-128"/>
                <a:ea typeface="メイリオ" panose="020B0604030504040204" pitchFamily="50" charset="-128"/>
              </a:rPr>
              <a:t>ハーピスト。株式会社ミヤビ・メソード代表取締役社長。学習院女子高等科、東京芸術大学卒業。東京大学研究課程修了。新しいハープ奏法“ミヤビ・メソード”を創設。介護施設や病院でのボランティアコンサートを定期的に開催し、音楽療法にも取り組んでいる。日本ハープコンクールアドバンス部門最年少優勝。プロフェッショナル部門最年少で最高位および審査員特別賞受賞。</a:t>
            </a:r>
            <a:r>
              <a:rPr lang="en-US" altLang="ja-JP" sz="1400" b="1" dirty="0">
                <a:latin typeface="メイリオ" panose="020B0604030504040204" pitchFamily="50" charset="-128"/>
                <a:ea typeface="メイリオ" panose="020B0604030504040204" pitchFamily="50" charset="-128"/>
              </a:rPr>
              <a:t>USA</a:t>
            </a:r>
            <a:r>
              <a:rPr lang="ja-JP" altLang="en-US" sz="1400" b="1" dirty="0">
                <a:latin typeface="メイリオ" panose="020B0604030504040204" pitchFamily="50" charset="-128"/>
                <a:ea typeface="メイリオ" panose="020B0604030504040204" pitchFamily="50" charset="-128"/>
              </a:rPr>
              <a:t>国際ハープコンクール日本人初入賞。ジュネーヴ国際音楽コンクールハープ部門日本人初ファイナリスト</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本データはこの書籍が刊行された当時に掲載されていたものです</a:t>
            </a:r>
            <a:r>
              <a:rPr lang="en-US" altLang="ja-JP" sz="1400" b="1" dirty="0">
                <a:latin typeface="メイリオ" panose="020B0604030504040204" pitchFamily="50" charset="-128"/>
                <a:ea typeface="メイリオ" panose="020B0604030504040204" pitchFamily="50" charset="-128"/>
              </a:rPr>
              <a:t>)</a:t>
            </a:r>
          </a:p>
          <a:p>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登録情報</a:t>
            </a:r>
            <a:endParaRPr lang="en-US" altLang="ja-JP" sz="1400" b="1" dirty="0">
              <a:latin typeface="メイリオ" panose="020B0604030504040204" pitchFamily="50" charset="-128"/>
              <a:ea typeface="メイリオ" panose="020B0604030504040204" pitchFamily="50" charset="-128"/>
            </a:endParaRPr>
          </a:p>
          <a:p>
            <a:endParaRPr lang="ja-JP" altLang="en-US"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出版社 </a:t>
            </a:r>
            <a:r>
              <a:rPr lang="en-US" altLang="ja-JP" sz="1400" b="1" dirty="0">
                <a:latin typeface="メイリオ" panose="020B0604030504040204" pitchFamily="50" charset="-128"/>
                <a:ea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rPr>
              <a:t>音楽之友社</a:t>
            </a:r>
            <a:r>
              <a:rPr lang="en-US" altLang="ja-JP" sz="1400" b="1" dirty="0">
                <a:latin typeface="メイリオ" panose="020B0604030504040204" pitchFamily="50" charset="-128"/>
                <a:ea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rPr>
              <a:t>菊倍版 </a:t>
            </a:r>
            <a:r>
              <a:rPr lang="en-US" altLang="ja-JP" sz="1400" b="1" dirty="0">
                <a:latin typeface="メイリオ" panose="020B0604030504040204" pitchFamily="50" charset="-128"/>
                <a:ea typeface="メイリオ" panose="020B0604030504040204" pitchFamily="50" charset="-128"/>
              </a:rPr>
              <a:t>(2014/6/28)</a:t>
            </a:r>
          </a:p>
          <a:p>
            <a:r>
              <a:rPr lang="ja-JP" altLang="en-US" sz="1400" b="1" dirty="0">
                <a:latin typeface="メイリオ" panose="020B0604030504040204" pitchFamily="50" charset="-128"/>
                <a:ea typeface="メイリオ" panose="020B0604030504040204" pitchFamily="50" charset="-128"/>
              </a:rPr>
              <a:t>発売日 </a:t>
            </a:r>
            <a:r>
              <a:rPr lang="en-US" altLang="ja-JP" sz="1400" b="1" dirty="0">
                <a:latin typeface="メイリオ" panose="020B0604030504040204" pitchFamily="50" charset="-128"/>
                <a:ea typeface="メイリオ" panose="020B0604030504040204" pitchFamily="50" charset="-128"/>
              </a:rPr>
              <a:t>: 2014/6/28</a:t>
            </a:r>
          </a:p>
          <a:p>
            <a:r>
              <a:rPr lang="ja-JP" altLang="en-US" sz="1400" b="1" dirty="0">
                <a:latin typeface="メイリオ" panose="020B0604030504040204" pitchFamily="50" charset="-128"/>
                <a:ea typeface="メイリオ" panose="020B0604030504040204" pitchFamily="50" charset="-128"/>
              </a:rPr>
              <a:t>言語 </a:t>
            </a:r>
            <a:r>
              <a:rPr lang="en-US" altLang="ja-JP" sz="1400" b="1" dirty="0">
                <a:latin typeface="メイリオ" panose="020B0604030504040204" pitchFamily="50" charset="-128"/>
                <a:ea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rPr>
              <a:t>日本語</a:t>
            </a:r>
          </a:p>
          <a:p>
            <a:r>
              <a:rPr lang="ja-JP" altLang="en-US" sz="1400" b="1" dirty="0">
                <a:latin typeface="メイリオ" panose="020B0604030504040204" pitchFamily="50" charset="-128"/>
                <a:ea typeface="メイリオ" panose="020B0604030504040204" pitchFamily="50" charset="-128"/>
              </a:rPr>
              <a:t>楽譜 </a:t>
            </a:r>
            <a:r>
              <a:rPr lang="en-US" altLang="ja-JP" sz="1400" b="1" dirty="0">
                <a:latin typeface="メイリオ" panose="020B0604030504040204" pitchFamily="50" charset="-128"/>
                <a:ea typeface="メイリオ" panose="020B0604030504040204" pitchFamily="50" charset="-128"/>
              </a:rPr>
              <a:t>: 128</a:t>
            </a:r>
            <a:r>
              <a:rPr lang="ja-JP" altLang="en-US" sz="1400" b="1" dirty="0">
                <a:latin typeface="メイリオ" panose="020B0604030504040204" pitchFamily="50" charset="-128"/>
                <a:ea typeface="メイリオ" panose="020B0604030504040204" pitchFamily="50" charset="-128"/>
              </a:rPr>
              <a:t>ページ</a:t>
            </a:r>
          </a:p>
          <a:p>
            <a:r>
              <a:rPr lang="en-US" altLang="ja-JP" sz="1400" b="1" dirty="0">
                <a:latin typeface="メイリオ" panose="020B0604030504040204" pitchFamily="50" charset="-128"/>
                <a:ea typeface="メイリオ" panose="020B0604030504040204" pitchFamily="50" charset="-128"/>
              </a:rPr>
              <a:t>ISBN-10 : 4276473039</a:t>
            </a:r>
          </a:p>
          <a:p>
            <a:r>
              <a:rPr lang="en-US" altLang="ja-JP" sz="1400" b="1" dirty="0">
                <a:latin typeface="メイリオ" panose="020B0604030504040204" pitchFamily="50" charset="-128"/>
                <a:ea typeface="メイリオ" panose="020B0604030504040204" pitchFamily="50" charset="-128"/>
              </a:rPr>
              <a:t>ISBN-13 : 978-4276473034</a:t>
            </a:r>
          </a:p>
          <a:p>
            <a:r>
              <a:rPr lang="en-US" altLang="ja-JP" sz="1400" b="1" dirty="0">
                <a:latin typeface="メイリオ" panose="020B0604030504040204" pitchFamily="50" charset="-128"/>
                <a:ea typeface="メイリオ" panose="020B0604030504040204" pitchFamily="50" charset="-128"/>
              </a:rPr>
              <a:t>Amazon </a:t>
            </a:r>
            <a:r>
              <a:rPr lang="ja-JP" altLang="en-US" sz="1400" b="1" dirty="0">
                <a:latin typeface="メイリオ" panose="020B0604030504040204" pitchFamily="50" charset="-128"/>
                <a:ea typeface="メイリオ" panose="020B0604030504040204" pitchFamily="50" charset="-128"/>
              </a:rPr>
              <a:t>売れ筋ランキング</a:t>
            </a:r>
            <a:r>
              <a:rPr lang="en-US" altLang="ja-JP" sz="1400" b="1" dirty="0">
                <a:latin typeface="メイリオ" panose="020B0604030504040204" pitchFamily="50" charset="-128"/>
                <a:ea typeface="メイリオ" panose="020B0604030504040204" pitchFamily="50" charset="-128"/>
              </a:rPr>
              <a:t>: - 161,858</a:t>
            </a:r>
            <a:r>
              <a:rPr lang="ja-JP" altLang="en-US" sz="1400" b="1" dirty="0">
                <a:latin typeface="メイリオ" panose="020B0604030504040204" pitchFamily="50" charset="-128"/>
                <a:ea typeface="メイリオ" panose="020B0604030504040204" pitchFamily="50" charset="-128"/>
              </a:rPr>
              <a:t>位本 </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の売れ筋ランキングを見る本</a:t>
            </a:r>
            <a:r>
              <a:rPr lang="en-US" altLang="ja-JP" sz="1400" b="1" dirty="0">
                <a:latin typeface="メイリオ" panose="020B0604030504040204" pitchFamily="50" charset="-128"/>
                <a:ea typeface="メイリオ" panose="020B0604030504040204" pitchFamily="50" charset="-128"/>
              </a:rPr>
              <a:t>)</a:t>
            </a:r>
          </a:p>
          <a:p>
            <a:r>
              <a:rPr lang="en-US" altLang="ja-JP" sz="1400" b="1" dirty="0">
                <a:latin typeface="メイリオ" panose="020B0604030504040204" pitchFamily="50" charset="-128"/>
                <a:ea typeface="メイリオ" panose="020B0604030504040204" pitchFamily="50" charset="-128"/>
              </a:rPr>
              <a:t>- 1,429</a:t>
            </a:r>
            <a:r>
              <a:rPr lang="ja-JP" altLang="en-US" sz="1400" b="1" dirty="0">
                <a:latin typeface="メイリオ" panose="020B0604030504040204" pitchFamily="50" charset="-128"/>
                <a:ea typeface="メイリオ" panose="020B0604030504040204" pitchFamily="50" charset="-128"/>
              </a:rPr>
              <a:t>位映画音楽楽譜・スコア・音楽書</a:t>
            </a:r>
          </a:p>
          <a:p>
            <a:r>
              <a:rPr lang="ja-JP" altLang="en-US" sz="1400" b="1" dirty="0">
                <a:latin typeface="メイリオ" panose="020B0604030504040204" pitchFamily="50" charset="-128"/>
                <a:ea typeface="メイリオ" panose="020B0604030504040204" pitchFamily="50" charset="-128"/>
              </a:rPr>
              <a:t>カスタマーレビュー</a:t>
            </a:r>
            <a:r>
              <a:rPr lang="en-US" altLang="ja-JP" sz="1400" b="1" dirty="0">
                <a:latin typeface="メイリオ" panose="020B0604030504040204" pitchFamily="50" charset="-128"/>
                <a:ea typeface="メイリオ" panose="020B0604030504040204" pitchFamily="50" charset="-128"/>
              </a:rPr>
              <a:t>: 5</a:t>
            </a:r>
            <a:r>
              <a:rPr lang="ja-JP" altLang="en-US" sz="1400" b="1" dirty="0">
                <a:latin typeface="メイリオ" panose="020B0604030504040204" pitchFamily="50" charset="-128"/>
                <a:ea typeface="メイリオ" panose="020B0604030504040204" pitchFamily="50" charset="-128"/>
              </a:rPr>
              <a:t>つ星のうち</a:t>
            </a:r>
            <a:r>
              <a:rPr lang="en-US" altLang="ja-JP" sz="1400" b="1" dirty="0">
                <a:latin typeface="メイリオ" panose="020B0604030504040204" pitchFamily="50" charset="-128"/>
                <a:ea typeface="メイリオ" panose="020B0604030504040204" pitchFamily="50" charset="-128"/>
              </a:rPr>
              <a:t>3.4    9</a:t>
            </a:r>
            <a:r>
              <a:rPr lang="ja-JP" altLang="en-US" sz="1400" b="1" dirty="0">
                <a:latin typeface="メイリオ" panose="020B0604030504040204" pitchFamily="50" charset="-128"/>
                <a:ea typeface="メイリオ" panose="020B0604030504040204" pitchFamily="50" charset="-128"/>
              </a:rPr>
              <a:t>個の評価</a:t>
            </a:r>
          </a:p>
        </p:txBody>
      </p:sp>
    </p:spTree>
    <p:extLst>
      <p:ext uri="{BB962C8B-B14F-4D97-AF65-F5344CB8AC3E}">
        <p14:creationId xmlns:p14="http://schemas.microsoft.com/office/powerpoint/2010/main" val="160261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gel Harp エンジェルハープ 28弦 アイリッシュハープ④_画像2">
            <a:extLst>
              <a:ext uri="{FF2B5EF4-FFF2-40B4-BE49-F238E27FC236}">
                <a16:creationId xmlns:a16="http://schemas.microsoft.com/office/drawing/2014/main" id="{976E3D79-D9CF-4DC4-906D-721D48FC6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827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gel Harp エンジェルハープ 28弦 アイリッシュハープ④_画像3">
            <a:extLst>
              <a:ext uri="{FF2B5EF4-FFF2-40B4-BE49-F238E27FC236}">
                <a16:creationId xmlns:a16="http://schemas.microsoft.com/office/drawing/2014/main" id="{DCFBE604-399F-46AC-AC87-67A9D35A8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07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gel Harp エンジェルハープ 28弦 アイリッシュハープ④_画像4">
            <a:extLst>
              <a:ext uri="{FF2B5EF4-FFF2-40B4-BE49-F238E27FC236}">
                <a16:creationId xmlns:a16="http://schemas.microsoft.com/office/drawing/2014/main" id="{5381D103-57D8-40DB-9C70-16CD57B28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0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ngel Harp エンジェルハープ 28弦 アイリッシュハープ④_画像5">
            <a:extLst>
              <a:ext uri="{FF2B5EF4-FFF2-40B4-BE49-F238E27FC236}">
                <a16:creationId xmlns:a16="http://schemas.microsoft.com/office/drawing/2014/main" id="{E1592764-EE12-4461-B84A-1D18B679F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66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ngel Harp エンジェルハープ 28弦 アイリッシュハープ④_画像6">
            <a:extLst>
              <a:ext uri="{FF2B5EF4-FFF2-40B4-BE49-F238E27FC236}">
                <a16:creationId xmlns:a16="http://schemas.microsoft.com/office/drawing/2014/main" id="{CD5F120E-E1D2-4470-A064-07C139545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34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ngel Harp エンジェルハープ 28弦 アイリッシュハープ④_画像7">
            <a:extLst>
              <a:ext uri="{FF2B5EF4-FFF2-40B4-BE49-F238E27FC236}">
                <a16:creationId xmlns:a16="http://schemas.microsoft.com/office/drawing/2014/main" id="{A9DD03C9-E669-47ED-9AEE-0609B9280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36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gel Harp エンジェルハープ 28弦 アイリッシュハープ④_画像8">
            <a:extLst>
              <a:ext uri="{FF2B5EF4-FFF2-40B4-BE49-F238E27FC236}">
                <a16:creationId xmlns:a16="http://schemas.microsoft.com/office/drawing/2014/main" id="{C28FCF61-70E0-4130-A25F-8A69A9E65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29611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620</Words>
  <Application>Microsoft Office PowerPoint</Application>
  <PresentationFormat>ワイド画面</PresentationFormat>
  <Paragraphs>40</Paragraphs>
  <Slides>22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22</vt:i4>
      </vt:variant>
    </vt:vector>
  </HeadingPairs>
  <TitlesOfParts>
    <vt:vector size="27"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tamagawa akio</dc:creator>
  <cp:lastModifiedBy>tamagawa akio</cp:lastModifiedBy>
  <cp:revision>22</cp:revision>
  <dcterms:created xsi:type="dcterms:W3CDTF">2021-04-23T08:47:28Z</dcterms:created>
  <dcterms:modified xsi:type="dcterms:W3CDTF">2021-05-23T18:12:16Z</dcterms:modified>
</cp:coreProperties>
</file>